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0"/>
  </p:notesMasterIdLst>
  <p:sldIdLst>
    <p:sldId id="256" r:id="rId2"/>
    <p:sldId id="313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296" r:id="rId11"/>
    <p:sldId id="297" r:id="rId12"/>
    <p:sldId id="298" r:id="rId13"/>
    <p:sldId id="289" r:id="rId14"/>
    <p:sldId id="290" r:id="rId15"/>
    <p:sldId id="291" r:id="rId16"/>
    <p:sldId id="292" r:id="rId17"/>
    <p:sldId id="299" r:id="rId18"/>
    <p:sldId id="300" r:id="rId19"/>
    <p:sldId id="301" r:id="rId20"/>
    <p:sldId id="302" r:id="rId21"/>
    <p:sldId id="303" r:id="rId22"/>
    <p:sldId id="304" r:id="rId23"/>
    <p:sldId id="261" r:id="rId24"/>
    <p:sldId id="257" r:id="rId25"/>
    <p:sldId id="269" r:id="rId26"/>
    <p:sldId id="277" r:id="rId27"/>
    <p:sldId id="278" r:id="rId28"/>
    <p:sldId id="26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x="12192000" cy="6858000"/>
  <p:notesSz cx="6858000" cy="9144000"/>
  <p:embeddedFontLst>
    <p:embeddedFont>
      <p:font typeface="汉仪正圆-55W" panose="020B0604020202020204" charset="-122"/>
      <p:regular r:id="rId41"/>
    </p:embeddedFont>
    <p:embeddedFont>
      <p:font typeface="Noto Sans SC" panose="020B0200000000000000"/>
      <p:regular r:id="rId4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6" userDrawn="1">
          <p15:clr>
            <a:srgbClr val="A4A3A4"/>
          </p15:clr>
        </p15:guide>
        <p15:guide id="2" pos="3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8E76"/>
    <a:srgbClr val="FCA994"/>
    <a:srgbClr val="FC6A4B"/>
    <a:srgbClr val="FFFFFF"/>
    <a:srgbClr val="FED6C7"/>
    <a:srgbClr val="FCAF97"/>
    <a:srgbClr val="FFDACD"/>
    <a:srgbClr val="DCDCDC"/>
    <a:srgbClr val="F0F0F0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12" y="60"/>
      </p:cViewPr>
      <p:guideLst>
        <p:guide orient="horz" pos="2106"/>
        <p:guide pos="37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20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  <a:cs typeface="+mj-cs"/>
              </a:defRPr>
            </a:pPr>
            <a:r>
              <a:rPr lang="zh-CN" altLang="en-US" dirty="0">
                <a:latin typeface="汉仪正圆-55W" panose="00020600040101010101" charset="-122"/>
                <a:ea typeface="汉仪正圆-55W" panose="00020600040101010101" charset="-122"/>
              </a:rPr>
              <a:t>海外市场表现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2000" b="0" i="0" u="none" strike="noStrike" kern="1200" cap="none" spc="0" normalizeH="0" baseline="0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+mj-ea"/>
              <a:cs typeface="+mj-cs"/>
            </a:defRPr>
          </a:pPr>
          <a:endParaRPr lang="zh-CN" altLang="en-US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门店数量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  <a:sp3d/>
          </c:spPr>
          <c:invertIfNegative val="0"/>
          <c:cat>
            <c:strRef>
              <c:f>Sheet1!$A$2:$A$4</c:f>
              <c:strCache>
                <c:ptCount val="3"/>
                <c:pt idx="0">
                  <c:v>中国</c:v>
                </c:pt>
                <c:pt idx="1">
                  <c:v>东南亚</c:v>
                </c:pt>
                <c:pt idx="2">
                  <c:v>其他地区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41679</c:v>
                </c:pt>
                <c:pt idx="1">
                  <c:v>4800</c:v>
                </c:pt>
                <c:pt idx="2">
                  <c:v>800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CD4-44B7-BF32-11688EAF12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95"/>
        <c:overlap val="100"/>
        <c:axId val="584141743"/>
        <c:axId val="584142703"/>
      </c:barChart>
      <c:catAx>
        <c:axId val="58414174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142703"/>
        <c:crosses val="autoZero"/>
        <c:auto val="1"/>
        <c:lblAlgn val="ctr"/>
        <c:lblOffset val="100"/>
        <c:noMultiLvlLbl val="0"/>
      </c:catAx>
      <c:valAx>
        <c:axId val="584142703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lang="zh-CN" sz="900" b="0" i="0" u="none" strike="noStrike" kern="1200" cap="all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zh-CN" altLang="en-US" dirty="0"/>
                  <a:t>门店数量</a:t>
                </a:r>
                <a:endParaRPr lang="en-MY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lang="zh-CN" sz="900" b="0" i="0" u="none" strike="noStrike" kern="1200" cap="all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MY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84141743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>
            <a:solidFill>
              <a:schemeClr val="tx1">
                <a:lumMod val="15000"/>
                <a:lumOff val="85000"/>
              </a:schemeClr>
            </a:solidFill>
          </a:ln>
          <a:effectLst/>
        </c:spPr>
        <c:txPr>
          <a:bodyPr rot="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plotVisOnly val="1"/>
    <c:dispBlanksAs val="gap"/>
    <c:showDLblsOverMax val="0"/>
    <c:extLst>
      <c:ext uri="{0b15fc19-7d7d-44ad-8c2d-2c3a37ce22c3}">
        <chartProps xmlns="https://web.wps.cn/et/2018/main" chartId="{0990fef4-0018-4b48-bb85-03155506638e}"/>
      </c:ext>
    </c:extLst>
  </c:chart>
  <c:spPr>
    <a:noFill/>
    <a:ln>
      <a:noFill/>
    </a:ln>
    <a:effectLst/>
  </c:spPr>
  <c:txPr>
    <a:bodyPr/>
    <a:lstStyle/>
    <a:p>
      <a:pPr>
        <a:defRPr lang="zh-CN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9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0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0.xml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tags" Target="../tags/tag113.xml"/><Relationship Id="rId18" Type="http://schemas.openxmlformats.org/officeDocument/2006/relationships/tags" Target="../tags/tag118.xml"/><Relationship Id="rId26" Type="http://schemas.openxmlformats.org/officeDocument/2006/relationships/tags" Target="../tags/tag126.xml"/><Relationship Id="rId21" Type="http://schemas.openxmlformats.org/officeDocument/2006/relationships/tags" Target="../tags/tag121.xml"/><Relationship Id="rId34" Type="http://schemas.openxmlformats.org/officeDocument/2006/relationships/tags" Target="../tags/tag134.xml"/><Relationship Id="rId7" Type="http://schemas.openxmlformats.org/officeDocument/2006/relationships/tags" Target="../tags/tag107.xml"/><Relationship Id="rId12" Type="http://schemas.openxmlformats.org/officeDocument/2006/relationships/tags" Target="../tags/tag112.xml"/><Relationship Id="rId17" Type="http://schemas.openxmlformats.org/officeDocument/2006/relationships/tags" Target="../tags/tag117.xml"/><Relationship Id="rId25" Type="http://schemas.openxmlformats.org/officeDocument/2006/relationships/tags" Target="../tags/tag125.xml"/><Relationship Id="rId33" Type="http://schemas.openxmlformats.org/officeDocument/2006/relationships/tags" Target="../tags/tag133.xml"/><Relationship Id="rId38" Type="http://schemas.openxmlformats.org/officeDocument/2006/relationships/slideLayout" Target="../slideLayouts/slideLayout1.xml"/><Relationship Id="rId2" Type="http://schemas.openxmlformats.org/officeDocument/2006/relationships/tags" Target="../tags/tag102.xml"/><Relationship Id="rId16" Type="http://schemas.openxmlformats.org/officeDocument/2006/relationships/tags" Target="../tags/tag116.xml"/><Relationship Id="rId20" Type="http://schemas.openxmlformats.org/officeDocument/2006/relationships/tags" Target="../tags/tag120.xml"/><Relationship Id="rId29" Type="http://schemas.openxmlformats.org/officeDocument/2006/relationships/tags" Target="../tags/tag129.xml"/><Relationship Id="rId1" Type="http://schemas.openxmlformats.org/officeDocument/2006/relationships/tags" Target="../tags/tag101.xml"/><Relationship Id="rId6" Type="http://schemas.openxmlformats.org/officeDocument/2006/relationships/tags" Target="../tags/tag106.xml"/><Relationship Id="rId11" Type="http://schemas.openxmlformats.org/officeDocument/2006/relationships/tags" Target="../tags/tag111.xml"/><Relationship Id="rId24" Type="http://schemas.openxmlformats.org/officeDocument/2006/relationships/tags" Target="../tags/tag124.xml"/><Relationship Id="rId32" Type="http://schemas.openxmlformats.org/officeDocument/2006/relationships/tags" Target="../tags/tag132.xml"/><Relationship Id="rId37" Type="http://schemas.openxmlformats.org/officeDocument/2006/relationships/tags" Target="../tags/tag137.xml"/><Relationship Id="rId5" Type="http://schemas.openxmlformats.org/officeDocument/2006/relationships/tags" Target="../tags/tag105.xml"/><Relationship Id="rId15" Type="http://schemas.openxmlformats.org/officeDocument/2006/relationships/tags" Target="../tags/tag115.xml"/><Relationship Id="rId23" Type="http://schemas.openxmlformats.org/officeDocument/2006/relationships/tags" Target="../tags/tag123.xml"/><Relationship Id="rId28" Type="http://schemas.openxmlformats.org/officeDocument/2006/relationships/tags" Target="../tags/tag128.xml"/><Relationship Id="rId36" Type="http://schemas.openxmlformats.org/officeDocument/2006/relationships/tags" Target="../tags/tag136.xml"/><Relationship Id="rId10" Type="http://schemas.openxmlformats.org/officeDocument/2006/relationships/tags" Target="../tags/tag110.xml"/><Relationship Id="rId19" Type="http://schemas.openxmlformats.org/officeDocument/2006/relationships/tags" Target="../tags/tag119.xml"/><Relationship Id="rId31" Type="http://schemas.openxmlformats.org/officeDocument/2006/relationships/tags" Target="../tags/tag131.xml"/><Relationship Id="rId4" Type="http://schemas.openxmlformats.org/officeDocument/2006/relationships/tags" Target="../tags/tag104.xml"/><Relationship Id="rId9" Type="http://schemas.openxmlformats.org/officeDocument/2006/relationships/tags" Target="../tags/tag109.xml"/><Relationship Id="rId14" Type="http://schemas.openxmlformats.org/officeDocument/2006/relationships/tags" Target="../tags/tag114.xml"/><Relationship Id="rId22" Type="http://schemas.openxmlformats.org/officeDocument/2006/relationships/tags" Target="../tags/tag122.xml"/><Relationship Id="rId27" Type="http://schemas.openxmlformats.org/officeDocument/2006/relationships/tags" Target="../tags/tag127.xml"/><Relationship Id="rId30" Type="http://schemas.openxmlformats.org/officeDocument/2006/relationships/tags" Target="../tags/tag130.xml"/><Relationship Id="rId35" Type="http://schemas.openxmlformats.org/officeDocument/2006/relationships/tags" Target="../tags/tag135.xml"/><Relationship Id="rId8" Type="http://schemas.openxmlformats.org/officeDocument/2006/relationships/tags" Target="../tags/tag108.xml"/><Relationship Id="rId3" Type="http://schemas.openxmlformats.org/officeDocument/2006/relationships/tags" Target="../tags/tag10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8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2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71.xml"/><Relationship Id="rId13" Type="http://schemas.openxmlformats.org/officeDocument/2006/relationships/tags" Target="../tags/tag76.xml"/><Relationship Id="rId18" Type="http://schemas.openxmlformats.org/officeDocument/2006/relationships/tags" Target="../tags/tag81.xml"/><Relationship Id="rId26" Type="http://schemas.openxmlformats.org/officeDocument/2006/relationships/tags" Target="../tags/tag89.xml"/><Relationship Id="rId3" Type="http://schemas.openxmlformats.org/officeDocument/2006/relationships/tags" Target="../tags/tag66.xml"/><Relationship Id="rId21" Type="http://schemas.openxmlformats.org/officeDocument/2006/relationships/tags" Target="../tags/tag84.xml"/><Relationship Id="rId7" Type="http://schemas.openxmlformats.org/officeDocument/2006/relationships/tags" Target="../tags/tag70.xml"/><Relationship Id="rId12" Type="http://schemas.openxmlformats.org/officeDocument/2006/relationships/tags" Target="../tags/tag75.xml"/><Relationship Id="rId17" Type="http://schemas.openxmlformats.org/officeDocument/2006/relationships/tags" Target="../tags/tag80.xml"/><Relationship Id="rId25" Type="http://schemas.openxmlformats.org/officeDocument/2006/relationships/tags" Target="../tags/tag88.xml"/><Relationship Id="rId2" Type="http://schemas.openxmlformats.org/officeDocument/2006/relationships/tags" Target="../tags/tag65.xml"/><Relationship Id="rId16" Type="http://schemas.openxmlformats.org/officeDocument/2006/relationships/tags" Target="../tags/tag79.xml"/><Relationship Id="rId20" Type="http://schemas.openxmlformats.org/officeDocument/2006/relationships/tags" Target="../tags/tag83.xml"/><Relationship Id="rId29" Type="http://schemas.openxmlformats.org/officeDocument/2006/relationships/slideLayout" Target="../slideLayouts/slideLayout1.xml"/><Relationship Id="rId1" Type="http://schemas.openxmlformats.org/officeDocument/2006/relationships/tags" Target="../tags/tag64.xml"/><Relationship Id="rId6" Type="http://schemas.openxmlformats.org/officeDocument/2006/relationships/tags" Target="../tags/tag69.xml"/><Relationship Id="rId11" Type="http://schemas.openxmlformats.org/officeDocument/2006/relationships/tags" Target="../tags/tag74.xml"/><Relationship Id="rId24" Type="http://schemas.openxmlformats.org/officeDocument/2006/relationships/tags" Target="../tags/tag87.xml"/><Relationship Id="rId5" Type="http://schemas.openxmlformats.org/officeDocument/2006/relationships/tags" Target="../tags/tag68.xml"/><Relationship Id="rId15" Type="http://schemas.openxmlformats.org/officeDocument/2006/relationships/tags" Target="../tags/tag78.xml"/><Relationship Id="rId23" Type="http://schemas.openxmlformats.org/officeDocument/2006/relationships/tags" Target="../tags/tag86.xml"/><Relationship Id="rId28" Type="http://schemas.openxmlformats.org/officeDocument/2006/relationships/tags" Target="../tags/tag91.xml"/><Relationship Id="rId10" Type="http://schemas.openxmlformats.org/officeDocument/2006/relationships/tags" Target="../tags/tag73.xml"/><Relationship Id="rId19" Type="http://schemas.openxmlformats.org/officeDocument/2006/relationships/tags" Target="../tags/tag82.xml"/><Relationship Id="rId4" Type="http://schemas.openxmlformats.org/officeDocument/2006/relationships/tags" Target="../tags/tag67.xml"/><Relationship Id="rId9" Type="http://schemas.openxmlformats.org/officeDocument/2006/relationships/tags" Target="../tags/tag72.xml"/><Relationship Id="rId14" Type="http://schemas.openxmlformats.org/officeDocument/2006/relationships/tags" Target="../tags/tag77.xml"/><Relationship Id="rId22" Type="http://schemas.openxmlformats.org/officeDocument/2006/relationships/tags" Target="../tags/tag85.xml"/><Relationship Id="rId27" Type="http://schemas.openxmlformats.org/officeDocument/2006/relationships/tags" Target="../tags/tag9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7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8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4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2.xml"/><Relationship Id="rId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5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8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tags" Target="../tags/tag166.xml"/><Relationship Id="rId13" Type="http://schemas.openxmlformats.org/officeDocument/2006/relationships/tags" Target="../tags/tag171.xml"/><Relationship Id="rId3" Type="http://schemas.openxmlformats.org/officeDocument/2006/relationships/tags" Target="../tags/tag161.xml"/><Relationship Id="rId7" Type="http://schemas.openxmlformats.org/officeDocument/2006/relationships/tags" Target="../tags/tag165.xml"/><Relationship Id="rId12" Type="http://schemas.openxmlformats.org/officeDocument/2006/relationships/tags" Target="../tags/tag170.xml"/><Relationship Id="rId2" Type="http://schemas.openxmlformats.org/officeDocument/2006/relationships/tags" Target="../tags/tag160.xml"/><Relationship Id="rId1" Type="http://schemas.openxmlformats.org/officeDocument/2006/relationships/tags" Target="../tags/tag159.xml"/><Relationship Id="rId6" Type="http://schemas.openxmlformats.org/officeDocument/2006/relationships/tags" Target="../tags/tag164.xml"/><Relationship Id="rId11" Type="http://schemas.openxmlformats.org/officeDocument/2006/relationships/tags" Target="../tags/tag169.xml"/><Relationship Id="rId5" Type="http://schemas.openxmlformats.org/officeDocument/2006/relationships/tags" Target="../tags/tag163.xml"/><Relationship Id="rId15" Type="http://schemas.openxmlformats.org/officeDocument/2006/relationships/image" Target="../media/image10.png"/><Relationship Id="rId10" Type="http://schemas.openxmlformats.org/officeDocument/2006/relationships/tags" Target="../tags/tag168.xml"/><Relationship Id="rId4" Type="http://schemas.openxmlformats.org/officeDocument/2006/relationships/tags" Target="../tags/tag162.xml"/><Relationship Id="rId9" Type="http://schemas.openxmlformats.org/officeDocument/2006/relationships/tags" Target="../tags/tag167.xml"/><Relationship Id="rId14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tags" Target="../tags/tag184.xml"/><Relationship Id="rId18" Type="http://schemas.openxmlformats.org/officeDocument/2006/relationships/tags" Target="../tags/tag189.xml"/><Relationship Id="rId3" Type="http://schemas.openxmlformats.org/officeDocument/2006/relationships/tags" Target="../tags/tag174.xml"/><Relationship Id="rId21" Type="http://schemas.openxmlformats.org/officeDocument/2006/relationships/tags" Target="../tags/tag192.xml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17" Type="http://schemas.openxmlformats.org/officeDocument/2006/relationships/tags" Target="../tags/tag188.xml"/><Relationship Id="rId2" Type="http://schemas.openxmlformats.org/officeDocument/2006/relationships/tags" Target="../tags/tag173.xml"/><Relationship Id="rId16" Type="http://schemas.openxmlformats.org/officeDocument/2006/relationships/tags" Target="../tags/tag187.xml"/><Relationship Id="rId20" Type="http://schemas.openxmlformats.org/officeDocument/2006/relationships/tags" Target="../tags/tag191.xml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5" Type="http://schemas.openxmlformats.org/officeDocument/2006/relationships/tags" Target="../tags/tag176.xml"/><Relationship Id="rId15" Type="http://schemas.openxmlformats.org/officeDocument/2006/relationships/tags" Target="../tags/tag186.xml"/><Relationship Id="rId10" Type="http://schemas.openxmlformats.org/officeDocument/2006/relationships/tags" Target="../tags/tag181.xml"/><Relationship Id="rId19" Type="http://schemas.openxmlformats.org/officeDocument/2006/relationships/tags" Target="../tags/tag190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tags" Target="../tags/tag185.xml"/><Relationship Id="rId22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00.xml"/><Relationship Id="rId13" Type="http://schemas.openxmlformats.org/officeDocument/2006/relationships/tags" Target="../tags/tag205.xml"/><Relationship Id="rId18" Type="http://schemas.openxmlformats.org/officeDocument/2006/relationships/tags" Target="../tags/tag210.xml"/><Relationship Id="rId3" Type="http://schemas.openxmlformats.org/officeDocument/2006/relationships/tags" Target="../tags/tag195.xml"/><Relationship Id="rId7" Type="http://schemas.openxmlformats.org/officeDocument/2006/relationships/tags" Target="../tags/tag199.xml"/><Relationship Id="rId12" Type="http://schemas.openxmlformats.org/officeDocument/2006/relationships/tags" Target="../tags/tag204.xml"/><Relationship Id="rId17" Type="http://schemas.openxmlformats.org/officeDocument/2006/relationships/tags" Target="../tags/tag209.xml"/><Relationship Id="rId2" Type="http://schemas.openxmlformats.org/officeDocument/2006/relationships/tags" Target="../tags/tag194.xml"/><Relationship Id="rId16" Type="http://schemas.openxmlformats.org/officeDocument/2006/relationships/tags" Target="../tags/tag208.xml"/><Relationship Id="rId20" Type="http://schemas.openxmlformats.org/officeDocument/2006/relationships/slideLayout" Target="../slideLayouts/slideLayout1.xml"/><Relationship Id="rId1" Type="http://schemas.openxmlformats.org/officeDocument/2006/relationships/tags" Target="../tags/tag193.xml"/><Relationship Id="rId6" Type="http://schemas.openxmlformats.org/officeDocument/2006/relationships/tags" Target="../tags/tag198.xml"/><Relationship Id="rId11" Type="http://schemas.openxmlformats.org/officeDocument/2006/relationships/tags" Target="../tags/tag203.xml"/><Relationship Id="rId5" Type="http://schemas.openxmlformats.org/officeDocument/2006/relationships/tags" Target="../tags/tag197.xml"/><Relationship Id="rId15" Type="http://schemas.openxmlformats.org/officeDocument/2006/relationships/tags" Target="../tags/tag207.xml"/><Relationship Id="rId10" Type="http://schemas.openxmlformats.org/officeDocument/2006/relationships/tags" Target="../tags/tag202.xml"/><Relationship Id="rId19" Type="http://schemas.openxmlformats.org/officeDocument/2006/relationships/tags" Target="../tags/tag211.xml"/><Relationship Id="rId4" Type="http://schemas.openxmlformats.org/officeDocument/2006/relationships/tags" Target="../tags/tag196.xml"/><Relationship Id="rId9" Type="http://schemas.openxmlformats.org/officeDocument/2006/relationships/tags" Target="../tags/tag201.xml"/><Relationship Id="rId14" Type="http://schemas.openxmlformats.org/officeDocument/2006/relationships/tags" Target="../tags/tag20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6.xml"/><Relationship Id="rId4" Type="http://schemas.openxmlformats.org/officeDocument/2006/relationships/image" Target="../media/image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ACD">
            <a:alpha val="71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9200000">
            <a:off x="10789920" y="5110480"/>
            <a:ext cx="1163955" cy="116395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11040" y="2604604"/>
            <a:ext cx="70104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光启茶韵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40" y="3616159"/>
            <a:ext cx="5829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Summer beverage investment plan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4776469" y="4787144"/>
            <a:ext cx="1507417" cy="438150"/>
          </a:xfrm>
          <a:prstGeom prst="roundRect">
            <a:avLst>
              <a:gd name="adj" fmla="val 5000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rPr>
              <a:t>汇报人：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rPr>
              <a:t>CEO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rPr>
              <a:t>姚宇博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892290" y="4787144"/>
            <a:ext cx="1507418" cy="438150"/>
          </a:xfrm>
          <a:prstGeom prst="roundRect">
            <a:avLst>
              <a:gd name="adj" fmla="val 5000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rPr>
              <a:t>日期：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</a:endParaRPr>
          </a:p>
          <a:p>
            <a:pPr algn="ctr"/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</a:rPr>
              <a:t>2025.4.24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4704080" y="1386840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5640705" y="1386840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6577330" y="1386840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图片 3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  <p:pic>
        <p:nvPicPr>
          <p:cNvPr id="8" name="图片 7" descr="绘制 Logo 需求"/>
          <p:cNvPicPr>
            <a:picLocks noChangeAspect="1"/>
          </p:cNvPicPr>
          <p:nvPr/>
        </p:nvPicPr>
        <p:blipFill>
          <a:blip r:embed="rId5">
            <a:alphaModFix amt="60000"/>
          </a:blip>
          <a:stretch>
            <a:fillRect/>
          </a:stretch>
        </p:blipFill>
        <p:spPr>
          <a:xfrm>
            <a:off x="7364095" y="1771015"/>
            <a:ext cx="2587625" cy="25876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02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723130" y="2928620"/>
            <a:ext cx="70548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品牌文化与营销策略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品牌名称与</a:t>
            </a:r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LOGO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1882140" y="2609850"/>
            <a:ext cx="1099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光启茶韵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882140" y="2951480"/>
            <a:ext cx="40005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创意来源：</a:t>
            </a:r>
            <a:b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</a:b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"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光启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"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取自交大校歌《为世界之光》核心意象，呼应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"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为世界之光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"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的使命传承</a:t>
            </a:r>
            <a:b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</a:b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"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茶韵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"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体现品牌本质，暗合交大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"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精勤求学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"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的校训精神</a:t>
            </a:r>
            <a:b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</a:b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组合词寓意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"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以茶为媒，启明未来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"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，展现交大科技创新与文化传承的双重属性</a:t>
            </a:r>
          </a:p>
        </p:txBody>
      </p:sp>
      <p:pic>
        <p:nvPicPr>
          <p:cNvPr id="24" name="图片 23" descr="C243BB55B3590D418567B43AC63B4CCF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5175" y="1901190"/>
            <a:ext cx="3302000" cy="3302000"/>
          </a:xfrm>
          <a:prstGeom prst="rect">
            <a:avLst/>
          </a:prstGeom>
        </p:spPr>
      </p:pic>
      <p:pic>
        <p:nvPicPr>
          <p:cNvPr id="8" name="图片 7" descr="绘制 Logo 需求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8435" y="1750695"/>
            <a:ext cx="1880235" cy="188023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营销策略</a:t>
            </a:r>
          </a:p>
        </p:txBody>
      </p:sp>
      <p:grpSp>
        <p:nvGrpSpPr>
          <p:cNvPr id="23" name="组合 22"/>
          <p:cNvGrpSpPr/>
          <p:nvPr>
            <p:custDataLst>
              <p:tags r:id="rId2"/>
            </p:custDataLst>
          </p:nvPr>
        </p:nvGrpSpPr>
        <p:grpSpPr>
          <a:xfrm>
            <a:off x="453390" y="3219450"/>
            <a:ext cx="3048000" cy="2971800"/>
            <a:chOff x="1734" y="5280"/>
            <a:chExt cx="4800" cy="4680"/>
          </a:xfrm>
        </p:grpSpPr>
        <p:sp>
          <p:nvSpPr>
            <p:cNvPr id="2" name="空心弧 1"/>
            <p:cNvSpPr/>
            <p:nvPr>
              <p:custDataLst>
                <p:tags r:id="rId33"/>
              </p:custDataLst>
            </p:nvPr>
          </p:nvSpPr>
          <p:spPr>
            <a:xfrm>
              <a:off x="2919" y="5280"/>
              <a:ext cx="2430" cy="2430"/>
            </a:xfrm>
            <a:prstGeom prst="blockArc">
              <a:avLst>
                <a:gd name="adj1" fmla="val 10800000"/>
                <a:gd name="adj2" fmla="val 0"/>
                <a:gd name="adj3" fmla="val 7695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" name="组合 3"/>
            <p:cNvGrpSpPr/>
            <p:nvPr/>
          </p:nvGrpSpPr>
          <p:grpSpPr>
            <a:xfrm>
              <a:off x="3309" y="5669"/>
              <a:ext cx="1650" cy="1650"/>
              <a:chOff x="1925" y="5070"/>
              <a:chExt cx="1950" cy="1950"/>
            </a:xfrm>
          </p:grpSpPr>
          <p:sp>
            <p:nvSpPr>
              <p:cNvPr id="7" name="椭圆 6"/>
              <p:cNvSpPr/>
              <p:nvPr>
                <p:custDataLst>
                  <p:tags r:id="rId36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a-bag-with-tag_18452"/>
              <p:cNvSpPr/>
              <p:nvPr>
                <p:custDataLst>
                  <p:tags r:id="rId37"/>
                </p:custDataLst>
              </p:nvPr>
            </p:nvSpPr>
            <p:spPr>
              <a:xfrm>
                <a:off x="2708" y="5565"/>
                <a:ext cx="383" cy="960"/>
              </a:xfrm>
              <a:custGeom>
                <a:avLst/>
                <a:gdLst>
                  <a:gd name="connsiteX0" fmla="*/ 11546 w 242287"/>
                  <a:gd name="connsiteY0" fmla="*/ 191232 h 606722"/>
                  <a:gd name="connsiteX1" fmla="*/ 230473 w 242287"/>
                  <a:gd name="connsiteY1" fmla="*/ 191232 h 606722"/>
                  <a:gd name="connsiteX2" fmla="*/ 230651 w 242287"/>
                  <a:gd name="connsiteY2" fmla="*/ 191232 h 606722"/>
                  <a:gd name="connsiteX3" fmla="*/ 181704 w 242287"/>
                  <a:gd name="connsiteY3" fmla="*/ 507182 h 606722"/>
                  <a:gd name="connsiteX4" fmla="*/ 181615 w 242287"/>
                  <a:gd name="connsiteY4" fmla="*/ 507716 h 606722"/>
                  <a:gd name="connsiteX5" fmla="*/ 211962 w 242287"/>
                  <a:gd name="connsiteY5" fmla="*/ 606722 h 606722"/>
                  <a:gd name="connsiteX6" fmla="*/ 30235 w 242287"/>
                  <a:gd name="connsiteY6" fmla="*/ 606722 h 606722"/>
                  <a:gd name="connsiteX7" fmla="*/ 60671 w 242287"/>
                  <a:gd name="connsiteY7" fmla="*/ 507716 h 606722"/>
                  <a:gd name="connsiteX8" fmla="*/ 60582 w 242287"/>
                  <a:gd name="connsiteY8" fmla="*/ 507182 h 606722"/>
                  <a:gd name="connsiteX9" fmla="*/ 9354 w 242287"/>
                  <a:gd name="connsiteY9" fmla="*/ 0 h 606722"/>
                  <a:gd name="connsiteX10" fmla="*/ 232896 w 242287"/>
                  <a:gd name="connsiteY10" fmla="*/ 0 h 606722"/>
                  <a:gd name="connsiteX11" fmla="*/ 235298 w 242287"/>
                  <a:gd name="connsiteY11" fmla="*/ 12619 h 606722"/>
                  <a:gd name="connsiteX12" fmla="*/ 237612 w 242287"/>
                  <a:gd name="connsiteY12" fmla="*/ 146370 h 606722"/>
                  <a:gd name="connsiteX13" fmla="*/ 234408 w 242287"/>
                  <a:gd name="connsiteY13" fmla="*/ 167522 h 606722"/>
                  <a:gd name="connsiteX14" fmla="*/ 230493 w 242287"/>
                  <a:gd name="connsiteY14" fmla="*/ 166900 h 606722"/>
                  <a:gd name="connsiteX15" fmla="*/ 7842 w 242287"/>
                  <a:gd name="connsiteY15" fmla="*/ 166900 h 606722"/>
                  <a:gd name="connsiteX16" fmla="*/ 4638 w 242287"/>
                  <a:gd name="connsiteY16" fmla="*/ 146370 h 606722"/>
                  <a:gd name="connsiteX17" fmla="*/ 6952 w 242287"/>
                  <a:gd name="connsiteY17" fmla="*/ 12708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42287" h="606722">
                    <a:moveTo>
                      <a:pt x="11546" y="191232"/>
                    </a:moveTo>
                    <a:lnTo>
                      <a:pt x="230473" y="191232"/>
                    </a:lnTo>
                    <a:cubicBezTo>
                      <a:pt x="230562" y="191232"/>
                      <a:pt x="230562" y="191232"/>
                      <a:pt x="230651" y="191232"/>
                    </a:cubicBezTo>
                    <a:lnTo>
                      <a:pt x="181704" y="507182"/>
                    </a:lnTo>
                    <a:cubicBezTo>
                      <a:pt x="181615" y="507360"/>
                      <a:pt x="181615" y="507538"/>
                      <a:pt x="181615" y="507716"/>
                    </a:cubicBezTo>
                    <a:cubicBezTo>
                      <a:pt x="177432" y="544065"/>
                      <a:pt x="188824" y="579704"/>
                      <a:pt x="211962" y="606722"/>
                    </a:cubicBezTo>
                    <a:lnTo>
                      <a:pt x="30235" y="606722"/>
                    </a:lnTo>
                    <a:cubicBezTo>
                      <a:pt x="53463" y="579704"/>
                      <a:pt x="64765" y="544065"/>
                      <a:pt x="60671" y="507716"/>
                    </a:cubicBezTo>
                    <a:cubicBezTo>
                      <a:pt x="60582" y="507538"/>
                      <a:pt x="60582" y="507360"/>
                      <a:pt x="60582" y="507182"/>
                    </a:cubicBezTo>
                    <a:close/>
                    <a:moveTo>
                      <a:pt x="9354" y="0"/>
                    </a:moveTo>
                    <a:lnTo>
                      <a:pt x="232896" y="0"/>
                    </a:lnTo>
                    <a:lnTo>
                      <a:pt x="235298" y="12619"/>
                    </a:lnTo>
                    <a:cubicBezTo>
                      <a:pt x="243752" y="56877"/>
                      <a:pt x="244553" y="101935"/>
                      <a:pt x="237612" y="146370"/>
                    </a:cubicBezTo>
                    <a:lnTo>
                      <a:pt x="234408" y="167522"/>
                    </a:lnTo>
                    <a:cubicBezTo>
                      <a:pt x="233163" y="167077"/>
                      <a:pt x="231828" y="166900"/>
                      <a:pt x="230493" y="166900"/>
                    </a:cubicBezTo>
                    <a:lnTo>
                      <a:pt x="7842" y="166900"/>
                    </a:lnTo>
                    <a:lnTo>
                      <a:pt x="4638" y="146370"/>
                    </a:lnTo>
                    <a:cubicBezTo>
                      <a:pt x="-2214" y="101935"/>
                      <a:pt x="-1502" y="56877"/>
                      <a:pt x="6952" y="12708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文本框 17"/>
            <p:cNvSpPr txBox="1"/>
            <p:nvPr>
              <p:custDataLst>
                <p:tags r:id="rId34"/>
              </p:custDataLst>
            </p:nvPr>
          </p:nvSpPr>
          <p:spPr>
            <a:xfrm>
              <a:off x="2574" y="7534"/>
              <a:ext cx="3123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品牌定位与</a:t>
              </a:r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IP</a:t>
              </a:r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塑造</a:t>
              </a:r>
            </a:p>
          </p:txBody>
        </p:sp>
        <p:sp>
          <p:nvSpPr>
            <p:cNvPr id="19" name="文本框 18"/>
            <p:cNvSpPr txBox="1"/>
            <p:nvPr>
              <p:custDataLst>
                <p:tags r:id="rId35"/>
              </p:custDataLst>
            </p:nvPr>
          </p:nvSpPr>
          <p:spPr>
            <a:xfrm>
              <a:off x="1734" y="8072"/>
              <a:ext cx="480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打造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“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光启茶君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”IP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，以传统茶人形象结合现代设计，推出联名茶具、文创周边，吸引年轻消费者</a:t>
              </a:r>
            </a:p>
          </p:txBody>
        </p:sp>
      </p:grpSp>
      <p:grpSp>
        <p:nvGrpSpPr>
          <p:cNvPr id="22" name="组合 21"/>
          <p:cNvGrpSpPr/>
          <p:nvPr>
            <p:custDataLst>
              <p:tags r:id="rId3"/>
            </p:custDataLst>
          </p:nvPr>
        </p:nvGrpSpPr>
        <p:grpSpPr>
          <a:xfrm>
            <a:off x="2096770" y="1789430"/>
            <a:ext cx="3048000" cy="2973070"/>
            <a:chOff x="4159" y="3028"/>
            <a:chExt cx="4800" cy="4682"/>
          </a:xfrm>
        </p:grpSpPr>
        <p:sp>
          <p:nvSpPr>
            <p:cNvPr id="10" name="空心弧 9"/>
            <p:cNvSpPr/>
            <p:nvPr>
              <p:custDataLst>
                <p:tags r:id="rId28"/>
              </p:custDataLst>
            </p:nvPr>
          </p:nvSpPr>
          <p:spPr>
            <a:xfrm flipV="1">
              <a:off x="5344" y="5280"/>
              <a:ext cx="2430" cy="2430"/>
            </a:xfrm>
            <a:prstGeom prst="blockArc">
              <a:avLst>
                <a:gd name="adj1" fmla="val 10800000"/>
                <a:gd name="adj2" fmla="val 0"/>
                <a:gd name="adj3" fmla="val 7695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4" name="组合 3"/>
            <p:cNvGrpSpPr/>
            <p:nvPr/>
          </p:nvGrpSpPr>
          <p:grpSpPr>
            <a:xfrm>
              <a:off x="5734" y="5670"/>
              <a:ext cx="1650" cy="1650"/>
              <a:chOff x="1925" y="5070"/>
              <a:chExt cx="1950" cy="1950"/>
            </a:xfrm>
          </p:grpSpPr>
          <p:sp>
            <p:nvSpPr>
              <p:cNvPr id="16" name="椭圆 15"/>
              <p:cNvSpPr/>
              <p:nvPr>
                <p:custDataLst>
                  <p:tags r:id="rId31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tea-bag-with-tag_18452"/>
              <p:cNvSpPr/>
              <p:nvPr>
                <p:custDataLst>
                  <p:tags r:id="rId32"/>
                </p:custDataLst>
              </p:nvPr>
            </p:nvSpPr>
            <p:spPr>
              <a:xfrm>
                <a:off x="2478" y="5565"/>
                <a:ext cx="841" cy="960"/>
              </a:xfrm>
              <a:custGeom>
                <a:avLst/>
                <a:gdLst>
                  <a:gd name="connsiteX0" fmla="*/ 402835 w 514853"/>
                  <a:gd name="connsiteY0" fmla="*/ 292560 h 587271"/>
                  <a:gd name="connsiteX1" fmla="*/ 387756 w 514853"/>
                  <a:gd name="connsiteY1" fmla="*/ 294711 h 587271"/>
                  <a:gd name="connsiteX2" fmla="*/ 387756 w 514853"/>
                  <a:gd name="connsiteY2" fmla="*/ 419480 h 587271"/>
                  <a:gd name="connsiteX3" fmla="*/ 402835 w 514853"/>
                  <a:gd name="connsiteY3" fmla="*/ 423782 h 587271"/>
                  <a:gd name="connsiteX4" fmla="*/ 428685 w 514853"/>
                  <a:gd name="connsiteY4" fmla="*/ 423782 h 587271"/>
                  <a:gd name="connsiteX5" fmla="*/ 467461 w 514853"/>
                  <a:gd name="connsiteY5" fmla="*/ 382910 h 587271"/>
                  <a:gd name="connsiteX6" fmla="*/ 467461 w 514853"/>
                  <a:gd name="connsiteY6" fmla="*/ 331281 h 587271"/>
                  <a:gd name="connsiteX7" fmla="*/ 428685 w 514853"/>
                  <a:gd name="connsiteY7" fmla="*/ 292560 h 587271"/>
                  <a:gd name="connsiteX8" fmla="*/ 75521 w 514853"/>
                  <a:gd name="connsiteY8" fmla="*/ 230012 h 587271"/>
                  <a:gd name="connsiteX9" fmla="*/ 340362 w 514853"/>
                  <a:gd name="connsiteY9" fmla="*/ 230012 h 587271"/>
                  <a:gd name="connsiteX10" fmla="*/ 340362 w 514853"/>
                  <a:gd name="connsiteY10" fmla="*/ 539683 h 587271"/>
                  <a:gd name="connsiteX11" fmla="*/ 75521 w 514853"/>
                  <a:gd name="connsiteY11" fmla="*/ 539683 h 587271"/>
                  <a:gd name="connsiteX12" fmla="*/ 75397 w 514853"/>
                  <a:gd name="connsiteY12" fmla="*/ 172094 h 587271"/>
                  <a:gd name="connsiteX13" fmla="*/ 60317 w 514853"/>
                  <a:gd name="connsiteY13" fmla="*/ 187152 h 587271"/>
                  <a:gd name="connsiteX14" fmla="*/ 60317 w 514853"/>
                  <a:gd name="connsiteY14" fmla="*/ 539945 h 587271"/>
                  <a:gd name="connsiteX15" fmla="*/ 75397 w 514853"/>
                  <a:gd name="connsiteY15" fmla="*/ 557155 h 587271"/>
                  <a:gd name="connsiteX16" fmla="*/ 340363 w 514853"/>
                  <a:gd name="connsiteY16" fmla="*/ 557155 h 587271"/>
                  <a:gd name="connsiteX17" fmla="*/ 355443 w 514853"/>
                  <a:gd name="connsiteY17" fmla="*/ 539945 h 587271"/>
                  <a:gd name="connsiteX18" fmla="*/ 355443 w 514853"/>
                  <a:gd name="connsiteY18" fmla="*/ 187152 h 587271"/>
                  <a:gd name="connsiteX19" fmla="*/ 340363 w 514853"/>
                  <a:gd name="connsiteY19" fmla="*/ 172094 h 587271"/>
                  <a:gd name="connsiteX20" fmla="*/ 215420 w 514853"/>
                  <a:gd name="connsiteY20" fmla="*/ 32267 h 587271"/>
                  <a:gd name="connsiteX21" fmla="*/ 180953 w 514853"/>
                  <a:gd name="connsiteY21" fmla="*/ 49477 h 587271"/>
                  <a:gd name="connsiteX22" fmla="*/ 172336 w 514853"/>
                  <a:gd name="connsiteY22" fmla="*/ 62384 h 587271"/>
                  <a:gd name="connsiteX23" fmla="*/ 159411 w 514853"/>
                  <a:gd name="connsiteY23" fmla="*/ 53779 h 587271"/>
                  <a:gd name="connsiteX24" fmla="*/ 140023 w 514853"/>
                  <a:gd name="connsiteY24" fmla="*/ 47326 h 587271"/>
                  <a:gd name="connsiteX25" fmla="*/ 122789 w 514853"/>
                  <a:gd name="connsiteY25" fmla="*/ 47326 h 587271"/>
                  <a:gd name="connsiteX26" fmla="*/ 81860 w 514853"/>
                  <a:gd name="connsiteY26" fmla="*/ 79593 h 587271"/>
                  <a:gd name="connsiteX27" fmla="*/ 79706 w 514853"/>
                  <a:gd name="connsiteY27" fmla="*/ 92500 h 587271"/>
                  <a:gd name="connsiteX28" fmla="*/ 66780 w 514853"/>
                  <a:gd name="connsiteY28" fmla="*/ 92500 h 587271"/>
                  <a:gd name="connsiteX29" fmla="*/ 32313 w 514853"/>
                  <a:gd name="connsiteY29" fmla="*/ 126919 h 587271"/>
                  <a:gd name="connsiteX30" fmla="*/ 43084 w 514853"/>
                  <a:gd name="connsiteY30" fmla="*/ 152733 h 587271"/>
                  <a:gd name="connsiteX31" fmla="*/ 75397 w 514853"/>
                  <a:gd name="connsiteY31" fmla="*/ 139826 h 587271"/>
                  <a:gd name="connsiteX32" fmla="*/ 340363 w 514853"/>
                  <a:gd name="connsiteY32" fmla="*/ 139826 h 587271"/>
                  <a:gd name="connsiteX33" fmla="*/ 368368 w 514853"/>
                  <a:gd name="connsiteY33" fmla="*/ 150582 h 587271"/>
                  <a:gd name="connsiteX34" fmla="*/ 383447 w 514853"/>
                  <a:gd name="connsiteY34" fmla="*/ 122617 h 587271"/>
                  <a:gd name="connsiteX35" fmla="*/ 344672 w 514853"/>
                  <a:gd name="connsiteY35" fmla="*/ 83896 h 587271"/>
                  <a:gd name="connsiteX36" fmla="*/ 331747 w 514853"/>
                  <a:gd name="connsiteY36" fmla="*/ 86047 h 587271"/>
                  <a:gd name="connsiteX37" fmla="*/ 318821 w 514853"/>
                  <a:gd name="connsiteY37" fmla="*/ 90349 h 587271"/>
                  <a:gd name="connsiteX38" fmla="*/ 312359 w 514853"/>
                  <a:gd name="connsiteY38" fmla="*/ 81744 h 587271"/>
                  <a:gd name="connsiteX39" fmla="*/ 269275 w 514853"/>
                  <a:gd name="connsiteY39" fmla="*/ 64535 h 587271"/>
                  <a:gd name="connsiteX40" fmla="*/ 258504 w 514853"/>
                  <a:gd name="connsiteY40" fmla="*/ 66686 h 587271"/>
                  <a:gd name="connsiteX41" fmla="*/ 252041 w 514853"/>
                  <a:gd name="connsiteY41" fmla="*/ 55930 h 587271"/>
                  <a:gd name="connsiteX42" fmla="*/ 215420 w 514853"/>
                  <a:gd name="connsiteY42" fmla="*/ 32267 h 587271"/>
                  <a:gd name="connsiteX43" fmla="*/ 215420 w 514853"/>
                  <a:gd name="connsiteY43" fmla="*/ 0 h 587271"/>
                  <a:gd name="connsiteX44" fmla="*/ 275737 w 514853"/>
                  <a:gd name="connsiteY44" fmla="*/ 32267 h 587271"/>
                  <a:gd name="connsiteX45" fmla="*/ 331747 w 514853"/>
                  <a:gd name="connsiteY45" fmla="*/ 53779 h 587271"/>
                  <a:gd name="connsiteX46" fmla="*/ 413606 w 514853"/>
                  <a:gd name="connsiteY46" fmla="*/ 122617 h 587271"/>
                  <a:gd name="connsiteX47" fmla="*/ 385601 w 514853"/>
                  <a:gd name="connsiteY47" fmla="*/ 178547 h 587271"/>
                  <a:gd name="connsiteX48" fmla="*/ 387756 w 514853"/>
                  <a:gd name="connsiteY48" fmla="*/ 187152 h 587271"/>
                  <a:gd name="connsiteX49" fmla="*/ 387756 w 514853"/>
                  <a:gd name="connsiteY49" fmla="*/ 247385 h 587271"/>
                  <a:gd name="connsiteX50" fmla="*/ 402835 w 514853"/>
                  <a:gd name="connsiteY50" fmla="*/ 245234 h 587271"/>
                  <a:gd name="connsiteX51" fmla="*/ 428685 w 514853"/>
                  <a:gd name="connsiteY51" fmla="*/ 245234 h 587271"/>
                  <a:gd name="connsiteX52" fmla="*/ 514853 w 514853"/>
                  <a:gd name="connsiteY52" fmla="*/ 331281 h 587271"/>
                  <a:gd name="connsiteX53" fmla="*/ 514853 w 514853"/>
                  <a:gd name="connsiteY53" fmla="*/ 382910 h 587271"/>
                  <a:gd name="connsiteX54" fmla="*/ 428685 w 514853"/>
                  <a:gd name="connsiteY54" fmla="*/ 471108 h 587271"/>
                  <a:gd name="connsiteX55" fmla="*/ 402835 w 514853"/>
                  <a:gd name="connsiteY55" fmla="*/ 471108 h 587271"/>
                  <a:gd name="connsiteX56" fmla="*/ 387756 w 514853"/>
                  <a:gd name="connsiteY56" fmla="*/ 468957 h 587271"/>
                  <a:gd name="connsiteX57" fmla="*/ 387756 w 514853"/>
                  <a:gd name="connsiteY57" fmla="*/ 539945 h 587271"/>
                  <a:gd name="connsiteX58" fmla="*/ 340363 w 514853"/>
                  <a:gd name="connsiteY58" fmla="*/ 587271 h 587271"/>
                  <a:gd name="connsiteX59" fmla="*/ 75397 w 514853"/>
                  <a:gd name="connsiteY59" fmla="*/ 587271 h 587271"/>
                  <a:gd name="connsiteX60" fmla="*/ 28004 w 514853"/>
                  <a:gd name="connsiteY60" fmla="*/ 539945 h 587271"/>
                  <a:gd name="connsiteX61" fmla="*/ 28004 w 514853"/>
                  <a:gd name="connsiteY61" fmla="*/ 187152 h 587271"/>
                  <a:gd name="connsiteX62" fmla="*/ 28004 w 514853"/>
                  <a:gd name="connsiteY62" fmla="*/ 180699 h 587271"/>
                  <a:gd name="connsiteX63" fmla="*/ 0 w 514853"/>
                  <a:gd name="connsiteY63" fmla="*/ 126919 h 587271"/>
                  <a:gd name="connsiteX64" fmla="*/ 53855 w 514853"/>
                  <a:gd name="connsiteY64" fmla="*/ 62384 h 587271"/>
                  <a:gd name="connsiteX65" fmla="*/ 120635 w 514853"/>
                  <a:gd name="connsiteY65" fmla="*/ 15058 h 587271"/>
                  <a:gd name="connsiteX66" fmla="*/ 122789 w 514853"/>
                  <a:gd name="connsiteY66" fmla="*/ 15058 h 587271"/>
                  <a:gd name="connsiteX67" fmla="*/ 137869 w 514853"/>
                  <a:gd name="connsiteY67" fmla="*/ 15058 h 587271"/>
                  <a:gd name="connsiteX68" fmla="*/ 148640 w 514853"/>
                  <a:gd name="connsiteY68" fmla="*/ 17209 h 587271"/>
                  <a:gd name="connsiteX69" fmla="*/ 152948 w 514853"/>
                  <a:gd name="connsiteY69" fmla="*/ 17209 h 587271"/>
                  <a:gd name="connsiteX70" fmla="*/ 163719 w 514853"/>
                  <a:gd name="connsiteY70" fmla="*/ 21512 h 587271"/>
                  <a:gd name="connsiteX71" fmla="*/ 215420 w 514853"/>
                  <a:gd name="connsiteY71" fmla="*/ 0 h 5872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</a:cxnLst>
                <a:rect l="l" t="t" r="r" b="b"/>
                <a:pathLst>
                  <a:path w="514853" h="587271">
                    <a:moveTo>
                      <a:pt x="402835" y="292560"/>
                    </a:moveTo>
                    <a:cubicBezTo>
                      <a:pt x="396372" y="292560"/>
                      <a:pt x="392064" y="292560"/>
                      <a:pt x="387756" y="294711"/>
                    </a:cubicBezTo>
                    <a:lnTo>
                      <a:pt x="387756" y="419480"/>
                    </a:lnTo>
                    <a:cubicBezTo>
                      <a:pt x="392064" y="421631"/>
                      <a:pt x="396372" y="423782"/>
                      <a:pt x="402835" y="423782"/>
                    </a:cubicBezTo>
                    <a:lnTo>
                      <a:pt x="428685" y="423782"/>
                    </a:lnTo>
                    <a:cubicBezTo>
                      <a:pt x="450227" y="423782"/>
                      <a:pt x="467461" y="404421"/>
                      <a:pt x="467461" y="382910"/>
                    </a:cubicBezTo>
                    <a:lnTo>
                      <a:pt x="467461" y="331281"/>
                    </a:lnTo>
                    <a:cubicBezTo>
                      <a:pt x="467461" y="309770"/>
                      <a:pt x="450227" y="292560"/>
                      <a:pt x="428685" y="292560"/>
                    </a:cubicBezTo>
                    <a:close/>
                    <a:moveTo>
                      <a:pt x="75521" y="230012"/>
                    </a:moveTo>
                    <a:lnTo>
                      <a:pt x="340362" y="230012"/>
                    </a:lnTo>
                    <a:lnTo>
                      <a:pt x="340362" y="539683"/>
                    </a:lnTo>
                    <a:lnTo>
                      <a:pt x="75521" y="539683"/>
                    </a:lnTo>
                    <a:close/>
                    <a:moveTo>
                      <a:pt x="75397" y="172094"/>
                    </a:moveTo>
                    <a:cubicBezTo>
                      <a:pt x="66780" y="172094"/>
                      <a:pt x="60317" y="178547"/>
                      <a:pt x="60317" y="187152"/>
                    </a:cubicBezTo>
                    <a:lnTo>
                      <a:pt x="60317" y="539945"/>
                    </a:lnTo>
                    <a:cubicBezTo>
                      <a:pt x="60317" y="548550"/>
                      <a:pt x="66780" y="557155"/>
                      <a:pt x="75397" y="557155"/>
                    </a:cubicBezTo>
                    <a:lnTo>
                      <a:pt x="340363" y="557155"/>
                    </a:lnTo>
                    <a:cubicBezTo>
                      <a:pt x="348980" y="557155"/>
                      <a:pt x="355443" y="548550"/>
                      <a:pt x="355443" y="539945"/>
                    </a:cubicBezTo>
                    <a:lnTo>
                      <a:pt x="355443" y="187152"/>
                    </a:lnTo>
                    <a:cubicBezTo>
                      <a:pt x="355443" y="178547"/>
                      <a:pt x="348980" y="172094"/>
                      <a:pt x="340363" y="172094"/>
                    </a:cubicBezTo>
                    <a:close/>
                    <a:moveTo>
                      <a:pt x="215420" y="32267"/>
                    </a:moveTo>
                    <a:cubicBezTo>
                      <a:pt x="202495" y="32267"/>
                      <a:pt x="189570" y="38721"/>
                      <a:pt x="180953" y="49477"/>
                    </a:cubicBezTo>
                    <a:lnTo>
                      <a:pt x="172336" y="62384"/>
                    </a:lnTo>
                    <a:lnTo>
                      <a:pt x="159411" y="53779"/>
                    </a:lnTo>
                    <a:cubicBezTo>
                      <a:pt x="152948" y="49477"/>
                      <a:pt x="146486" y="47326"/>
                      <a:pt x="140023" y="47326"/>
                    </a:cubicBezTo>
                    <a:lnTo>
                      <a:pt x="122789" y="47326"/>
                    </a:lnTo>
                    <a:cubicBezTo>
                      <a:pt x="99093" y="49477"/>
                      <a:pt x="84014" y="64535"/>
                      <a:pt x="81860" y="79593"/>
                    </a:cubicBezTo>
                    <a:lnTo>
                      <a:pt x="79706" y="92500"/>
                    </a:lnTo>
                    <a:lnTo>
                      <a:pt x="66780" y="92500"/>
                    </a:lnTo>
                    <a:cubicBezTo>
                      <a:pt x="47392" y="92500"/>
                      <a:pt x="32313" y="107559"/>
                      <a:pt x="32313" y="126919"/>
                    </a:cubicBezTo>
                    <a:cubicBezTo>
                      <a:pt x="32313" y="137675"/>
                      <a:pt x="36621" y="146280"/>
                      <a:pt x="43084" y="152733"/>
                    </a:cubicBezTo>
                    <a:cubicBezTo>
                      <a:pt x="51700" y="146280"/>
                      <a:pt x="62471" y="139826"/>
                      <a:pt x="75397" y="139826"/>
                    </a:cubicBezTo>
                    <a:lnTo>
                      <a:pt x="340363" y="139826"/>
                    </a:lnTo>
                    <a:cubicBezTo>
                      <a:pt x="351134" y="139826"/>
                      <a:pt x="361905" y="144129"/>
                      <a:pt x="368368" y="150582"/>
                    </a:cubicBezTo>
                    <a:cubicBezTo>
                      <a:pt x="376985" y="144129"/>
                      <a:pt x="383447" y="133373"/>
                      <a:pt x="383447" y="122617"/>
                    </a:cubicBezTo>
                    <a:cubicBezTo>
                      <a:pt x="383447" y="101105"/>
                      <a:pt x="366214" y="83896"/>
                      <a:pt x="344672" y="83896"/>
                    </a:cubicBezTo>
                    <a:cubicBezTo>
                      <a:pt x="340363" y="83896"/>
                      <a:pt x="336055" y="83896"/>
                      <a:pt x="331747" y="86047"/>
                    </a:cubicBezTo>
                    <a:lnTo>
                      <a:pt x="318821" y="90349"/>
                    </a:lnTo>
                    <a:lnTo>
                      <a:pt x="312359" y="81744"/>
                    </a:lnTo>
                    <a:cubicBezTo>
                      <a:pt x="303742" y="66686"/>
                      <a:pt x="286508" y="60233"/>
                      <a:pt x="269275" y="64535"/>
                    </a:cubicBezTo>
                    <a:lnTo>
                      <a:pt x="258504" y="66686"/>
                    </a:lnTo>
                    <a:lnTo>
                      <a:pt x="252041" y="55930"/>
                    </a:lnTo>
                    <a:cubicBezTo>
                      <a:pt x="245579" y="40872"/>
                      <a:pt x="232653" y="32267"/>
                      <a:pt x="215420" y="32267"/>
                    </a:cubicBezTo>
                    <a:close/>
                    <a:moveTo>
                      <a:pt x="215420" y="0"/>
                    </a:moveTo>
                    <a:cubicBezTo>
                      <a:pt x="239116" y="0"/>
                      <a:pt x="262812" y="12907"/>
                      <a:pt x="275737" y="32267"/>
                    </a:cubicBezTo>
                    <a:cubicBezTo>
                      <a:pt x="297279" y="30116"/>
                      <a:pt x="316667" y="38721"/>
                      <a:pt x="331747" y="53779"/>
                    </a:cubicBezTo>
                    <a:cubicBezTo>
                      <a:pt x="374830" y="45174"/>
                      <a:pt x="413606" y="79593"/>
                      <a:pt x="413606" y="122617"/>
                    </a:cubicBezTo>
                    <a:cubicBezTo>
                      <a:pt x="413606" y="146280"/>
                      <a:pt x="402835" y="165640"/>
                      <a:pt x="385601" y="178547"/>
                    </a:cubicBezTo>
                    <a:cubicBezTo>
                      <a:pt x="385601" y="180699"/>
                      <a:pt x="387756" y="185001"/>
                      <a:pt x="387756" y="187152"/>
                    </a:cubicBezTo>
                    <a:lnTo>
                      <a:pt x="387756" y="247385"/>
                    </a:lnTo>
                    <a:cubicBezTo>
                      <a:pt x="392064" y="245234"/>
                      <a:pt x="396372" y="245234"/>
                      <a:pt x="402835" y="245234"/>
                    </a:cubicBezTo>
                    <a:lnTo>
                      <a:pt x="428685" y="245234"/>
                    </a:lnTo>
                    <a:cubicBezTo>
                      <a:pt x="476078" y="245234"/>
                      <a:pt x="514853" y="283955"/>
                      <a:pt x="514853" y="331281"/>
                    </a:cubicBezTo>
                    <a:lnTo>
                      <a:pt x="514853" y="382910"/>
                    </a:lnTo>
                    <a:cubicBezTo>
                      <a:pt x="514853" y="432387"/>
                      <a:pt x="476078" y="471108"/>
                      <a:pt x="428685" y="471108"/>
                    </a:cubicBezTo>
                    <a:lnTo>
                      <a:pt x="402835" y="471108"/>
                    </a:lnTo>
                    <a:cubicBezTo>
                      <a:pt x="396372" y="471108"/>
                      <a:pt x="392064" y="468957"/>
                      <a:pt x="387756" y="468957"/>
                    </a:cubicBezTo>
                    <a:lnTo>
                      <a:pt x="387756" y="539945"/>
                    </a:lnTo>
                    <a:cubicBezTo>
                      <a:pt x="387756" y="565759"/>
                      <a:pt x="366214" y="587271"/>
                      <a:pt x="340363" y="587271"/>
                    </a:cubicBezTo>
                    <a:lnTo>
                      <a:pt x="75397" y="587271"/>
                    </a:lnTo>
                    <a:cubicBezTo>
                      <a:pt x="49546" y="587271"/>
                      <a:pt x="28004" y="565759"/>
                      <a:pt x="28004" y="539945"/>
                    </a:cubicBezTo>
                    <a:lnTo>
                      <a:pt x="28004" y="187152"/>
                    </a:lnTo>
                    <a:cubicBezTo>
                      <a:pt x="28004" y="185001"/>
                      <a:pt x="28004" y="182850"/>
                      <a:pt x="28004" y="180699"/>
                    </a:cubicBezTo>
                    <a:cubicBezTo>
                      <a:pt x="10771" y="167791"/>
                      <a:pt x="0" y="148431"/>
                      <a:pt x="0" y="126919"/>
                    </a:cubicBezTo>
                    <a:cubicBezTo>
                      <a:pt x="0" y="94651"/>
                      <a:pt x="23696" y="68837"/>
                      <a:pt x="53855" y="62384"/>
                    </a:cubicBezTo>
                    <a:cubicBezTo>
                      <a:pt x="64626" y="36570"/>
                      <a:pt x="90477" y="19360"/>
                      <a:pt x="120635" y="15058"/>
                    </a:cubicBezTo>
                    <a:lnTo>
                      <a:pt x="122789" y="15058"/>
                    </a:lnTo>
                    <a:cubicBezTo>
                      <a:pt x="127098" y="15058"/>
                      <a:pt x="133560" y="15058"/>
                      <a:pt x="137869" y="15058"/>
                    </a:cubicBezTo>
                    <a:cubicBezTo>
                      <a:pt x="142177" y="15058"/>
                      <a:pt x="144331" y="15058"/>
                      <a:pt x="148640" y="17209"/>
                    </a:cubicBezTo>
                    <a:lnTo>
                      <a:pt x="152948" y="17209"/>
                    </a:lnTo>
                    <a:cubicBezTo>
                      <a:pt x="157257" y="19360"/>
                      <a:pt x="161565" y="19360"/>
                      <a:pt x="163719" y="21512"/>
                    </a:cubicBezTo>
                    <a:cubicBezTo>
                      <a:pt x="178799" y="8604"/>
                      <a:pt x="196032" y="0"/>
                      <a:pt x="215420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文本框 19"/>
            <p:cNvSpPr txBox="1"/>
            <p:nvPr>
              <p:custDataLst>
                <p:tags r:id="rId29"/>
              </p:custDataLst>
            </p:nvPr>
          </p:nvSpPr>
          <p:spPr>
            <a:xfrm>
              <a:off x="5332" y="3028"/>
              <a:ext cx="245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​</a:t>
              </a:r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线上线下融合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30"/>
              </p:custDataLst>
            </p:nvPr>
          </p:nvSpPr>
          <p:spPr>
            <a:xfrm>
              <a:off x="4159" y="3566"/>
              <a:ext cx="480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在旗舰店设置茶艺表演区、自助冲泡台，消费者可参与制茶体验，提升互动感，鼓励用户拍摄创意饮茶视频并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@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好友</a:t>
              </a:r>
            </a:p>
          </p:txBody>
        </p:sp>
      </p:grpSp>
      <p:grpSp>
        <p:nvGrpSpPr>
          <p:cNvPr id="52" name="组合 23"/>
          <p:cNvGrpSpPr/>
          <p:nvPr>
            <p:custDataLst>
              <p:tags r:id="rId4"/>
            </p:custDataLst>
          </p:nvPr>
        </p:nvGrpSpPr>
        <p:grpSpPr>
          <a:xfrm>
            <a:off x="3740150" y="3219450"/>
            <a:ext cx="3048000" cy="2971800"/>
            <a:chOff x="1734" y="5280"/>
            <a:chExt cx="4800" cy="4680"/>
          </a:xfrm>
        </p:grpSpPr>
        <p:sp>
          <p:nvSpPr>
            <p:cNvPr id="53" name="空心弧 52"/>
            <p:cNvSpPr/>
            <p:nvPr>
              <p:custDataLst>
                <p:tags r:id="rId23"/>
              </p:custDataLst>
            </p:nvPr>
          </p:nvSpPr>
          <p:spPr>
            <a:xfrm>
              <a:off x="2919" y="5280"/>
              <a:ext cx="2430" cy="2430"/>
            </a:xfrm>
            <a:prstGeom prst="blockArc">
              <a:avLst>
                <a:gd name="adj1" fmla="val 10800000"/>
                <a:gd name="adj2" fmla="val 0"/>
                <a:gd name="adj3" fmla="val 7695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4" name="组合 3"/>
            <p:cNvGrpSpPr/>
            <p:nvPr/>
          </p:nvGrpSpPr>
          <p:grpSpPr>
            <a:xfrm>
              <a:off x="3309" y="5669"/>
              <a:ext cx="1650" cy="1650"/>
              <a:chOff x="1925" y="5070"/>
              <a:chExt cx="1950" cy="1950"/>
            </a:xfrm>
          </p:grpSpPr>
          <p:sp>
            <p:nvSpPr>
              <p:cNvPr id="55" name="椭圆 54"/>
              <p:cNvSpPr/>
              <p:nvPr>
                <p:custDataLst>
                  <p:tags r:id="rId26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tea-bag-with-tag_18452"/>
              <p:cNvSpPr/>
              <p:nvPr>
                <p:custDataLst>
                  <p:tags r:id="rId27"/>
                </p:custDataLst>
              </p:nvPr>
            </p:nvSpPr>
            <p:spPr>
              <a:xfrm>
                <a:off x="2512" y="5565"/>
                <a:ext cx="773" cy="960"/>
              </a:xfrm>
              <a:custGeom>
                <a:avLst/>
                <a:gdLst>
                  <a:gd name="T0" fmla="*/ 2026 w 2167"/>
                  <a:gd name="T1" fmla="*/ 448 h 2693"/>
                  <a:gd name="T2" fmla="*/ 1840 w 2167"/>
                  <a:gd name="T3" fmla="*/ 301 h 2693"/>
                  <a:gd name="T4" fmla="*/ 1873 w 2167"/>
                  <a:gd name="T5" fmla="*/ 212 h 2693"/>
                  <a:gd name="T6" fmla="*/ 1530 w 2167"/>
                  <a:gd name="T7" fmla="*/ 0 h 2693"/>
                  <a:gd name="T8" fmla="*/ 1238 w 2167"/>
                  <a:gd name="T9" fmla="*/ 101 h 2693"/>
                  <a:gd name="T10" fmla="*/ 1122 w 2167"/>
                  <a:gd name="T11" fmla="*/ 79 h 2693"/>
                  <a:gd name="T12" fmla="*/ 907 w 2167"/>
                  <a:gd name="T13" fmla="*/ 212 h 2693"/>
                  <a:gd name="T14" fmla="*/ 885 w 2167"/>
                  <a:gd name="T15" fmla="*/ 293 h 2693"/>
                  <a:gd name="T16" fmla="*/ 720 w 2167"/>
                  <a:gd name="T17" fmla="*/ 453 h 2693"/>
                  <a:gd name="T18" fmla="*/ 592 w 2167"/>
                  <a:gd name="T19" fmla="*/ 651 h 2693"/>
                  <a:gd name="T20" fmla="*/ 592 w 2167"/>
                  <a:gd name="T21" fmla="*/ 895 h 2693"/>
                  <a:gd name="T22" fmla="*/ 0 w 2167"/>
                  <a:gd name="T23" fmla="*/ 1533 h 2693"/>
                  <a:gd name="T24" fmla="*/ 592 w 2167"/>
                  <a:gd name="T25" fmla="*/ 2171 h 2693"/>
                  <a:gd name="T26" fmla="*/ 592 w 2167"/>
                  <a:gd name="T27" fmla="*/ 2476 h 2693"/>
                  <a:gd name="T28" fmla="*/ 809 w 2167"/>
                  <a:gd name="T29" fmla="*/ 2693 h 2693"/>
                  <a:gd name="T30" fmla="*/ 1950 w 2167"/>
                  <a:gd name="T31" fmla="*/ 2693 h 2693"/>
                  <a:gd name="T32" fmla="*/ 2167 w 2167"/>
                  <a:gd name="T33" fmla="*/ 2476 h 2693"/>
                  <a:gd name="T34" fmla="*/ 2167 w 2167"/>
                  <a:gd name="T35" fmla="*/ 651 h 2693"/>
                  <a:gd name="T36" fmla="*/ 2026 w 2167"/>
                  <a:gd name="T37" fmla="*/ 448 h 2693"/>
                  <a:gd name="T38" fmla="*/ 592 w 2167"/>
                  <a:gd name="T39" fmla="*/ 2010 h 2693"/>
                  <a:gd name="T40" fmla="*/ 161 w 2167"/>
                  <a:gd name="T41" fmla="*/ 1533 h 2693"/>
                  <a:gd name="T42" fmla="*/ 592 w 2167"/>
                  <a:gd name="T43" fmla="*/ 1057 h 2693"/>
                  <a:gd name="T44" fmla="*/ 592 w 2167"/>
                  <a:gd name="T45" fmla="*/ 2010 h 2693"/>
                  <a:gd name="T46" fmla="*/ 2006 w 2167"/>
                  <a:gd name="T47" fmla="*/ 2476 h 2693"/>
                  <a:gd name="T48" fmla="*/ 1950 w 2167"/>
                  <a:gd name="T49" fmla="*/ 2532 h 2693"/>
                  <a:gd name="T50" fmla="*/ 809 w 2167"/>
                  <a:gd name="T51" fmla="*/ 2532 h 2693"/>
                  <a:gd name="T52" fmla="*/ 753 w 2167"/>
                  <a:gd name="T53" fmla="*/ 2476 h 2693"/>
                  <a:gd name="T54" fmla="*/ 753 w 2167"/>
                  <a:gd name="T55" fmla="*/ 2330 h 2693"/>
                  <a:gd name="T56" fmla="*/ 2006 w 2167"/>
                  <a:gd name="T57" fmla="*/ 2330 h 2693"/>
                  <a:gd name="T58" fmla="*/ 2006 w 2167"/>
                  <a:gd name="T59" fmla="*/ 2476 h 2693"/>
                  <a:gd name="T60" fmla="*/ 2006 w 2167"/>
                  <a:gd name="T61" fmla="*/ 2476 h 2693"/>
                  <a:gd name="T62" fmla="*/ 2006 w 2167"/>
                  <a:gd name="T63" fmla="*/ 2169 h 2693"/>
                  <a:gd name="T64" fmla="*/ 753 w 2167"/>
                  <a:gd name="T65" fmla="*/ 2169 h 2693"/>
                  <a:gd name="T66" fmla="*/ 753 w 2167"/>
                  <a:gd name="T67" fmla="*/ 968 h 2693"/>
                  <a:gd name="T68" fmla="*/ 2006 w 2167"/>
                  <a:gd name="T69" fmla="*/ 968 h 2693"/>
                  <a:gd name="T70" fmla="*/ 2006 w 2167"/>
                  <a:gd name="T71" fmla="*/ 2169 h 2693"/>
                  <a:gd name="T72" fmla="*/ 2006 w 2167"/>
                  <a:gd name="T73" fmla="*/ 807 h 2693"/>
                  <a:gd name="T74" fmla="*/ 753 w 2167"/>
                  <a:gd name="T75" fmla="*/ 807 h 2693"/>
                  <a:gd name="T76" fmla="*/ 753 w 2167"/>
                  <a:gd name="T77" fmla="*/ 651 h 2693"/>
                  <a:gd name="T78" fmla="*/ 809 w 2167"/>
                  <a:gd name="T79" fmla="*/ 595 h 2693"/>
                  <a:gd name="T80" fmla="*/ 1950 w 2167"/>
                  <a:gd name="T81" fmla="*/ 595 h 2693"/>
                  <a:gd name="T82" fmla="*/ 2006 w 2167"/>
                  <a:gd name="T83" fmla="*/ 651 h 2693"/>
                  <a:gd name="T84" fmla="*/ 2006 w 2167"/>
                  <a:gd name="T85" fmla="*/ 807 h 2693"/>
                  <a:gd name="T86" fmla="*/ 2006 w 2167"/>
                  <a:gd name="T87" fmla="*/ 807 h 2693"/>
                  <a:gd name="T88" fmla="*/ 1107 w 2167"/>
                  <a:gd name="T89" fmla="*/ 2088 h 2693"/>
                  <a:gd name="T90" fmla="*/ 945 w 2167"/>
                  <a:gd name="T91" fmla="*/ 2088 h 2693"/>
                  <a:gd name="T92" fmla="*/ 945 w 2167"/>
                  <a:gd name="T93" fmla="*/ 1099 h 2693"/>
                  <a:gd name="T94" fmla="*/ 1107 w 2167"/>
                  <a:gd name="T95" fmla="*/ 1099 h 2693"/>
                  <a:gd name="T96" fmla="*/ 1107 w 2167"/>
                  <a:gd name="T97" fmla="*/ 2088 h 2693"/>
                  <a:gd name="T98" fmla="*/ 1460 w 2167"/>
                  <a:gd name="T99" fmla="*/ 2088 h 2693"/>
                  <a:gd name="T100" fmla="*/ 1299 w 2167"/>
                  <a:gd name="T101" fmla="*/ 2088 h 2693"/>
                  <a:gd name="T102" fmla="*/ 1299 w 2167"/>
                  <a:gd name="T103" fmla="*/ 1099 h 2693"/>
                  <a:gd name="T104" fmla="*/ 1460 w 2167"/>
                  <a:gd name="T105" fmla="*/ 1099 h 2693"/>
                  <a:gd name="T106" fmla="*/ 1460 w 2167"/>
                  <a:gd name="T107" fmla="*/ 2088 h 2693"/>
                  <a:gd name="T108" fmla="*/ 1814 w 2167"/>
                  <a:gd name="T109" fmla="*/ 2088 h 2693"/>
                  <a:gd name="T110" fmla="*/ 1652 w 2167"/>
                  <a:gd name="T111" fmla="*/ 2088 h 2693"/>
                  <a:gd name="T112" fmla="*/ 1652 w 2167"/>
                  <a:gd name="T113" fmla="*/ 1099 h 2693"/>
                  <a:gd name="T114" fmla="*/ 1814 w 2167"/>
                  <a:gd name="T115" fmla="*/ 1099 h 2693"/>
                  <a:gd name="T116" fmla="*/ 1814 w 2167"/>
                  <a:gd name="T117" fmla="*/ 2088 h 26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167" h="2693">
                    <a:moveTo>
                      <a:pt x="2026" y="448"/>
                    </a:moveTo>
                    <a:cubicBezTo>
                      <a:pt x="1995" y="374"/>
                      <a:pt x="1926" y="318"/>
                      <a:pt x="1840" y="301"/>
                    </a:cubicBezTo>
                    <a:cubicBezTo>
                      <a:pt x="1861" y="274"/>
                      <a:pt x="1873" y="244"/>
                      <a:pt x="1873" y="212"/>
                    </a:cubicBezTo>
                    <a:cubicBezTo>
                      <a:pt x="1873" y="95"/>
                      <a:pt x="1720" y="0"/>
                      <a:pt x="1530" y="0"/>
                    </a:cubicBezTo>
                    <a:cubicBezTo>
                      <a:pt x="1406" y="0"/>
                      <a:pt x="1299" y="41"/>
                      <a:pt x="1238" y="101"/>
                    </a:cubicBezTo>
                    <a:cubicBezTo>
                      <a:pt x="1205" y="87"/>
                      <a:pt x="1165" y="79"/>
                      <a:pt x="1122" y="79"/>
                    </a:cubicBezTo>
                    <a:cubicBezTo>
                      <a:pt x="1003" y="79"/>
                      <a:pt x="907" y="139"/>
                      <a:pt x="907" y="212"/>
                    </a:cubicBezTo>
                    <a:cubicBezTo>
                      <a:pt x="907" y="244"/>
                      <a:pt x="854" y="270"/>
                      <a:pt x="885" y="293"/>
                    </a:cubicBezTo>
                    <a:cubicBezTo>
                      <a:pt x="780" y="298"/>
                      <a:pt x="736" y="364"/>
                      <a:pt x="720" y="453"/>
                    </a:cubicBezTo>
                    <a:cubicBezTo>
                      <a:pt x="645" y="487"/>
                      <a:pt x="592" y="563"/>
                      <a:pt x="592" y="651"/>
                    </a:cubicBezTo>
                    <a:lnTo>
                      <a:pt x="592" y="895"/>
                    </a:lnTo>
                    <a:cubicBezTo>
                      <a:pt x="261" y="920"/>
                      <a:pt x="0" y="1196"/>
                      <a:pt x="0" y="1533"/>
                    </a:cubicBezTo>
                    <a:cubicBezTo>
                      <a:pt x="0" y="1870"/>
                      <a:pt x="261" y="2146"/>
                      <a:pt x="592" y="2171"/>
                    </a:cubicBezTo>
                    <a:lnTo>
                      <a:pt x="592" y="2476"/>
                    </a:lnTo>
                    <a:cubicBezTo>
                      <a:pt x="592" y="2596"/>
                      <a:pt x="689" y="2693"/>
                      <a:pt x="809" y="2693"/>
                    </a:cubicBezTo>
                    <a:lnTo>
                      <a:pt x="1950" y="2693"/>
                    </a:lnTo>
                    <a:cubicBezTo>
                      <a:pt x="2069" y="2693"/>
                      <a:pt x="2167" y="2596"/>
                      <a:pt x="2167" y="2476"/>
                    </a:cubicBezTo>
                    <a:lnTo>
                      <a:pt x="2167" y="651"/>
                    </a:lnTo>
                    <a:cubicBezTo>
                      <a:pt x="2167" y="558"/>
                      <a:pt x="2108" y="480"/>
                      <a:pt x="2026" y="448"/>
                    </a:cubicBezTo>
                    <a:close/>
                    <a:moveTo>
                      <a:pt x="592" y="2010"/>
                    </a:moveTo>
                    <a:cubicBezTo>
                      <a:pt x="350" y="1986"/>
                      <a:pt x="161" y="1781"/>
                      <a:pt x="161" y="1533"/>
                    </a:cubicBezTo>
                    <a:cubicBezTo>
                      <a:pt x="161" y="1286"/>
                      <a:pt x="350" y="1081"/>
                      <a:pt x="592" y="1057"/>
                    </a:cubicBezTo>
                    <a:lnTo>
                      <a:pt x="592" y="2010"/>
                    </a:lnTo>
                    <a:close/>
                    <a:moveTo>
                      <a:pt x="2006" y="2476"/>
                    </a:moveTo>
                    <a:cubicBezTo>
                      <a:pt x="2006" y="2507"/>
                      <a:pt x="1981" y="2532"/>
                      <a:pt x="1950" y="2532"/>
                    </a:cubicBezTo>
                    <a:lnTo>
                      <a:pt x="809" y="2532"/>
                    </a:lnTo>
                    <a:cubicBezTo>
                      <a:pt x="779" y="2532"/>
                      <a:pt x="753" y="2507"/>
                      <a:pt x="753" y="2476"/>
                    </a:cubicBezTo>
                    <a:lnTo>
                      <a:pt x="753" y="2330"/>
                    </a:lnTo>
                    <a:lnTo>
                      <a:pt x="2006" y="2330"/>
                    </a:lnTo>
                    <a:lnTo>
                      <a:pt x="2006" y="2476"/>
                    </a:lnTo>
                    <a:lnTo>
                      <a:pt x="2006" y="2476"/>
                    </a:lnTo>
                    <a:close/>
                    <a:moveTo>
                      <a:pt x="2006" y="2169"/>
                    </a:moveTo>
                    <a:lnTo>
                      <a:pt x="753" y="2169"/>
                    </a:lnTo>
                    <a:lnTo>
                      <a:pt x="753" y="968"/>
                    </a:lnTo>
                    <a:lnTo>
                      <a:pt x="2006" y="968"/>
                    </a:lnTo>
                    <a:lnTo>
                      <a:pt x="2006" y="2169"/>
                    </a:lnTo>
                    <a:close/>
                    <a:moveTo>
                      <a:pt x="2006" y="807"/>
                    </a:moveTo>
                    <a:lnTo>
                      <a:pt x="753" y="807"/>
                    </a:lnTo>
                    <a:lnTo>
                      <a:pt x="753" y="651"/>
                    </a:lnTo>
                    <a:cubicBezTo>
                      <a:pt x="753" y="620"/>
                      <a:pt x="779" y="595"/>
                      <a:pt x="809" y="595"/>
                    </a:cubicBezTo>
                    <a:lnTo>
                      <a:pt x="1950" y="595"/>
                    </a:lnTo>
                    <a:cubicBezTo>
                      <a:pt x="1981" y="595"/>
                      <a:pt x="2006" y="620"/>
                      <a:pt x="2006" y="651"/>
                    </a:cubicBezTo>
                    <a:lnTo>
                      <a:pt x="2006" y="807"/>
                    </a:lnTo>
                    <a:lnTo>
                      <a:pt x="2006" y="807"/>
                    </a:lnTo>
                    <a:close/>
                    <a:moveTo>
                      <a:pt x="1107" y="2088"/>
                    </a:moveTo>
                    <a:lnTo>
                      <a:pt x="945" y="2088"/>
                    </a:lnTo>
                    <a:lnTo>
                      <a:pt x="945" y="1099"/>
                    </a:lnTo>
                    <a:lnTo>
                      <a:pt x="1107" y="1099"/>
                    </a:lnTo>
                    <a:lnTo>
                      <a:pt x="1107" y="2088"/>
                    </a:lnTo>
                    <a:close/>
                    <a:moveTo>
                      <a:pt x="1460" y="2088"/>
                    </a:moveTo>
                    <a:lnTo>
                      <a:pt x="1299" y="2088"/>
                    </a:lnTo>
                    <a:lnTo>
                      <a:pt x="1299" y="1099"/>
                    </a:lnTo>
                    <a:lnTo>
                      <a:pt x="1460" y="1099"/>
                    </a:lnTo>
                    <a:lnTo>
                      <a:pt x="1460" y="2088"/>
                    </a:lnTo>
                    <a:close/>
                    <a:moveTo>
                      <a:pt x="1814" y="2088"/>
                    </a:moveTo>
                    <a:lnTo>
                      <a:pt x="1652" y="2088"/>
                    </a:lnTo>
                    <a:lnTo>
                      <a:pt x="1652" y="1099"/>
                    </a:lnTo>
                    <a:lnTo>
                      <a:pt x="1814" y="1099"/>
                    </a:lnTo>
                    <a:lnTo>
                      <a:pt x="1814" y="2088"/>
                    </a:ln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7" name="文本框 56"/>
            <p:cNvSpPr txBox="1"/>
            <p:nvPr>
              <p:custDataLst>
                <p:tags r:id="rId24"/>
              </p:custDataLst>
            </p:nvPr>
          </p:nvSpPr>
          <p:spPr>
            <a:xfrm>
              <a:off x="2907" y="7534"/>
              <a:ext cx="245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精准渠道布局</a:t>
              </a:r>
            </a:p>
          </p:txBody>
        </p:sp>
        <p:sp>
          <p:nvSpPr>
            <p:cNvPr id="58" name="文本框 57"/>
            <p:cNvSpPr txBox="1"/>
            <p:nvPr>
              <p:custDataLst>
                <p:tags r:id="rId25"/>
              </p:custDataLst>
            </p:nvPr>
          </p:nvSpPr>
          <p:spPr>
            <a:xfrm>
              <a:off x="1734" y="8072"/>
              <a:ext cx="480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联合旅行社开发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“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茶山研学游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”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，消费者可参观生态茶园并亲手采茶，深化品牌文化感知</a:t>
              </a:r>
            </a:p>
          </p:txBody>
        </p:sp>
      </p:grpSp>
      <p:grpSp>
        <p:nvGrpSpPr>
          <p:cNvPr id="59" name="组合 30"/>
          <p:cNvGrpSpPr/>
          <p:nvPr>
            <p:custDataLst>
              <p:tags r:id="rId5"/>
            </p:custDataLst>
          </p:nvPr>
        </p:nvGrpSpPr>
        <p:grpSpPr>
          <a:xfrm>
            <a:off x="5383530" y="1789430"/>
            <a:ext cx="3048000" cy="2973070"/>
            <a:chOff x="4159" y="3028"/>
            <a:chExt cx="4800" cy="4682"/>
          </a:xfrm>
        </p:grpSpPr>
        <p:sp>
          <p:nvSpPr>
            <p:cNvPr id="60" name="空心弧 59"/>
            <p:cNvSpPr/>
            <p:nvPr>
              <p:custDataLst>
                <p:tags r:id="rId18"/>
              </p:custDataLst>
            </p:nvPr>
          </p:nvSpPr>
          <p:spPr>
            <a:xfrm flipV="1">
              <a:off x="5344" y="5280"/>
              <a:ext cx="2430" cy="2430"/>
            </a:xfrm>
            <a:prstGeom prst="blockArc">
              <a:avLst>
                <a:gd name="adj1" fmla="val 10800000"/>
                <a:gd name="adj2" fmla="val 0"/>
                <a:gd name="adj3" fmla="val 7695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1" name="组合 3"/>
            <p:cNvGrpSpPr/>
            <p:nvPr/>
          </p:nvGrpSpPr>
          <p:grpSpPr>
            <a:xfrm>
              <a:off x="5734" y="5670"/>
              <a:ext cx="1650" cy="1650"/>
              <a:chOff x="1925" y="5070"/>
              <a:chExt cx="1950" cy="1950"/>
            </a:xfrm>
          </p:grpSpPr>
          <p:sp>
            <p:nvSpPr>
              <p:cNvPr id="62" name="椭圆 61"/>
              <p:cNvSpPr/>
              <p:nvPr>
                <p:custDataLst>
                  <p:tags r:id="rId21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3" name="tea-bag-with-tag_18452"/>
              <p:cNvSpPr/>
              <p:nvPr>
                <p:custDataLst>
                  <p:tags r:id="rId22"/>
                </p:custDataLst>
              </p:nvPr>
            </p:nvSpPr>
            <p:spPr>
              <a:xfrm>
                <a:off x="2462" y="5565"/>
                <a:ext cx="872" cy="960"/>
              </a:xfrm>
              <a:custGeom>
                <a:avLst/>
                <a:gdLst>
                  <a:gd name="T0" fmla="*/ 88 w 149"/>
                  <a:gd name="T1" fmla="*/ 0 h 165"/>
                  <a:gd name="T2" fmla="*/ 86 w 149"/>
                  <a:gd name="T3" fmla="*/ 1 h 165"/>
                  <a:gd name="T4" fmla="*/ 62 w 149"/>
                  <a:gd name="T5" fmla="*/ 21 h 165"/>
                  <a:gd name="T6" fmla="*/ 56 w 149"/>
                  <a:gd name="T7" fmla="*/ 97 h 165"/>
                  <a:gd name="T8" fmla="*/ 25 w 149"/>
                  <a:gd name="T9" fmla="*/ 136 h 165"/>
                  <a:gd name="T10" fmla="*/ 0 w 149"/>
                  <a:gd name="T11" fmla="*/ 127 h 165"/>
                  <a:gd name="T12" fmla="*/ 48 w 149"/>
                  <a:gd name="T13" fmla="*/ 165 h 165"/>
                  <a:gd name="T14" fmla="*/ 32 w 149"/>
                  <a:gd name="T15" fmla="*/ 142 h 165"/>
                  <a:gd name="T16" fmla="*/ 63 w 149"/>
                  <a:gd name="T17" fmla="*/ 103 h 165"/>
                  <a:gd name="T18" fmla="*/ 136 w 149"/>
                  <a:gd name="T19" fmla="*/ 78 h 165"/>
                  <a:gd name="T20" fmla="*/ 149 w 149"/>
                  <a:gd name="T21" fmla="*/ 49 h 165"/>
                  <a:gd name="T22" fmla="*/ 149 w 149"/>
                  <a:gd name="T23" fmla="*/ 47 h 165"/>
                  <a:gd name="T24" fmla="*/ 88 w 149"/>
                  <a:gd name="T25" fmla="*/ 0 h 165"/>
                  <a:gd name="T26" fmla="*/ 135 w 149"/>
                  <a:gd name="T27" fmla="*/ 66 h 165"/>
                  <a:gd name="T28" fmla="*/ 54 w 149"/>
                  <a:gd name="T29" fmla="*/ 53 h 165"/>
                  <a:gd name="T30" fmla="*/ 67 w 149"/>
                  <a:gd name="T31" fmla="*/ 25 h 165"/>
                  <a:gd name="T32" fmla="*/ 87 w 149"/>
                  <a:gd name="T33" fmla="*/ 8 h 165"/>
                  <a:gd name="T34" fmla="*/ 141 w 149"/>
                  <a:gd name="T35" fmla="*/ 50 h 165"/>
                  <a:gd name="T36" fmla="*/ 135 w 149"/>
                  <a:gd name="T37" fmla="*/ 66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9" h="165">
                    <a:moveTo>
                      <a:pt x="88" y="0"/>
                    </a:moveTo>
                    <a:lnTo>
                      <a:pt x="86" y="1"/>
                    </a:lnTo>
                    <a:cubicBezTo>
                      <a:pt x="77" y="5"/>
                      <a:pt x="68" y="12"/>
                      <a:pt x="62" y="21"/>
                    </a:cubicBezTo>
                    <a:cubicBezTo>
                      <a:pt x="44" y="43"/>
                      <a:pt x="39" y="79"/>
                      <a:pt x="56" y="97"/>
                    </a:cubicBezTo>
                    <a:lnTo>
                      <a:pt x="25" y="136"/>
                    </a:lnTo>
                    <a:cubicBezTo>
                      <a:pt x="17" y="130"/>
                      <a:pt x="7" y="127"/>
                      <a:pt x="0" y="127"/>
                    </a:cubicBezTo>
                    <a:lnTo>
                      <a:pt x="48" y="165"/>
                    </a:lnTo>
                    <a:cubicBezTo>
                      <a:pt x="46" y="157"/>
                      <a:pt x="40" y="149"/>
                      <a:pt x="32" y="142"/>
                    </a:cubicBezTo>
                    <a:lnTo>
                      <a:pt x="63" y="103"/>
                    </a:lnTo>
                    <a:cubicBezTo>
                      <a:pt x="84" y="115"/>
                      <a:pt x="118" y="101"/>
                      <a:pt x="136" y="78"/>
                    </a:cubicBezTo>
                    <a:cubicBezTo>
                      <a:pt x="142" y="69"/>
                      <a:pt x="147" y="59"/>
                      <a:pt x="149" y="49"/>
                    </a:cubicBezTo>
                    <a:lnTo>
                      <a:pt x="149" y="47"/>
                    </a:lnTo>
                    <a:lnTo>
                      <a:pt x="88" y="0"/>
                    </a:lnTo>
                    <a:close/>
                    <a:moveTo>
                      <a:pt x="135" y="66"/>
                    </a:moveTo>
                    <a:lnTo>
                      <a:pt x="54" y="53"/>
                    </a:lnTo>
                    <a:cubicBezTo>
                      <a:pt x="57" y="43"/>
                      <a:pt x="61" y="33"/>
                      <a:pt x="67" y="25"/>
                    </a:cubicBezTo>
                    <a:cubicBezTo>
                      <a:pt x="73" y="18"/>
                      <a:pt x="80" y="12"/>
                      <a:pt x="87" y="8"/>
                    </a:cubicBezTo>
                    <a:lnTo>
                      <a:pt x="141" y="50"/>
                    </a:lnTo>
                    <a:cubicBezTo>
                      <a:pt x="140" y="56"/>
                      <a:pt x="138" y="61"/>
                      <a:pt x="135" y="66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4" name="文本框 63"/>
            <p:cNvSpPr txBox="1"/>
            <p:nvPr>
              <p:custDataLst>
                <p:tags r:id="rId19"/>
              </p:custDataLst>
            </p:nvPr>
          </p:nvSpPr>
          <p:spPr>
            <a:xfrm>
              <a:off x="4791" y="3028"/>
              <a:ext cx="3537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altLang="zh-CN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​​</a:t>
              </a:r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会员体系与数据驱动</a:t>
              </a:r>
            </a:p>
          </p:txBody>
        </p:sp>
        <p:sp>
          <p:nvSpPr>
            <p:cNvPr id="65" name="文本框 64"/>
            <p:cNvSpPr txBox="1"/>
            <p:nvPr>
              <p:custDataLst>
                <p:tags r:id="rId20"/>
              </p:custDataLst>
            </p:nvPr>
          </p:nvSpPr>
          <p:spPr>
            <a:xfrm>
              <a:off x="4159" y="3566"/>
              <a:ext cx="48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积分可兑换茶艺课程、茶山旅行权益，增强用户粘性</a:t>
              </a:r>
            </a:p>
          </p:txBody>
        </p:sp>
      </p:grpSp>
      <p:grpSp>
        <p:nvGrpSpPr>
          <p:cNvPr id="66" name="组合 37"/>
          <p:cNvGrpSpPr/>
          <p:nvPr>
            <p:custDataLst>
              <p:tags r:id="rId6"/>
            </p:custDataLst>
          </p:nvPr>
        </p:nvGrpSpPr>
        <p:grpSpPr>
          <a:xfrm>
            <a:off x="7026910" y="3220085"/>
            <a:ext cx="3048000" cy="2602865"/>
            <a:chOff x="1734" y="5280"/>
            <a:chExt cx="4800" cy="4099"/>
          </a:xfrm>
        </p:grpSpPr>
        <p:sp>
          <p:nvSpPr>
            <p:cNvPr id="67" name="空心弧 66"/>
            <p:cNvSpPr/>
            <p:nvPr>
              <p:custDataLst>
                <p:tags r:id="rId13"/>
              </p:custDataLst>
            </p:nvPr>
          </p:nvSpPr>
          <p:spPr>
            <a:xfrm>
              <a:off x="2919" y="5280"/>
              <a:ext cx="2430" cy="2430"/>
            </a:xfrm>
            <a:prstGeom prst="blockArc">
              <a:avLst>
                <a:gd name="adj1" fmla="val 10800000"/>
                <a:gd name="adj2" fmla="val 0"/>
                <a:gd name="adj3" fmla="val 7695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8" name="组合 3"/>
            <p:cNvGrpSpPr/>
            <p:nvPr/>
          </p:nvGrpSpPr>
          <p:grpSpPr>
            <a:xfrm>
              <a:off x="3309" y="5669"/>
              <a:ext cx="1650" cy="1650"/>
              <a:chOff x="1925" y="5070"/>
              <a:chExt cx="1950" cy="1950"/>
            </a:xfrm>
          </p:grpSpPr>
          <p:sp>
            <p:nvSpPr>
              <p:cNvPr id="69" name="椭圆 68"/>
              <p:cNvSpPr/>
              <p:nvPr>
                <p:custDataLst>
                  <p:tags r:id="rId16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tea-bag-with-tag_18452"/>
              <p:cNvSpPr/>
              <p:nvPr>
                <p:custDataLst>
                  <p:tags r:id="rId17"/>
                </p:custDataLst>
              </p:nvPr>
            </p:nvSpPr>
            <p:spPr>
              <a:xfrm>
                <a:off x="2419" y="5711"/>
                <a:ext cx="960" cy="667"/>
              </a:xfrm>
              <a:custGeom>
                <a:avLst/>
                <a:gdLst>
                  <a:gd name="connsiteX0" fmla="*/ 523687 w 607639"/>
                  <a:gd name="connsiteY0" fmla="*/ 339393 h 422475"/>
                  <a:gd name="connsiteX1" fmla="*/ 217009 w 607639"/>
                  <a:gd name="connsiteY1" fmla="*/ 357520 h 422475"/>
                  <a:gd name="connsiteX2" fmla="*/ 93483 w 607639"/>
                  <a:gd name="connsiteY2" fmla="*/ 342414 h 422475"/>
                  <a:gd name="connsiteX3" fmla="*/ 88856 w 607639"/>
                  <a:gd name="connsiteY3" fmla="*/ 342059 h 422475"/>
                  <a:gd name="connsiteX4" fmla="*/ 73281 w 607639"/>
                  <a:gd name="connsiteY4" fmla="*/ 347479 h 422475"/>
                  <a:gd name="connsiteX5" fmla="*/ 65094 w 607639"/>
                  <a:gd name="connsiteY5" fmla="*/ 366583 h 422475"/>
                  <a:gd name="connsiteX6" fmla="*/ 65094 w 607639"/>
                  <a:gd name="connsiteY6" fmla="*/ 370138 h 422475"/>
                  <a:gd name="connsiteX7" fmla="*/ 95975 w 607639"/>
                  <a:gd name="connsiteY7" fmla="*/ 400883 h 422475"/>
                  <a:gd name="connsiteX8" fmla="*/ 522441 w 607639"/>
                  <a:gd name="connsiteY8" fmla="*/ 400883 h 422475"/>
                  <a:gd name="connsiteX9" fmla="*/ 553322 w 607639"/>
                  <a:gd name="connsiteY9" fmla="*/ 370138 h 422475"/>
                  <a:gd name="connsiteX10" fmla="*/ 553322 w 607639"/>
                  <a:gd name="connsiteY10" fmla="*/ 366583 h 422475"/>
                  <a:gd name="connsiteX11" fmla="*/ 544690 w 607639"/>
                  <a:gd name="connsiteY11" fmla="*/ 346235 h 422475"/>
                  <a:gd name="connsiteX12" fmla="*/ 523687 w 607639"/>
                  <a:gd name="connsiteY12" fmla="*/ 339393 h 422475"/>
                  <a:gd name="connsiteX13" fmla="*/ 521729 w 607639"/>
                  <a:gd name="connsiteY13" fmla="*/ 317800 h 422475"/>
                  <a:gd name="connsiteX14" fmla="*/ 559374 w 607639"/>
                  <a:gd name="connsiteY14" fmla="*/ 330240 h 422475"/>
                  <a:gd name="connsiteX15" fmla="*/ 575037 w 607639"/>
                  <a:gd name="connsiteY15" fmla="*/ 366583 h 422475"/>
                  <a:gd name="connsiteX16" fmla="*/ 575037 w 607639"/>
                  <a:gd name="connsiteY16" fmla="*/ 370138 h 422475"/>
                  <a:gd name="connsiteX17" fmla="*/ 522441 w 607639"/>
                  <a:gd name="connsiteY17" fmla="*/ 422475 h 422475"/>
                  <a:gd name="connsiteX18" fmla="*/ 95975 w 607639"/>
                  <a:gd name="connsiteY18" fmla="*/ 422475 h 422475"/>
                  <a:gd name="connsiteX19" fmla="*/ 43468 w 607639"/>
                  <a:gd name="connsiteY19" fmla="*/ 370138 h 422475"/>
                  <a:gd name="connsiteX20" fmla="*/ 43468 w 607639"/>
                  <a:gd name="connsiteY20" fmla="*/ 366583 h 422475"/>
                  <a:gd name="connsiteX21" fmla="*/ 59220 w 607639"/>
                  <a:gd name="connsiteY21" fmla="*/ 331040 h 422475"/>
                  <a:gd name="connsiteX22" fmla="*/ 97132 w 607639"/>
                  <a:gd name="connsiteY22" fmla="*/ 321088 h 422475"/>
                  <a:gd name="connsiteX23" fmla="*/ 217009 w 607639"/>
                  <a:gd name="connsiteY23" fmla="*/ 335838 h 422475"/>
                  <a:gd name="connsiteX24" fmla="*/ 521729 w 607639"/>
                  <a:gd name="connsiteY24" fmla="*/ 317800 h 422475"/>
                  <a:gd name="connsiteX25" fmla="*/ 379786 w 607639"/>
                  <a:gd name="connsiteY25" fmla="*/ 108342 h 422475"/>
                  <a:gd name="connsiteX26" fmla="*/ 304042 w 607639"/>
                  <a:gd name="connsiteY26" fmla="*/ 158202 h 422475"/>
                  <a:gd name="connsiteX27" fmla="*/ 298079 w 607639"/>
                  <a:gd name="connsiteY27" fmla="*/ 166734 h 422475"/>
                  <a:gd name="connsiteX28" fmla="*/ 287665 w 607639"/>
                  <a:gd name="connsiteY28" fmla="*/ 166290 h 422475"/>
                  <a:gd name="connsiteX29" fmla="*/ 233283 w 607639"/>
                  <a:gd name="connsiteY29" fmla="*/ 151714 h 422475"/>
                  <a:gd name="connsiteX30" fmla="*/ 180503 w 607639"/>
                  <a:gd name="connsiteY30" fmla="*/ 165401 h 422475"/>
                  <a:gd name="connsiteX31" fmla="*/ 169288 w 607639"/>
                  <a:gd name="connsiteY31" fmla="*/ 165223 h 422475"/>
                  <a:gd name="connsiteX32" fmla="*/ 112948 w 607639"/>
                  <a:gd name="connsiteY32" fmla="*/ 151891 h 422475"/>
                  <a:gd name="connsiteX33" fmla="*/ 103424 w 607639"/>
                  <a:gd name="connsiteY33" fmla="*/ 147359 h 422475"/>
                  <a:gd name="connsiteX34" fmla="*/ 65063 w 607639"/>
                  <a:gd name="connsiteY34" fmla="*/ 130028 h 422475"/>
                  <a:gd name="connsiteX35" fmla="*/ 21717 w 607639"/>
                  <a:gd name="connsiteY35" fmla="*/ 162557 h 422475"/>
                  <a:gd name="connsiteX36" fmla="*/ 38717 w 607639"/>
                  <a:gd name="connsiteY36" fmla="*/ 188242 h 422475"/>
                  <a:gd name="connsiteX37" fmla="*/ 43969 w 607639"/>
                  <a:gd name="connsiteY37" fmla="*/ 199441 h 422475"/>
                  <a:gd name="connsiteX38" fmla="*/ 43435 w 607639"/>
                  <a:gd name="connsiteY38" fmla="*/ 205840 h 422475"/>
                  <a:gd name="connsiteX39" fmla="*/ 119356 w 607639"/>
                  <a:gd name="connsiteY39" fmla="*/ 260055 h 422475"/>
                  <a:gd name="connsiteX40" fmla="*/ 140272 w 607639"/>
                  <a:gd name="connsiteY40" fmla="*/ 257922 h 422475"/>
                  <a:gd name="connsiteX41" fmla="*/ 142408 w 607639"/>
                  <a:gd name="connsiteY41" fmla="*/ 257744 h 422475"/>
                  <a:gd name="connsiteX42" fmla="*/ 151576 w 607639"/>
                  <a:gd name="connsiteY42" fmla="*/ 262721 h 422475"/>
                  <a:gd name="connsiteX43" fmla="*/ 233283 w 607639"/>
                  <a:gd name="connsiteY43" fmla="*/ 303427 h 422475"/>
                  <a:gd name="connsiteX44" fmla="*/ 325492 w 607639"/>
                  <a:gd name="connsiteY44" fmla="*/ 227526 h 422475"/>
                  <a:gd name="connsiteX45" fmla="*/ 325047 w 607639"/>
                  <a:gd name="connsiteY45" fmla="*/ 219882 h 422475"/>
                  <a:gd name="connsiteX46" fmla="*/ 329320 w 607639"/>
                  <a:gd name="connsiteY46" fmla="*/ 209928 h 422475"/>
                  <a:gd name="connsiteX47" fmla="*/ 340178 w 607639"/>
                  <a:gd name="connsiteY47" fmla="*/ 208684 h 422475"/>
                  <a:gd name="connsiteX48" fmla="*/ 379786 w 607639"/>
                  <a:gd name="connsiteY48" fmla="*/ 216683 h 422475"/>
                  <a:gd name="connsiteX49" fmla="*/ 431231 w 607639"/>
                  <a:gd name="connsiteY49" fmla="*/ 202196 h 422475"/>
                  <a:gd name="connsiteX50" fmla="*/ 440398 w 607639"/>
                  <a:gd name="connsiteY50" fmla="*/ 200863 h 422475"/>
                  <a:gd name="connsiteX51" fmla="*/ 447252 w 607639"/>
                  <a:gd name="connsiteY51" fmla="*/ 207173 h 422475"/>
                  <a:gd name="connsiteX52" fmla="*/ 504571 w 607639"/>
                  <a:gd name="connsiteY52" fmla="*/ 238369 h 422475"/>
                  <a:gd name="connsiteX53" fmla="*/ 564204 w 607639"/>
                  <a:gd name="connsiteY53" fmla="*/ 194997 h 422475"/>
                  <a:gd name="connsiteX54" fmla="*/ 504571 w 607639"/>
                  <a:gd name="connsiteY54" fmla="*/ 151714 h 422475"/>
                  <a:gd name="connsiteX55" fmla="*/ 470037 w 607639"/>
                  <a:gd name="connsiteY55" fmla="*/ 159801 h 422475"/>
                  <a:gd name="connsiteX56" fmla="*/ 460602 w 607639"/>
                  <a:gd name="connsiteY56" fmla="*/ 160068 h 422475"/>
                  <a:gd name="connsiteX57" fmla="*/ 454461 w 607639"/>
                  <a:gd name="connsiteY57" fmla="*/ 152869 h 422475"/>
                  <a:gd name="connsiteX58" fmla="*/ 379786 w 607639"/>
                  <a:gd name="connsiteY58" fmla="*/ 108342 h 422475"/>
                  <a:gd name="connsiteX59" fmla="*/ 282121 w 607639"/>
                  <a:gd name="connsiteY59" fmla="*/ 65061 h 422475"/>
                  <a:gd name="connsiteX60" fmla="*/ 303785 w 607639"/>
                  <a:gd name="connsiteY60" fmla="*/ 86690 h 422475"/>
                  <a:gd name="connsiteX61" fmla="*/ 282121 w 607639"/>
                  <a:gd name="connsiteY61" fmla="*/ 108319 h 422475"/>
                  <a:gd name="connsiteX62" fmla="*/ 260457 w 607639"/>
                  <a:gd name="connsiteY62" fmla="*/ 86690 h 422475"/>
                  <a:gd name="connsiteX63" fmla="*/ 282121 w 607639"/>
                  <a:gd name="connsiteY63" fmla="*/ 65061 h 422475"/>
                  <a:gd name="connsiteX64" fmla="*/ 119362 w 607639"/>
                  <a:gd name="connsiteY64" fmla="*/ 54194 h 422475"/>
                  <a:gd name="connsiteX65" fmla="*/ 141061 w 607639"/>
                  <a:gd name="connsiteY65" fmla="*/ 75823 h 422475"/>
                  <a:gd name="connsiteX66" fmla="*/ 119362 w 607639"/>
                  <a:gd name="connsiteY66" fmla="*/ 97452 h 422475"/>
                  <a:gd name="connsiteX67" fmla="*/ 97663 w 607639"/>
                  <a:gd name="connsiteY67" fmla="*/ 75823 h 422475"/>
                  <a:gd name="connsiteX68" fmla="*/ 119362 w 607639"/>
                  <a:gd name="connsiteY68" fmla="*/ 54194 h 422475"/>
                  <a:gd name="connsiteX69" fmla="*/ 216989 w 607639"/>
                  <a:gd name="connsiteY69" fmla="*/ 43327 h 422475"/>
                  <a:gd name="connsiteX70" fmla="*/ 238723 w 607639"/>
                  <a:gd name="connsiteY70" fmla="*/ 64991 h 422475"/>
                  <a:gd name="connsiteX71" fmla="*/ 216989 w 607639"/>
                  <a:gd name="connsiteY71" fmla="*/ 86655 h 422475"/>
                  <a:gd name="connsiteX72" fmla="*/ 195255 w 607639"/>
                  <a:gd name="connsiteY72" fmla="*/ 64991 h 422475"/>
                  <a:gd name="connsiteX73" fmla="*/ 216989 w 607639"/>
                  <a:gd name="connsiteY73" fmla="*/ 43327 h 422475"/>
                  <a:gd name="connsiteX74" fmla="*/ 303775 w 607639"/>
                  <a:gd name="connsiteY74" fmla="*/ 21686 h 422475"/>
                  <a:gd name="connsiteX75" fmla="*/ 21717 w 607639"/>
                  <a:gd name="connsiteY75" fmla="*/ 119185 h 422475"/>
                  <a:gd name="connsiteX76" fmla="*/ 22073 w 607639"/>
                  <a:gd name="connsiteY76" fmla="*/ 122029 h 422475"/>
                  <a:gd name="connsiteX77" fmla="*/ 65063 w 607639"/>
                  <a:gd name="connsiteY77" fmla="*/ 108342 h 422475"/>
                  <a:gd name="connsiteX78" fmla="*/ 117309 w 607639"/>
                  <a:gd name="connsiteY78" fmla="*/ 130028 h 422475"/>
                  <a:gd name="connsiteX79" fmla="*/ 175251 w 607639"/>
                  <a:gd name="connsiteY79" fmla="*/ 143626 h 422475"/>
                  <a:gd name="connsiteX80" fmla="*/ 285974 w 607639"/>
                  <a:gd name="connsiteY80" fmla="*/ 141048 h 422475"/>
                  <a:gd name="connsiteX81" fmla="*/ 379786 w 607639"/>
                  <a:gd name="connsiteY81" fmla="*/ 86656 h 422475"/>
                  <a:gd name="connsiteX82" fmla="*/ 471194 w 607639"/>
                  <a:gd name="connsiteY82" fmla="*/ 135716 h 422475"/>
                  <a:gd name="connsiteX83" fmla="*/ 504571 w 607639"/>
                  <a:gd name="connsiteY83" fmla="*/ 130028 h 422475"/>
                  <a:gd name="connsiteX84" fmla="*/ 566608 w 607639"/>
                  <a:gd name="connsiteY84" fmla="*/ 153136 h 422475"/>
                  <a:gd name="connsiteX85" fmla="*/ 585922 w 607639"/>
                  <a:gd name="connsiteY85" fmla="*/ 119185 h 422475"/>
                  <a:gd name="connsiteX86" fmla="*/ 303775 w 607639"/>
                  <a:gd name="connsiteY86" fmla="*/ 21686 h 422475"/>
                  <a:gd name="connsiteX87" fmla="*/ 303775 w 607639"/>
                  <a:gd name="connsiteY87" fmla="*/ 0 h 422475"/>
                  <a:gd name="connsiteX88" fmla="*/ 607639 w 607639"/>
                  <a:gd name="connsiteY88" fmla="*/ 119185 h 422475"/>
                  <a:gd name="connsiteX89" fmla="*/ 579780 w 607639"/>
                  <a:gd name="connsiteY89" fmla="*/ 170378 h 422475"/>
                  <a:gd name="connsiteX90" fmla="*/ 585922 w 607639"/>
                  <a:gd name="connsiteY90" fmla="*/ 194997 h 422475"/>
                  <a:gd name="connsiteX91" fmla="*/ 542487 w 607639"/>
                  <a:gd name="connsiteY91" fmla="*/ 252500 h 422475"/>
                  <a:gd name="connsiteX92" fmla="*/ 542487 w 607639"/>
                  <a:gd name="connsiteY92" fmla="*/ 303427 h 422475"/>
                  <a:gd name="connsiteX93" fmla="*/ 531628 w 607639"/>
                  <a:gd name="connsiteY93" fmla="*/ 314181 h 422475"/>
                  <a:gd name="connsiteX94" fmla="*/ 520770 w 607639"/>
                  <a:gd name="connsiteY94" fmla="*/ 303427 h 422475"/>
                  <a:gd name="connsiteX95" fmla="*/ 520770 w 607639"/>
                  <a:gd name="connsiteY95" fmla="*/ 258722 h 422475"/>
                  <a:gd name="connsiteX96" fmla="*/ 504571 w 607639"/>
                  <a:gd name="connsiteY96" fmla="*/ 260055 h 422475"/>
                  <a:gd name="connsiteX97" fmla="*/ 433011 w 607639"/>
                  <a:gd name="connsiteY97" fmla="*/ 226193 h 422475"/>
                  <a:gd name="connsiteX98" fmla="*/ 346943 w 607639"/>
                  <a:gd name="connsiteY98" fmla="*/ 234014 h 422475"/>
                  <a:gd name="connsiteX99" fmla="*/ 233283 w 607639"/>
                  <a:gd name="connsiteY99" fmla="*/ 325024 h 422475"/>
                  <a:gd name="connsiteX100" fmla="*/ 137513 w 607639"/>
                  <a:gd name="connsiteY100" fmla="*/ 280408 h 422475"/>
                  <a:gd name="connsiteX101" fmla="*/ 119356 w 607639"/>
                  <a:gd name="connsiteY101" fmla="*/ 281741 h 422475"/>
                  <a:gd name="connsiteX102" fmla="*/ 86780 w 607639"/>
                  <a:gd name="connsiteY102" fmla="*/ 277297 h 422475"/>
                  <a:gd name="connsiteX103" fmla="*/ 86780 w 607639"/>
                  <a:gd name="connsiteY103" fmla="*/ 305116 h 422475"/>
                  <a:gd name="connsiteX104" fmla="*/ 75922 w 607639"/>
                  <a:gd name="connsiteY104" fmla="*/ 315959 h 422475"/>
                  <a:gd name="connsiteX105" fmla="*/ 65063 w 607639"/>
                  <a:gd name="connsiteY105" fmla="*/ 305116 h 422475"/>
                  <a:gd name="connsiteX106" fmla="*/ 65063 w 607639"/>
                  <a:gd name="connsiteY106" fmla="*/ 270898 h 422475"/>
                  <a:gd name="connsiteX107" fmla="*/ 65508 w 607639"/>
                  <a:gd name="connsiteY107" fmla="*/ 269032 h 422475"/>
                  <a:gd name="connsiteX108" fmla="*/ 21717 w 607639"/>
                  <a:gd name="connsiteY108" fmla="*/ 205840 h 422475"/>
                  <a:gd name="connsiteX109" fmla="*/ 21806 w 607639"/>
                  <a:gd name="connsiteY109" fmla="*/ 202996 h 422475"/>
                  <a:gd name="connsiteX110" fmla="*/ 0 w 607639"/>
                  <a:gd name="connsiteY110" fmla="*/ 162557 h 422475"/>
                  <a:gd name="connsiteX111" fmla="*/ 5073 w 607639"/>
                  <a:gd name="connsiteY111" fmla="*/ 141671 h 422475"/>
                  <a:gd name="connsiteX112" fmla="*/ 0 w 607639"/>
                  <a:gd name="connsiteY112" fmla="*/ 119185 h 422475"/>
                  <a:gd name="connsiteX113" fmla="*/ 303775 w 607639"/>
                  <a:gd name="connsiteY113" fmla="*/ 0 h 422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</a:cxnLst>
                <a:rect l="l" t="t" r="r" b="b"/>
                <a:pathLst>
                  <a:path w="607639" h="422475">
                    <a:moveTo>
                      <a:pt x="523687" y="339393"/>
                    </a:moveTo>
                    <a:cubicBezTo>
                      <a:pt x="521729" y="339571"/>
                      <a:pt x="320688" y="357520"/>
                      <a:pt x="217009" y="357520"/>
                    </a:cubicBezTo>
                    <a:cubicBezTo>
                      <a:pt x="179898" y="357520"/>
                      <a:pt x="97043" y="343036"/>
                      <a:pt x="93483" y="342414"/>
                    </a:cubicBezTo>
                    <a:cubicBezTo>
                      <a:pt x="91881" y="342147"/>
                      <a:pt x="90369" y="342059"/>
                      <a:pt x="88856" y="342059"/>
                    </a:cubicBezTo>
                    <a:cubicBezTo>
                      <a:pt x="82893" y="342059"/>
                      <a:pt x="77464" y="343925"/>
                      <a:pt x="73281" y="347479"/>
                    </a:cubicBezTo>
                    <a:cubicBezTo>
                      <a:pt x="68031" y="352011"/>
                      <a:pt x="65094" y="358764"/>
                      <a:pt x="65094" y="366583"/>
                    </a:cubicBezTo>
                    <a:lnTo>
                      <a:pt x="65094" y="370138"/>
                    </a:lnTo>
                    <a:cubicBezTo>
                      <a:pt x="65094" y="387110"/>
                      <a:pt x="78977" y="400883"/>
                      <a:pt x="95975" y="400883"/>
                    </a:cubicBezTo>
                    <a:lnTo>
                      <a:pt x="522441" y="400883"/>
                    </a:lnTo>
                    <a:cubicBezTo>
                      <a:pt x="539439" y="400883"/>
                      <a:pt x="553322" y="387110"/>
                      <a:pt x="553322" y="370138"/>
                    </a:cubicBezTo>
                    <a:lnTo>
                      <a:pt x="553322" y="366583"/>
                    </a:lnTo>
                    <a:cubicBezTo>
                      <a:pt x="553322" y="358586"/>
                      <a:pt x="550296" y="351300"/>
                      <a:pt x="544690" y="346235"/>
                    </a:cubicBezTo>
                    <a:cubicBezTo>
                      <a:pt x="539172" y="341081"/>
                      <a:pt x="531607" y="338682"/>
                      <a:pt x="523687" y="339393"/>
                    </a:cubicBezTo>
                    <a:close/>
                    <a:moveTo>
                      <a:pt x="521729" y="317800"/>
                    </a:moveTo>
                    <a:cubicBezTo>
                      <a:pt x="535879" y="316556"/>
                      <a:pt x="549317" y="320999"/>
                      <a:pt x="559374" y="330240"/>
                    </a:cubicBezTo>
                    <a:cubicBezTo>
                      <a:pt x="569430" y="339482"/>
                      <a:pt x="575037" y="352366"/>
                      <a:pt x="575037" y="366583"/>
                    </a:cubicBezTo>
                    <a:lnTo>
                      <a:pt x="575037" y="370138"/>
                    </a:lnTo>
                    <a:cubicBezTo>
                      <a:pt x="575037" y="399017"/>
                      <a:pt x="551453" y="422475"/>
                      <a:pt x="522441" y="422475"/>
                    </a:cubicBezTo>
                    <a:lnTo>
                      <a:pt x="95975" y="422475"/>
                    </a:lnTo>
                    <a:cubicBezTo>
                      <a:pt x="67052" y="422475"/>
                      <a:pt x="43468" y="399017"/>
                      <a:pt x="43468" y="370138"/>
                    </a:cubicBezTo>
                    <a:lnTo>
                      <a:pt x="43468" y="366583"/>
                    </a:lnTo>
                    <a:cubicBezTo>
                      <a:pt x="43468" y="352277"/>
                      <a:pt x="49075" y="339659"/>
                      <a:pt x="59220" y="331040"/>
                    </a:cubicBezTo>
                    <a:cubicBezTo>
                      <a:pt x="69455" y="322332"/>
                      <a:pt x="82893" y="318778"/>
                      <a:pt x="97132" y="321088"/>
                    </a:cubicBezTo>
                    <a:cubicBezTo>
                      <a:pt x="98111" y="321266"/>
                      <a:pt x="181767" y="335838"/>
                      <a:pt x="217009" y="335838"/>
                    </a:cubicBezTo>
                    <a:cubicBezTo>
                      <a:pt x="319709" y="335838"/>
                      <a:pt x="519771" y="317978"/>
                      <a:pt x="521729" y="317800"/>
                    </a:cubicBezTo>
                    <a:close/>
                    <a:moveTo>
                      <a:pt x="379786" y="108342"/>
                    </a:moveTo>
                    <a:cubicBezTo>
                      <a:pt x="340445" y="108342"/>
                      <a:pt x="307157" y="130294"/>
                      <a:pt x="304042" y="158202"/>
                    </a:cubicBezTo>
                    <a:cubicBezTo>
                      <a:pt x="303597" y="161935"/>
                      <a:pt x="301372" y="165134"/>
                      <a:pt x="298079" y="166734"/>
                    </a:cubicBezTo>
                    <a:cubicBezTo>
                      <a:pt x="294785" y="168423"/>
                      <a:pt x="290780" y="168245"/>
                      <a:pt x="287665" y="166290"/>
                    </a:cubicBezTo>
                    <a:cubicBezTo>
                      <a:pt x="271822" y="156780"/>
                      <a:pt x="252953" y="151714"/>
                      <a:pt x="233283" y="151714"/>
                    </a:cubicBezTo>
                    <a:cubicBezTo>
                      <a:pt x="214236" y="151714"/>
                      <a:pt x="195990" y="156424"/>
                      <a:pt x="180503" y="165401"/>
                    </a:cubicBezTo>
                    <a:cubicBezTo>
                      <a:pt x="177031" y="167445"/>
                      <a:pt x="172670" y="167356"/>
                      <a:pt x="169288" y="165223"/>
                    </a:cubicBezTo>
                    <a:cubicBezTo>
                      <a:pt x="153801" y="155447"/>
                      <a:pt x="132974" y="150647"/>
                      <a:pt x="112948" y="151891"/>
                    </a:cubicBezTo>
                    <a:cubicBezTo>
                      <a:pt x="109031" y="152158"/>
                      <a:pt x="105560" y="150381"/>
                      <a:pt x="103424" y="147359"/>
                    </a:cubicBezTo>
                    <a:cubicBezTo>
                      <a:pt x="95770" y="136693"/>
                      <a:pt x="81084" y="130028"/>
                      <a:pt x="65063" y="130028"/>
                    </a:cubicBezTo>
                    <a:cubicBezTo>
                      <a:pt x="41209" y="130028"/>
                      <a:pt x="21717" y="144603"/>
                      <a:pt x="21717" y="162557"/>
                    </a:cubicBezTo>
                    <a:cubicBezTo>
                      <a:pt x="21717" y="172600"/>
                      <a:pt x="27859" y="182021"/>
                      <a:pt x="38717" y="188242"/>
                    </a:cubicBezTo>
                    <a:cubicBezTo>
                      <a:pt x="42634" y="190553"/>
                      <a:pt x="44681" y="194997"/>
                      <a:pt x="43969" y="199441"/>
                    </a:cubicBezTo>
                    <a:cubicBezTo>
                      <a:pt x="43613" y="201574"/>
                      <a:pt x="43435" y="203707"/>
                      <a:pt x="43435" y="205840"/>
                    </a:cubicBezTo>
                    <a:cubicBezTo>
                      <a:pt x="43435" y="235703"/>
                      <a:pt x="77435" y="260055"/>
                      <a:pt x="119356" y="260055"/>
                    </a:cubicBezTo>
                    <a:cubicBezTo>
                      <a:pt x="126476" y="260055"/>
                      <a:pt x="133508" y="259344"/>
                      <a:pt x="140272" y="257922"/>
                    </a:cubicBezTo>
                    <a:cubicBezTo>
                      <a:pt x="140984" y="257833"/>
                      <a:pt x="141696" y="257744"/>
                      <a:pt x="142408" y="257744"/>
                    </a:cubicBezTo>
                    <a:cubicBezTo>
                      <a:pt x="146058" y="257744"/>
                      <a:pt x="149529" y="259522"/>
                      <a:pt x="151576" y="262721"/>
                    </a:cubicBezTo>
                    <a:cubicBezTo>
                      <a:pt x="167686" y="287785"/>
                      <a:pt x="198927" y="303427"/>
                      <a:pt x="233283" y="303427"/>
                    </a:cubicBezTo>
                    <a:cubicBezTo>
                      <a:pt x="284105" y="303427"/>
                      <a:pt x="325492" y="269387"/>
                      <a:pt x="325492" y="227526"/>
                    </a:cubicBezTo>
                    <a:cubicBezTo>
                      <a:pt x="325492" y="224948"/>
                      <a:pt x="325314" y="222460"/>
                      <a:pt x="325047" y="219882"/>
                    </a:cubicBezTo>
                    <a:cubicBezTo>
                      <a:pt x="324602" y="216061"/>
                      <a:pt x="326204" y="212239"/>
                      <a:pt x="329320" y="209928"/>
                    </a:cubicBezTo>
                    <a:cubicBezTo>
                      <a:pt x="332524" y="207617"/>
                      <a:pt x="336618" y="207173"/>
                      <a:pt x="340178" y="208684"/>
                    </a:cubicBezTo>
                    <a:cubicBezTo>
                      <a:pt x="352105" y="213928"/>
                      <a:pt x="365812" y="216683"/>
                      <a:pt x="379786" y="216683"/>
                    </a:cubicBezTo>
                    <a:cubicBezTo>
                      <a:pt x="398833" y="216683"/>
                      <a:pt x="417079" y="211528"/>
                      <a:pt x="431231" y="202196"/>
                    </a:cubicBezTo>
                    <a:cubicBezTo>
                      <a:pt x="433901" y="200418"/>
                      <a:pt x="437283" y="199974"/>
                      <a:pt x="440398" y="200863"/>
                    </a:cubicBezTo>
                    <a:cubicBezTo>
                      <a:pt x="443513" y="201840"/>
                      <a:pt x="446005" y="204151"/>
                      <a:pt x="447252" y="207173"/>
                    </a:cubicBezTo>
                    <a:cubicBezTo>
                      <a:pt x="454728" y="225571"/>
                      <a:pt x="478314" y="238369"/>
                      <a:pt x="504571" y="238369"/>
                    </a:cubicBezTo>
                    <a:cubicBezTo>
                      <a:pt x="537414" y="238369"/>
                      <a:pt x="564204" y="218905"/>
                      <a:pt x="564204" y="194997"/>
                    </a:cubicBezTo>
                    <a:cubicBezTo>
                      <a:pt x="564204" y="171178"/>
                      <a:pt x="537414" y="151714"/>
                      <a:pt x="504571" y="151714"/>
                    </a:cubicBezTo>
                    <a:cubicBezTo>
                      <a:pt x="492110" y="151714"/>
                      <a:pt x="480183" y="154469"/>
                      <a:pt x="470037" y="159801"/>
                    </a:cubicBezTo>
                    <a:cubicBezTo>
                      <a:pt x="467100" y="161312"/>
                      <a:pt x="463628" y="161401"/>
                      <a:pt x="460602" y="160068"/>
                    </a:cubicBezTo>
                    <a:cubicBezTo>
                      <a:pt x="457576" y="158735"/>
                      <a:pt x="455262" y="156069"/>
                      <a:pt x="454461" y="152869"/>
                    </a:cubicBezTo>
                    <a:cubicBezTo>
                      <a:pt x="447875" y="127095"/>
                      <a:pt x="416456" y="108342"/>
                      <a:pt x="379786" y="108342"/>
                    </a:cubicBezTo>
                    <a:close/>
                    <a:moveTo>
                      <a:pt x="282121" y="65061"/>
                    </a:moveTo>
                    <a:cubicBezTo>
                      <a:pt x="294086" y="65061"/>
                      <a:pt x="303785" y="74745"/>
                      <a:pt x="303785" y="86690"/>
                    </a:cubicBezTo>
                    <a:cubicBezTo>
                      <a:pt x="303785" y="98635"/>
                      <a:pt x="294086" y="108319"/>
                      <a:pt x="282121" y="108319"/>
                    </a:cubicBezTo>
                    <a:cubicBezTo>
                      <a:pt x="270156" y="108319"/>
                      <a:pt x="260457" y="98635"/>
                      <a:pt x="260457" y="86690"/>
                    </a:cubicBezTo>
                    <a:cubicBezTo>
                      <a:pt x="260457" y="74745"/>
                      <a:pt x="270156" y="65061"/>
                      <a:pt x="282121" y="65061"/>
                    </a:cubicBezTo>
                    <a:close/>
                    <a:moveTo>
                      <a:pt x="119362" y="54194"/>
                    </a:moveTo>
                    <a:cubicBezTo>
                      <a:pt x="131346" y="54194"/>
                      <a:pt x="141061" y="63878"/>
                      <a:pt x="141061" y="75823"/>
                    </a:cubicBezTo>
                    <a:cubicBezTo>
                      <a:pt x="141061" y="87768"/>
                      <a:pt x="131346" y="97452"/>
                      <a:pt x="119362" y="97452"/>
                    </a:cubicBezTo>
                    <a:cubicBezTo>
                      <a:pt x="107378" y="97452"/>
                      <a:pt x="97663" y="87768"/>
                      <a:pt x="97663" y="75823"/>
                    </a:cubicBezTo>
                    <a:cubicBezTo>
                      <a:pt x="97663" y="63878"/>
                      <a:pt x="107378" y="54194"/>
                      <a:pt x="119362" y="54194"/>
                    </a:cubicBezTo>
                    <a:close/>
                    <a:moveTo>
                      <a:pt x="216989" y="43327"/>
                    </a:moveTo>
                    <a:cubicBezTo>
                      <a:pt x="228992" y="43327"/>
                      <a:pt x="238723" y="53026"/>
                      <a:pt x="238723" y="64991"/>
                    </a:cubicBezTo>
                    <a:cubicBezTo>
                      <a:pt x="238723" y="76956"/>
                      <a:pt x="228992" y="86655"/>
                      <a:pt x="216989" y="86655"/>
                    </a:cubicBezTo>
                    <a:cubicBezTo>
                      <a:pt x="204986" y="86655"/>
                      <a:pt x="195255" y="76956"/>
                      <a:pt x="195255" y="64991"/>
                    </a:cubicBezTo>
                    <a:cubicBezTo>
                      <a:pt x="195255" y="53026"/>
                      <a:pt x="204986" y="43327"/>
                      <a:pt x="216989" y="43327"/>
                    </a:cubicBezTo>
                    <a:close/>
                    <a:moveTo>
                      <a:pt x="303775" y="21686"/>
                    </a:moveTo>
                    <a:cubicBezTo>
                      <a:pt x="135021" y="21686"/>
                      <a:pt x="21717" y="72080"/>
                      <a:pt x="21717" y="119185"/>
                    </a:cubicBezTo>
                    <a:cubicBezTo>
                      <a:pt x="21717" y="120162"/>
                      <a:pt x="21984" y="121051"/>
                      <a:pt x="22073" y="122029"/>
                    </a:cubicBezTo>
                    <a:cubicBezTo>
                      <a:pt x="33555" y="113585"/>
                      <a:pt x="48597" y="108342"/>
                      <a:pt x="65063" y="108342"/>
                    </a:cubicBezTo>
                    <a:cubicBezTo>
                      <a:pt x="85712" y="108342"/>
                      <a:pt x="105115" y="116518"/>
                      <a:pt x="117309" y="130028"/>
                    </a:cubicBezTo>
                    <a:cubicBezTo>
                      <a:pt x="137780" y="129850"/>
                      <a:pt x="158429" y="134471"/>
                      <a:pt x="175251" y="143626"/>
                    </a:cubicBezTo>
                    <a:cubicBezTo>
                      <a:pt x="208539" y="126650"/>
                      <a:pt x="251885" y="125762"/>
                      <a:pt x="285974" y="141048"/>
                    </a:cubicBezTo>
                    <a:cubicBezTo>
                      <a:pt x="297901" y="109230"/>
                      <a:pt x="335283" y="86656"/>
                      <a:pt x="379786" y="86656"/>
                    </a:cubicBezTo>
                    <a:cubicBezTo>
                      <a:pt x="420817" y="86656"/>
                      <a:pt x="457042" y="106653"/>
                      <a:pt x="471194" y="135716"/>
                    </a:cubicBezTo>
                    <a:cubicBezTo>
                      <a:pt x="481608" y="131983"/>
                      <a:pt x="492911" y="130028"/>
                      <a:pt x="504571" y="130028"/>
                    </a:cubicBezTo>
                    <a:cubicBezTo>
                      <a:pt x="529403" y="130028"/>
                      <a:pt x="551655" y="139004"/>
                      <a:pt x="566608" y="153136"/>
                    </a:cubicBezTo>
                    <a:cubicBezTo>
                      <a:pt x="579335" y="141937"/>
                      <a:pt x="585922" y="130561"/>
                      <a:pt x="585922" y="119185"/>
                    </a:cubicBezTo>
                    <a:cubicBezTo>
                      <a:pt x="585922" y="72080"/>
                      <a:pt x="472529" y="21686"/>
                      <a:pt x="303775" y="21686"/>
                    </a:cubicBezTo>
                    <a:close/>
                    <a:moveTo>
                      <a:pt x="303775" y="0"/>
                    </a:moveTo>
                    <a:cubicBezTo>
                      <a:pt x="474131" y="0"/>
                      <a:pt x="607639" y="52348"/>
                      <a:pt x="607639" y="119185"/>
                    </a:cubicBezTo>
                    <a:cubicBezTo>
                      <a:pt x="607639" y="137493"/>
                      <a:pt x="598204" y="154647"/>
                      <a:pt x="579780" y="170378"/>
                    </a:cubicBezTo>
                    <a:cubicBezTo>
                      <a:pt x="583697" y="177932"/>
                      <a:pt x="585922" y="186287"/>
                      <a:pt x="585922" y="194997"/>
                    </a:cubicBezTo>
                    <a:cubicBezTo>
                      <a:pt x="585922" y="219971"/>
                      <a:pt x="568299" y="241569"/>
                      <a:pt x="542487" y="252500"/>
                    </a:cubicBezTo>
                    <a:lnTo>
                      <a:pt x="542487" y="303427"/>
                    </a:lnTo>
                    <a:cubicBezTo>
                      <a:pt x="542487" y="309382"/>
                      <a:pt x="537681" y="314181"/>
                      <a:pt x="531628" y="314181"/>
                    </a:cubicBezTo>
                    <a:cubicBezTo>
                      <a:pt x="525665" y="314181"/>
                      <a:pt x="520770" y="309382"/>
                      <a:pt x="520770" y="303427"/>
                    </a:cubicBezTo>
                    <a:lnTo>
                      <a:pt x="520770" y="258722"/>
                    </a:lnTo>
                    <a:cubicBezTo>
                      <a:pt x="515519" y="259611"/>
                      <a:pt x="510089" y="260055"/>
                      <a:pt x="504571" y="260055"/>
                    </a:cubicBezTo>
                    <a:cubicBezTo>
                      <a:pt x="474220" y="260055"/>
                      <a:pt x="446984" y="246812"/>
                      <a:pt x="433011" y="226193"/>
                    </a:cubicBezTo>
                    <a:cubicBezTo>
                      <a:pt x="408000" y="238813"/>
                      <a:pt x="375157" y="241746"/>
                      <a:pt x="346943" y="234014"/>
                    </a:cubicBezTo>
                    <a:cubicBezTo>
                      <a:pt x="343026" y="284763"/>
                      <a:pt x="293539" y="325024"/>
                      <a:pt x="233283" y="325024"/>
                    </a:cubicBezTo>
                    <a:cubicBezTo>
                      <a:pt x="194388" y="325024"/>
                      <a:pt x="158340" y="308138"/>
                      <a:pt x="137513" y="280408"/>
                    </a:cubicBezTo>
                    <a:cubicBezTo>
                      <a:pt x="131550" y="281297"/>
                      <a:pt x="125497" y="281741"/>
                      <a:pt x="119356" y="281741"/>
                    </a:cubicBezTo>
                    <a:cubicBezTo>
                      <a:pt x="107963" y="281741"/>
                      <a:pt x="97016" y="280141"/>
                      <a:pt x="86780" y="277297"/>
                    </a:cubicBezTo>
                    <a:lnTo>
                      <a:pt x="86780" y="305116"/>
                    </a:lnTo>
                    <a:cubicBezTo>
                      <a:pt x="86780" y="311159"/>
                      <a:pt x="81974" y="315959"/>
                      <a:pt x="75922" y="315959"/>
                    </a:cubicBezTo>
                    <a:cubicBezTo>
                      <a:pt x="69958" y="315959"/>
                      <a:pt x="65063" y="311159"/>
                      <a:pt x="65063" y="305116"/>
                    </a:cubicBezTo>
                    <a:lnTo>
                      <a:pt x="65063" y="270898"/>
                    </a:lnTo>
                    <a:cubicBezTo>
                      <a:pt x="65063" y="270276"/>
                      <a:pt x="65330" y="269654"/>
                      <a:pt x="65508" y="269032"/>
                    </a:cubicBezTo>
                    <a:cubicBezTo>
                      <a:pt x="39162" y="255433"/>
                      <a:pt x="21717" y="232236"/>
                      <a:pt x="21717" y="205840"/>
                    </a:cubicBezTo>
                    <a:cubicBezTo>
                      <a:pt x="21717" y="204951"/>
                      <a:pt x="21717" y="203973"/>
                      <a:pt x="21806" y="202996"/>
                    </a:cubicBezTo>
                    <a:cubicBezTo>
                      <a:pt x="8010" y="192864"/>
                      <a:pt x="0" y="178110"/>
                      <a:pt x="0" y="162557"/>
                    </a:cubicBezTo>
                    <a:cubicBezTo>
                      <a:pt x="0" y="155180"/>
                      <a:pt x="1780" y="148070"/>
                      <a:pt x="5073" y="141671"/>
                    </a:cubicBezTo>
                    <a:cubicBezTo>
                      <a:pt x="1780" y="134294"/>
                      <a:pt x="0" y="126828"/>
                      <a:pt x="0" y="119185"/>
                    </a:cubicBezTo>
                    <a:cubicBezTo>
                      <a:pt x="0" y="52348"/>
                      <a:pt x="133419" y="0"/>
                      <a:pt x="303775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1" name="文本框 70"/>
            <p:cNvSpPr txBox="1"/>
            <p:nvPr>
              <p:custDataLst>
                <p:tags r:id="rId14"/>
              </p:custDataLst>
            </p:nvPr>
          </p:nvSpPr>
          <p:spPr>
            <a:xfrm>
              <a:off x="3268" y="7534"/>
              <a:ext cx="173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跨界联名</a:t>
              </a:r>
            </a:p>
          </p:txBody>
        </p:sp>
        <p:sp>
          <p:nvSpPr>
            <p:cNvPr id="72" name="文本框 71"/>
            <p:cNvSpPr txBox="1"/>
            <p:nvPr>
              <p:custDataLst>
                <p:tags r:id="rId15"/>
              </p:custDataLst>
            </p:nvPr>
          </p:nvSpPr>
          <p:spPr>
            <a:xfrm>
              <a:off x="1734" y="8072"/>
              <a:ext cx="48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与大雁塔相关文创、兵马俑展览合作推出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“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国风茶礼盒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”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，融合传统纹样与茶文化</a:t>
              </a:r>
            </a:p>
          </p:txBody>
        </p:sp>
      </p:grpSp>
      <p:grpSp>
        <p:nvGrpSpPr>
          <p:cNvPr id="73" name="组合 44"/>
          <p:cNvGrpSpPr/>
          <p:nvPr>
            <p:custDataLst>
              <p:tags r:id="rId7"/>
            </p:custDataLst>
          </p:nvPr>
        </p:nvGrpSpPr>
        <p:grpSpPr>
          <a:xfrm>
            <a:off x="8670290" y="1790065"/>
            <a:ext cx="3048000" cy="2973070"/>
            <a:chOff x="4159" y="3028"/>
            <a:chExt cx="4800" cy="4682"/>
          </a:xfrm>
        </p:grpSpPr>
        <p:sp>
          <p:nvSpPr>
            <p:cNvPr id="74" name="空心弧 73"/>
            <p:cNvSpPr/>
            <p:nvPr>
              <p:custDataLst>
                <p:tags r:id="rId8"/>
              </p:custDataLst>
            </p:nvPr>
          </p:nvSpPr>
          <p:spPr>
            <a:xfrm flipV="1">
              <a:off x="5344" y="5280"/>
              <a:ext cx="2430" cy="2430"/>
            </a:xfrm>
            <a:prstGeom prst="blockArc">
              <a:avLst>
                <a:gd name="adj1" fmla="val 10800000"/>
                <a:gd name="adj2" fmla="val 0"/>
                <a:gd name="adj3" fmla="val 7695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75" name="组合 3"/>
            <p:cNvGrpSpPr/>
            <p:nvPr/>
          </p:nvGrpSpPr>
          <p:grpSpPr>
            <a:xfrm>
              <a:off x="5734" y="5670"/>
              <a:ext cx="1650" cy="1650"/>
              <a:chOff x="1925" y="5070"/>
              <a:chExt cx="1950" cy="1950"/>
            </a:xfrm>
          </p:grpSpPr>
          <p:sp>
            <p:nvSpPr>
              <p:cNvPr id="76" name="椭圆 75"/>
              <p:cNvSpPr/>
              <p:nvPr>
                <p:custDataLst>
                  <p:tags r:id="rId11"/>
                </p:custDataLst>
              </p:nvPr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tea-bag-with-tag_18452"/>
              <p:cNvSpPr/>
              <p:nvPr>
                <p:custDataLst>
                  <p:tags r:id="rId12"/>
                </p:custDataLst>
              </p:nvPr>
            </p:nvSpPr>
            <p:spPr>
              <a:xfrm>
                <a:off x="2418" y="5659"/>
                <a:ext cx="960" cy="770"/>
              </a:xfrm>
              <a:custGeom>
                <a:avLst/>
                <a:gdLst>
                  <a:gd name="T0" fmla="*/ 2489 w 2501"/>
                  <a:gd name="T1" fmla="*/ 54 h 2011"/>
                  <a:gd name="T2" fmla="*/ 2411 w 2501"/>
                  <a:gd name="T3" fmla="*/ 0 h 2011"/>
                  <a:gd name="T4" fmla="*/ 89 w 2501"/>
                  <a:gd name="T5" fmla="*/ 0 h 2011"/>
                  <a:gd name="T6" fmla="*/ 12 w 2501"/>
                  <a:gd name="T7" fmla="*/ 53 h 2011"/>
                  <a:gd name="T8" fmla="*/ 34 w 2501"/>
                  <a:gd name="T9" fmla="*/ 144 h 2011"/>
                  <a:gd name="T10" fmla="*/ 1069 w 2501"/>
                  <a:gd name="T11" fmla="*/ 1088 h 2011"/>
                  <a:gd name="T12" fmla="*/ 1069 w 2501"/>
                  <a:gd name="T13" fmla="*/ 1665 h 2011"/>
                  <a:gd name="T14" fmla="*/ 710 w 2501"/>
                  <a:gd name="T15" fmla="*/ 1709 h 2011"/>
                  <a:gd name="T16" fmla="*/ 522 w 2501"/>
                  <a:gd name="T17" fmla="*/ 1836 h 2011"/>
                  <a:gd name="T18" fmla="*/ 751 w 2501"/>
                  <a:gd name="T19" fmla="*/ 1972 h 2011"/>
                  <a:gd name="T20" fmla="*/ 1225 w 2501"/>
                  <a:gd name="T21" fmla="*/ 2011 h 2011"/>
                  <a:gd name="T22" fmla="*/ 1234 w 2501"/>
                  <a:gd name="T23" fmla="*/ 2010 h 2011"/>
                  <a:gd name="T24" fmla="*/ 1243 w 2501"/>
                  <a:gd name="T25" fmla="*/ 2011 h 2011"/>
                  <a:gd name="T26" fmla="*/ 1718 w 2501"/>
                  <a:gd name="T27" fmla="*/ 1972 h 2011"/>
                  <a:gd name="T28" fmla="*/ 1947 w 2501"/>
                  <a:gd name="T29" fmla="*/ 1836 h 2011"/>
                  <a:gd name="T30" fmla="*/ 1758 w 2501"/>
                  <a:gd name="T31" fmla="*/ 1709 h 2011"/>
                  <a:gd name="T32" fmla="*/ 1402 w 2501"/>
                  <a:gd name="T33" fmla="*/ 1665 h 2011"/>
                  <a:gd name="T34" fmla="*/ 1402 w 2501"/>
                  <a:gd name="T35" fmla="*/ 1069 h 2011"/>
                  <a:gd name="T36" fmla="*/ 2465 w 2501"/>
                  <a:gd name="T37" fmla="*/ 145 h 2011"/>
                  <a:gd name="T38" fmla="*/ 2489 w 2501"/>
                  <a:gd name="T39" fmla="*/ 54 h 2011"/>
                  <a:gd name="T40" fmla="*/ 1850 w 2501"/>
                  <a:gd name="T41" fmla="*/ 1836 h 2011"/>
                  <a:gd name="T42" fmla="*/ 1670 w 2501"/>
                  <a:gd name="T43" fmla="*/ 1889 h 2011"/>
                  <a:gd name="T44" fmla="*/ 1243 w 2501"/>
                  <a:gd name="T45" fmla="*/ 1921 h 2011"/>
                  <a:gd name="T46" fmla="*/ 1234 w 2501"/>
                  <a:gd name="T47" fmla="*/ 1921 h 2011"/>
                  <a:gd name="T48" fmla="*/ 1225 w 2501"/>
                  <a:gd name="T49" fmla="*/ 1921 h 2011"/>
                  <a:gd name="T50" fmla="*/ 799 w 2501"/>
                  <a:gd name="T51" fmla="*/ 1889 h 2011"/>
                  <a:gd name="T52" fmla="*/ 619 w 2501"/>
                  <a:gd name="T53" fmla="*/ 1836 h 2011"/>
                  <a:gd name="T54" fmla="*/ 1069 w 2501"/>
                  <a:gd name="T55" fmla="*/ 1755 h 2011"/>
                  <a:gd name="T56" fmla="*/ 1069 w 2501"/>
                  <a:gd name="T57" fmla="*/ 1790 h 2011"/>
                  <a:gd name="T58" fmla="*/ 1114 w 2501"/>
                  <a:gd name="T59" fmla="*/ 1835 h 2011"/>
                  <a:gd name="T60" fmla="*/ 1159 w 2501"/>
                  <a:gd name="T61" fmla="*/ 1790 h 2011"/>
                  <a:gd name="T62" fmla="*/ 1159 w 2501"/>
                  <a:gd name="T63" fmla="*/ 1140 h 2011"/>
                  <a:gd name="T64" fmla="*/ 1203 w 2501"/>
                  <a:gd name="T65" fmla="*/ 1178 h 2011"/>
                  <a:gd name="T66" fmla="*/ 1233 w 2501"/>
                  <a:gd name="T67" fmla="*/ 1189 h 2011"/>
                  <a:gd name="T68" fmla="*/ 1262 w 2501"/>
                  <a:gd name="T69" fmla="*/ 1179 h 2011"/>
                  <a:gd name="T70" fmla="*/ 1312 w 2501"/>
                  <a:gd name="T71" fmla="*/ 1136 h 2011"/>
                  <a:gd name="T72" fmla="*/ 1312 w 2501"/>
                  <a:gd name="T73" fmla="*/ 1790 h 2011"/>
                  <a:gd name="T74" fmla="*/ 1357 w 2501"/>
                  <a:gd name="T75" fmla="*/ 1835 h 2011"/>
                  <a:gd name="T76" fmla="*/ 1402 w 2501"/>
                  <a:gd name="T77" fmla="*/ 1790 h 2011"/>
                  <a:gd name="T78" fmla="*/ 1402 w 2501"/>
                  <a:gd name="T79" fmla="*/ 1755 h 2011"/>
                  <a:gd name="T80" fmla="*/ 1850 w 2501"/>
                  <a:gd name="T81" fmla="*/ 1836 h 2011"/>
                  <a:gd name="T82" fmla="*/ 1963 w 2501"/>
                  <a:gd name="T83" fmla="*/ 462 h 2011"/>
                  <a:gd name="T84" fmla="*/ 1760 w 2501"/>
                  <a:gd name="T85" fmla="*/ 462 h 2011"/>
                  <a:gd name="T86" fmla="*/ 1715 w 2501"/>
                  <a:gd name="T87" fmla="*/ 507 h 2011"/>
                  <a:gd name="T88" fmla="*/ 1760 w 2501"/>
                  <a:gd name="T89" fmla="*/ 552 h 2011"/>
                  <a:gd name="T90" fmla="*/ 1860 w 2501"/>
                  <a:gd name="T91" fmla="*/ 552 h 2011"/>
                  <a:gd name="T92" fmla="*/ 1233 w 2501"/>
                  <a:gd name="T93" fmla="*/ 1085 h 2011"/>
                  <a:gd name="T94" fmla="*/ 621 w 2501"/>
                  <a:gd name="T95" fmla="*/ 552 h 2011"/>
                  <a:gd name="T96" fmla="*/ 1463 w 2501"/>
                  <a:gd name="T97" fmla="*/ 552 h 2011"/>
                  <a:gd name="T98" fmla="*/ 1496 w 2501"/>
                  <a:gd name="T99" fmla="*/ 507 h 2011"/>
                  <a:gd name="T100" fmla="*/ 1451 w 2501"/>
                  <a:gd name="T101" fmla="*/ 462 h 2011"/>
                  <a:gd name="T102" fmla="*/ 517 w 2501"/>
                  <a:gd name="T103" fmla="*/ 462 h 2011"/>
                  <a:gd name="T104" fmla="*/ 109 w 2501"/>
                  <a:gd name="T105" fmla="*/ 90 h 2011"/>
                  <a:gd name="T106" fmla="*/ 2391 w 2501"/>
                  <a:gd name="T107" fmla="*/ 90 h 2011"/>
                  <a:gd name="T108" fmla="*/ 1963 w 2501"/>
                  <a:gd name="T109" fmla="*/ 462 h 2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01" h="2011">
                    <a:moveTo>
                      <a:pt x="2489" y="54"/>
                    </a:moveTo>
                    <a:cubicBezTo>
                      <a:pt x="2477" y="22"/>
                      <a:pt x="2446" y="0"/>
                      <a:pt x="2411" y="0"/>
                    </a:cubicBezTo>
                    <a:lnTo>
                      <a:pt x="89" y="0"/>
                    </a:lnTo>
                    <a:cubicBezTo>
                      <a:pt x="55" y="0"/>
                      <a:pt x="25" y="21"/>
                      <a:pt x="12" y="53"/>
                    </a:cubicBezTo>
                    <a:cubicBezTo>
                      <a:pt x="0" y="85"/>
                      <a:pt x="9" y="121"/>
                      <a:pt x="34" y="144"/>
                    </a:cubicBezTo>
                    <a:lnTo>
                      <a:pt x="1069" y="1088"/>
                    </a:lnTo>
                    <a:lnTo>
                      <a:pt x="1069" y="1665"/>
                    </a:lnTo>
                    <a:cubicBezTo>
                      <a:pt x="930" y="1671"/>
                      <a:pt x="804" y="1687"/>
                      <a:pt x="710" y="1709"/>
                    </a:cubicBezTo>
                    <a:cubicBezTo>
                      <a:pt x="629" y="1728"/>
                      <a:pt x="522" y="1761"/>
                      <a:pt x="522" y="1836"/>
                    </a:cubicBezTo>
                    <a:cubicBezTo>
                      <a:pt x="522" y="1898"/>
                      <a:pt x="595" y="1941"/>
                      <a:pt x="751" y="1972"/>
                    </a:cubicBezTo>
                    <a:cubicBezTo>
                      <a:pt x="878" y="1997"/>
                      <a:pt x="1047" y="2011"/>
                      <a:pt x="1225" y="2011"/>
                    </a:cubicBezTo>
                    <a:cubicBezTo>
                      <a:pt x="1229" y="2011"/>
                      <a:pt x="1232" y="2010"/>
                      <a:pt x="1234" y="2010"/>
                    </a:cubicBezTo>
                    <a:cubicBezTo>
                      <a:pt x="1237" y="2010"/>
                      <a:pt x="1240" y="2011"/>
                      <a:pt x="1243" y="2011"/>
                    </a:cubicBezTo>
                    <a:cubicBezTo>
                      <a:pt x="1422" y="2011"/>
                      <a:pt x="1591" y="1997"/>
                      <a:pt x="1718" y="1972"/>
                    </a:cubicBezTo>
                    <a:cubicBezTo>
                      <a:pt x="1874" y="1941"/>
                      <a:pt x="1947" y="1898"/>
                      <a:pt x="1947" y="1836"/>
                    </a:cubicBezTo>
                    <a:cubicBezTo>
                      <a:pt x="1947" y="1761"/>
                      <a:pt x="1839" y="1728"/>
                      <a:pt x="1758" y="1709"/>
                    </a:cubicBezTo>
                    <a:cubicBezTo>
                      <a:pt x="1666" y="1687"/>
                      <a:pt x="1540" y="1671"/>
                      <a:pt x="1402" y="1665"/>
                    </a:cubicBezTo>
                    <a:lnTo>
                      <a:pt x="1402" y="1069"/>
                    </a:lnTo>
                    <a:lnTo>
                      <a:pt x="2465" y="145"/>
                    </a:lnTo>
                    <a:cubicBezTo>
                      <a:pt x="2491" y="123"/>
                      <a:pt x="2501" y="86"/>
                      <a:pt x="2489" y="54"/>
                    </a:cubicBezTo>
                    <a:close/>
                    <a:moveTo>
                      <a:pt x="1850" y="1836"/>
                    </a:moveTo>
                    <a:cubicBezTo>
                      <a:pt x="1833" y="1847"/>
                      <a:pt x="1786" y="1869"/>
                      <a:pt x="1670" y="1889"/>
                    </a:cubicBezTo>
                    <a:cubicBezTo>
                      <a:pt x="1553" y="1909"/>
                      <a:pt x="1401" y="1921"/>
                      <a:pt x="1243" y="1921"/>
                    </a:cubicBezTo>
                    <a:cubicBezTo>
                      <a:pt x="1240" y="1921"/>
                      <a:pt x="1237" y="1921"/>
                      <a:pt x="1234" y="1921"/>
                    </a:cubicBezTo>
                    <a:cubicBezTo>
                      <a:pt x="1232" y="1921"/>
                      <a:pt x="1229" y="1921"/>
                      <a:pt x="1225" y="1921"/>
                    </a:cubicBezTo>
                    <a:cubicBezTo>
                      <a:pt x="1068" y="1921"/>
                      <a:pt x="916" y="1909"/>
                      <a:pt x="799" y="1889"/>
                    </a:cubicBezTo>
                    <a:cubicBezTo>
                      <a:pt x="682" y="1869"/>
                      <a:pt x="636" y="1847"/>
                      <a:pt x="619" y="1836"/>
                    </a:cubicBezTo>
                    <a:cubicBezTo>
                      <a:pt x="657" y="1811"/>
                      <a:pt x="796" y="1768"/>
                      <a:pt x="1069" y="1755"/>
                    </a:cubicBezTo>
                    <a:lnTo>
                      <a:pt x="1069" y="1790"/>
                    </a:lnTo>
                    <a:cubicBezTo>
                      <a:pt x="1069" y="1815"/>
                      <a:pt x="1089" y="1835"/>
                      <a:pt x="1114" y="1835"/>
                    </a:cubicBezTo>
                    <a:cubicBezTo>
                      <a:pt x="1139" y="1835"/>
                      <a:pt x="1159" y="1815"/>
                      <a:pt x="1159" y="1790"/>
                    </a:cubicBezTo>
                    <a:lnTo>
                      <a:pt x="1159" y="1140"/>
                    </a:lnTo>
                    <a:lnTo>
                      <a:pt x="1203" y="1178"/>
                    </a:lnTo>
                    <a:cubicBezTo>
                      <a:pt x="1212" y="1186"/>
                      <a:pt x="1222" y="1189"/>
                      <a:pt x="1233" y="1189"/>
                    </a:cubicBezTo>
                    <a:cubicBezTo>
                      <a:pt x="1243" y="1189"/>
                      <a:pt x="1253" y="1186"/>
                      <a:pt x="1262" y="1179"/>
                    </a:cubicBezTo>
                    <a:lnTo>
                      <a:pt x="1312" y="1136"/>
                    </a:lnTo>
                    <a:lnTo>
                      <a:pt x="1312" y="1790"/>
                    </a:lnTo>
                    <a:cubicBezTo>
                      <a:pt x="1312" y="1815"/>
                      <a:pt x="1332" y="1835"/>
                      <a:pt x="1357" y="1835"/>
                    </a:cubicBezTo>
                    <a:cubicBezTo>
                      <a:pt x="1382" y="1835"/>
                      <a:pt x="1402" y="1815"/>
                      <a:pt x="1402" y="1790"/>
                    </a:cubicBezTo>
                    <a:lnTo>
                      <a:pt x="1402" y="1755"/>
                    </a:lnTo>
                    <a:cubicBezTo>
                      <a:pt x="1674" y="1768"/>
                      <a:pt x="1812" y="1811"/>
                      <a:pt x="1850" y="1836"/>
                    </a:cubicBezTo>
                    <a:close/>
                    <a:moveTo>
                      <a:pt x="1963" y="462"/>
                    </a:moveTo>
                    <a:lnTo>
                      <a:pt x="1760" y="462"/>
                    </a:lnTo>
                    <a:cubicBezTo>
                      <a:pt x="1735" y="462"/>
                      <a:pt x="1715" y="482"/>
                      <a:pt x="1715" y="507"/>
                    </a:cubicBezTo>
                    <a:cubicBezTo>
                      <a:pt x="1715" y="532"/>
                      <a:pt x="1735" y="552"/>
                      <a:pt x="1760" y="552"/>
                    </a:cubicBezTo>
                    <a:lnTo>
                      <a:pt x="1860" y="552"/>
                    </a:lnTo>
                    <a:lnTo>
                      <a:pt x="1233" y="1085"/>
                    </a:lnTo>
                    <a:lnTo>
                      <a:pt x="621" y="552"/>
                    </a:lnTo>
                    <a:lnTo>
                      <a:pt x="1463" y="552"/>
                    </a:lnTo>
                    <a:cubicBezTo>
                      <a:pt x="1488" y="552"/>
                      <a:pt x="1496" y="532"/>
                      <a:pt x="1496" y="507"/>
                    </a:cubicBezTo>
                    <a:cubicBezTo>
                      <a:pt x="1496" y="482"/>
                      <a:pt x="1476" y="462"/>
                      <a:pt x="1451" y="462"/>
                    </a:cubicBezTo>
                    <a:lnTo>
                      <a:pt x="517" y="462"/>
                    </a:lnTo>
                    <a:lnTo>
                      <a:pt x="109" y="90"/>
                    </a:lnTo>
                    <a:lnTo>
                      <a:pt x="2391" y="90"/>
                    </a:lnTo>
                    <a:lnTo>
                      <a:pt x="1963" y="462"/>
                    </a:ln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78" name="文本框 77"/>
            <p:cNvSpPr txBox="1"/>
            <p:nvPr>
              <p:custDataLst>
                <p:tags r:id="rId9"/>
              </p:custDataLst>
            </p:nvPr>
          </p:nvSpPr>
          <p:spPr>
            <a:xfrm>
              <a:off x="5693" y="3028"/>
              <a:ext cx="173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公益营销</a:t>
              </a:r>
            </a:p>
          </p:txBody>
        </p:sp>
        <p:sp>
          <p:nvSpPr>
            <p:cNvPr id="79" name="文本框 78"/>
            <p:cNvSpPr txBox="1"/>
            <p:nvPr>
              <p:custDataLst>
                <p:tags r:id="rId10"/>
              </p:custDataLst>
            </p:nvPr>
          </p:nvSpPr>
          <p:spPr>
            <a:xfrm>
              <a:off x="4159" y="3566"/>
              <a:ext cx="4800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每售出一杯茶捐资支持乡村茶农教育，同步发起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“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一杯茶，一本书</a:t>
              </a: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”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公益活动，提升品牌美誉度</a:t>
              </a:r>
            </a:p>
          </p:txBody>
        </p:sp>
      </p:grp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03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40" y="2928620"/>
            <a:ext cx="7654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企业技术资源和研发能力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技术资源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22375" y="3219450"/>
            <a:ext cx="1238250" cy="1238250"/>
            <a:chOff x="1925" y="5070"/>
            <a:chExt cx="1950" cy="1950"/>
          </a:xfrm>
        </p:grpSpPr>
        <p:sp>
          <p:nvSpPr>
            <p:cNvPr id="2" name="椭圆 1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a-bag-with-tag_18452"/>
            <p:cNvSpPr/>
            <p:nvPr/>
          </p:nvSpPr>
          <p:spPr>
            <a:xfrm>
              <a:off x="2420" y="5670"/>
              <a:ext cx="960" cy="750"/>
            </a:xfrm>
            <a:custGeom>
              <a:avLst/>
              <a:gdLst>
                <a:gd name="connsiteX0" fmla="*/ 279793 w 606651"/>
                <a:gd name="connsiteY0" fmla="*/ 268430 h 473917"/>
                <a:gd name="connsiteX1" fmla="*/ 302675 w 606651"/>
                <a:gd name="connsiteY1" fmla="*/ 277480 h 473917"/>
                <a:gd name="connsiteX2" fmla="*/ 305146 w 606651"/>
                <a:gd name="connsiteY2" fmla="*/ 277297 h 473917"/>
                <a:gd name="connsiteX3" fmla="*/ 319059 w 606651"/>
                <a:gd name="connsiteY3" fmla="*/ 284793 h 473917"/>
                <a:gd name="connsiteX4" fmla="*/ 332056 w 606651"/>
                <a:gd name="connsiteY4" fmla="*/ 281685 h 473917"/>
                <a:gd name="connsiteX5" fmla="*/ 361436 w 606651"/>
                <a:gd name="connsiteY5" fmla="*/ 311028 h 473917"/>
                <a:gd name="connsiteX6" fmla="*/ 361253 w 606651"/>
                <a:gd name="connsiteY6" fmla="*/ 312948 h 473917"/>
                <a:gd name="connsiteX7" fmla="*/ 361436 w 606651"/>
                <a:gd name="connsiteY7" fmla="*/ 312948 h 473917"/>
                <a:gd name="connsiteX8" fmla="*/ 361436 w 606651"/>
                <a:gd name="connsiteY8" fmla="*/ 417158 h 473917"/>
                <a:gd name="connsiteX9" fmla="*/ 350178 w 606651"/>
                <a:gd name="connsiteY9" fmla="*/ 428402 h 473917"/>
                <a:gd name="connsiteX10" fmla="*/ 58113 w 606651"/>
                <a:gd name="connsiteY10" fmla="*/ 428402 h 473917"/>
                <a:gd name="connsiteX11" fmla="*/ 46855 w 606651"/>
                <a:gd name="connsiteY11" fmla="*/ 417158 h 473917"/>
                <a:gd name="connsiteX12" fmla="*/ 46855 w 606651"/>
                <a:gd name="connsiteY12" fmla="*/ 313588 h 473917"/>
                <a:gd name="connsiteX13" fmla="*/ 46855 w 606651"/>
                <a:gd name="connsiteY13" fmla="*/ 312948 h 473917"/>
                <a:gd name="connsiteX14" fmla="*/ 46947 w 606651"/>
                <a:gd name="connsiteY14" fmla="*/ 312948 h 473917"/>
                <a:gd name="connsiteX15" fmla="*/ 59028 w 606651"/>
                <a:gd name="connsiteY15" fmla="*/ 301430 h 473917"/>
                <a:gd name="connsiteX16" fmla="*/ 68913 w 606651"/>
                <a:gd name="connsiteY16" fmla="*/ 306915 h 473917"/>
                <a:gd name="connsiteX17" fmla="*/ 94358 w 606651"/>
                <a:gd name="connsiteY17" fmla="*/ 294117 h 473917"/>
                <a:gd name="connsiteX18" fmla="*/ 104334 w 606651"/>
                <a:gd name="connsiteY18" fmla="*/ 295854 h 473917"/>
                <a:gd name="connsiteX19" fmla="*/ 119711 w 606651"/>
                <a:gd name="connsiteY19" fmla="*/ 286073 h 473917"/>
                <a:gd name="connsiteX20" fmla="*/ 136369 w 606651"/>
                <a:gd name="connsiteY20" fmla="*/ 300607 h 473917"/>
                <a:gd name="connsiteX21" fmla="*/ 144698 w 606651"/>
                <a:gd name="connsiteY21" fmla="*/ 298505 h 473917"/>
                <a:gd name="connsiteX22" fmla="*/ 153576 w 606651"/>
                <a:gd name="connsiteY22" fmla="*/ 300973 h 473917"/>
                <a:gd name="connsiteX23" fmla="*/ 185428 w 606651"/>
                <a:gd name="connsiteY23" fmla="*/ 290460 h 473917"/>
                <a:gd name="connsiteX24" fmla="*/ 216090 w 606651"/>
                <a:gd name="connsiteY24" fmla="*/ 299693 h 473917"/>
                <a:gd name="connsiteX25" fmla="*/ 234304 w 606651"/>
                <a:gd name="connsiteY25" fmla="*/ 290460 h 473917"/>
                <a:gd name="connsiteX26" fmla="*/ 247026 w 606651"/>
                <a:gd name="connsiteY26" fmla="*/ 294391 h 473917"/>
                <a:gd name="connsiteX27" fmla="*/ 279793 w 606651"/>
                <a:gd name="connsiteY27" fmla="*/ 268430 h 473917"/>
                <a:gd name="connsiteX28" fmla="*/ 212621 w 606651"/>
                <a:gd name="connsiteY28" fmla="*/ 153303 h 473917"/>
                <a:gd name="connsiteX29" fmla="*/ 214543 w 606651"/>
                <a:gd name="connsiteY29" fmla="*/ 160066 h 473917"/>
                <a:gd name="connsiteX30" fmla="*/ 195322 w 606651"/>
                <a:gd name="connsiteY30" fmla="*/ 165275 h 473917"/>
                <a:gd name="connsiteX31" fmla="*/ 192759 w 606651"/>
                <a:gd name="connsiteY31" fmla="*/ 155222 h 473917"/>
                <a:gd name="connsiteX32" fmla="*/ 185986 w 606651"/>
                <a:gd name="connsiteY32" fmla="*/ 169297 h 473917"/>
                <a:gd name="connsiteX33" fmla="*/ 204200 w 606651"/>
                <a:gd name="connsiteY33" fmla="*/ 187484 h 473917"/>
                <a:gd name="connsiteX34" fmla="*/ 222323 w 606651"/>
                <a:gd name="connsiteY34" fmla="*/ 169297 h 473917"/>
                <a:gd name="connsiteX35" fmla="*/ 212621 w 606651"/>
                <a:gd name="connsiteY35" fmla="*/ 153303 h 473917"/>
                <a:gd name="connsiteX36" fmla="*/ 479518 w 606651"/>
                <a:gd name="connsiteY36" fmla="*/ 125336 h 473917"/>
                <a:gd name="connsiteX37" fmla="*/ 483088 w 606651"/>
                <a:gd name="connsiteY37" fmla="*/ 129266 h 473917"/>
                <a:gd name="connsiteX38" fmla="*/ 469084 w 606651"/>
                <a:gd name="connsiteY38" fmla="*/ 143249 h 473917"/>
                <a:gd name="connsiteX39" fmla="*/ 463409 w 606651"/>
                <a:gd name="connsiteY39" fmla="*/ 136943 h 473917"/>
                <a:gd name="connsiteX40" fmla="*/ 467162 w 606651"/>
                <a:gd name="connsiteY40" fmla="*/ 149555 h 473917"/>
                <a:gd name="connsiteX41" fmla="*/ 487572 w 606651"/>
                <a:gd name="connsiteY41" fmla="*/ 149555 h 473917"/>
                <a:gd name="connsiteX42" fmla="*/ 487572 w 606651"/>
                <a:gd name="connsiteY42" fmla="*/ 129174 h 473917"/>
                <a:gd name="connsiteX43" fmla="*/ 479518 w 606651"/>
                <a:gd name="connsiteY43" fmla="*/ 125336 h 473917"/>
                <a:gd name="connsiteX44" fmla="*/ 146171 w 606651"/>
                <a:gd name="connsiteY44" fmla="*/ 103035 h 473917"/>
                <a:gd name="connsiteX45" fmla="*/ 137750 w 606651"/>
                <a:gd name="connsiteY45" fmla="*/ 106691 h 473917"/>
                <a:gd name="connsiteX46" fmla="*/ 33682 w 606651"/>
                <a:gd name="connsiteY46" fmla="*/ 215360 h 473917"/>
                <a:gd name="connsiteX47" fmla="*/ 29747 w 606651"/>
                <a:gd name="connsiteY47" fmla="*/ 225322 h 473917"/>
                <a:gd name="connsiteX48" fmla="*/ 29747 w 606651"/>
                <a:gd name="connsiteY48" fmla="*/ 444214 h 473917"/>
                <a:gd name="connsiteX49" fmla="*/ 378562 w 606651"/>
                <a:gd name="connsiteY49" fmla="*/ 444214 h 473917"/>
                <a:gd name="connsiteX50" fmla="*/ 378562 w 606651"/>
                <a:gd name="connsiteY50" fmla="*/ 225231 h 473917"/>
                <a:gd name="connsiteX51" fmla="*/ 374535 w 606651"/>
                <a:gd name="connsiteY51" fmla="*/ 215360 h 473917"/>
                <a:gd name="connsiteX52" fmla="*/ 270467 w 606651"/>
                <a:gd name="connsiteY52" fmla="*/ 106600 h 473917"/>
                <a:gd name="connsiteX53" fmla="*/ 262046 w 606651"/>
                <a:gd name="connsiteY53" fmla="*/ 103035 h 473917"/>
                <a:gd name="connsiteX54" fmla="*/ 209966 w 606651"/>
                <a:gd name="connsiteY54" fmla="*/ 103035 h 473917"/>
                <a:gd name="connsiteX55" fmla="*/ 208593 w 606651"/>
                <a:gd name="connsiteY55" fmla="*/ 121863 h 473917"/>
                <a:gd name="connsiteX56" fmla="*/ 252070 w 606651"/>
                <a:gd name="connsiteY56" fmla="*/ 169297 h 473917"/>
                <a:gd name="connsiteX57" fmla="*/ 204109 w 606651"/>
                <a:gd name="connsiteY57" fmla="*/ 217188 h 473917"/>
                <a:gd name="connsiteX58" fmla="*/ 156239 w 606651"/>
                <a:gd name="connsiteY58" fmla="*/ 169297 h 473917"/>
                <a:gd name="connsiteX59" fmla="*/ 189006 w 606651"/>
                <a:gd name="connsiteY59" fmla="*/ 124056 h 473917"/>
                <a:gd name="connsiteX60" fmla="*/ 190013 w 606651"/>
                <a:gd name="connsiteY60" fmla="*/ 103035 h 473917"/>
                <a:gd name="connsiteX61" fmla="*/ 281633 w 606651"/>
                <a:gd name="connsiteY61" fmla="*/ 490 h 473917"/>
                <a:gd name="connsiteX62" fmla="*/ 462036 w 606651"/>
                <a:gd name="connsiteY62" fmla="*/ 105960 h 473917"/>
                <a:gd name="connsiteX63" fmla="*/ 488579 w 606651"/>
                <a:gd name="connsiteY63" fmla="*/ 79364 h 473917"/>
                <a:gd name="connsiteX64" fmla="*/ 606651 w 606651"/>
                <a:gd name="connsiteY64" fmla="*/ 197264 h 473917"/>
                <a:gd name="connsiteX65" fmla="*/ 535350 w 606651"/>
                <a:gd name="connsiteY65" fmla="*/ 268461 h 473917"/>
                <a:gd name="connsiteX66" fmla="*/ 417278 w 606651"/>
                <a:gd name="connsiteY66" fmla="*/ 150561 h 473917"/>
                <a:gd name="connsiteX67" fmla="*/ 448032 w 606651"/>
                <a:gd name="connsiteY67" fmla="*/ 119852 h 473917"/>
                <a:gd name="connsiteX68" fmla="*/ 346802 w 606651"/>
                <a:gd name="connsiteY68" fmla="*/ 33575 h 473917"/>
                <a:gd name="connsiteX69" fmla="*/ 219119 w 606651"/>
                <a:gd name="connsiteY69" fmla="*/ 73332 h 473917"/>
                <a:gd name="connsiteX70" fmla="*/ 262138 w 606651"/>
                <a:gd name="connsiteY70" fmla="*/ 73332 h 473917"/>
                <a:gd name="connsiteX71" fmla="*/ 291976 w 606651"/>
                <a:gd name="connsiteY71" fmla="*/ 86036 h 473917"/>
                <a:gd name="connsiteX72" fmla="*/ 396135 w 606651"/>
                <a:gd name="connsiteY72" fmla="*/ 194887 h 473917"/>
                <a:gd name="connsiteX73" fmla="*/ 408309 w 606651"/>
                <a:gd name="connsiteY73" fmla="*/ 225231 h 473917"/>
                <a:gd name="connsiteX74" fmla="*/ 408309 w 606651"/>
                <a:gd name="connsiteY74" fmla="*/ 456278 h 473917"/>
                <a:gd name="connsiteX75" fmla="*/ 390644 w 606651"/>
                <a:gd name="connsiteY75" fmla="*/ 473917 h 473917"/>
                <a:gd name="connsiteX76" fmla="*/ 17665 w 606651"/>
                <a:gd name="connsiteY76" fmla="*/ 473917 h 473917"/>
                <a:gd name="connsiteX77" fmla="*/ 0 w 606651"/>
                <a:gd name="connsiteY77" fmla="*/ 456278 h 473917"/>
                <a:gd name="connsiteX78" fmla="*/ 0 w 606651"/>
                <a:gd name="connsiteY78" fmla="*/ 225231 h 473917"/>
                <a:gd name="connsiteX79" fmla="*/ 12173 w 606651"/>
                <a:gd name="connsiteY79" fmla="*/ 194887 h 473917"/>
                <a:gd name="connsiteX80" fmla="*/ 116333 w 606651"/>
                <a:gd name="connsiteY80" fmla="*/ 86036 h 473917"/>
                <a:gd name="connsiteX81" fmla="*/ 146171 w 606651"/>
                <a:gd name="connsiteY81" fmla="*/ 73332 h 473917"/>
                <a:gd name="connsiteX82" fmla="*/ 196329 w 606651"/>
                <a:gd name="connsiteY82" fmla="*/ 73332 h 473917"/>
                <a:gd name="connsiteX83" fmla="*/ 281633 w 606651"/>
                <a:gd name="connsiteY83" fmla="*/ 490 h 47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6651" h="473917">
                  <a:moveTo>
                    <a:pt x="279793" y="268430"/>
                  </a:moveTo>
                  <a:cubicBezTo>
                    <a:pt x="288671" y="268430"/>
                    <a:pt x="296634" y="271904"/>
                    <a:pt x="302675" y="277480"/>
                  </a:cubicBezTo>
                  <a:cubicBezTo>
                    <a:pt x="303499" y="277388"/>
                    <a:pt x="304323" y="277297"/>
                    <a:pt x="305146" y="277297"/>
                  </a:cubicBezTo>
                  <a:cubicBezTo>
                    <a:pt x="311004" y="277297"/>
                    <a:pt x="316038" y="280314"/>
                    <a:pt x="319059" y="284793"/>
                  </a:cubicBezTo>
                  <a:cubicBezTo>
                    <a:pt x="322994" y="282873"/>
                    <a:pt x="327296" y="281685"/>
                    <a:pt x="332056" y="281685"/>
                  </a:cubicBezTo>
                  <a:cubicBezTo>
                    <a:pt x="348256" y="281685"/>
                    <a:pt x="361436" y="294757"/>
                    <a:pt x="361436" y="311028"/>
                  </a:cubicBezTo>
                  <a:cubicBezTo>
                    <a:pt x="361436" y="311760"/>
                    <a:pt x="361253" y="312308"/>
                    <a:pt x="361253" y="312948"/>
                  </a:cubicBezTo>
                  <a:lnTo>
                    <a:pt x="361436" y="312948"/>
                  </a:lnTo>
                  <a:lnTo>
                    <a:pt x="361436" y="417158"/>
                  </a:lnTo>
                  <a:cubicBezTo>
                    <a:pt x="361436" y="423374"/>
                    <a:pt x="356402" y="428402"/>
                    <a:pt x="350178" y="428402"/>
                  </a:cubicBezTo>
                  <a:lnTo>
                    <a:pt x="58113" y="428402"/>
                  </a:lnTo>
                  <a:cubicBezTo>
                    <a:pt x="51889" y="428402"/>
                    <a:pt x="46855" y="423374"/>
                    <a:pt x="46855" y="417158"/>
                  </a:cubicBezTo>
                  <a:lnTo>
                    <a:pt x="46855" y="313588"/>
                  </a:lnTo>
                  <a:lnTo>
                    <a:pt x="46855" y="312948"/>
                  </a:lnTo>
                  <a:lnTo>
                    <a:pt x="46947" y="312948"/>
                  </a:lnTo>
                  <a:cubicBezTo>
                    <a:pt x="47313" y="306549"/>
                    <a:pt x="52530" y="301430"/>
                    <a:pt x="59028" y="301430"/>
                  </a:cubicBezTo>
                  <a:cubicBezTo>
                    <a:pt x="63147" y="301430"/>
                    <a:pt x="66717" y="303715"/>
                    <a:pt x="68913" y="306915"/>
                  </a:cubicBezTo>
                  <a:cubicBezTo>
                    <a:pt x="74771" y="299236"/>
                    <a:pt x="83924" y="294117"/>
                    <a:pt x="94358" y="294117"/>
                  </a:cubicBezTo>
                  <a:cubicBezTo>
                    <a:pt x="97836" y="294117"/>
                    <a:pt x="101223" y="294848"/>
                    <a:pt x="104334" y="295854"/>
                  </a:cubicBezTo>
                  <a:cubicBezTo>
                    <a:pt x="107080" y="290095"/>
                    <a:pt x="112847" y="286073"/>
                    <a:pt x="119711" y="286073"/>
                  </a:cubicBezTo>
                  <a:cubicBezTo>
                    <a:pt x="128223" y="286073"/>
                    <a:pt x="135179" y="292380"/>
                    <a:pt x="136369" y="300607"/>
                  </a:cubicBezTo>
                  <a:cubicBezTo>
                    <a:pt x="138840" y="299328"/>
                    <a:pt x="141678" y="298505"/>
                    <a:pt x="144698" y="298505"/>
                  </a:cubicBezTo>
                  <a:cubicBezTo>
                    <a:pt x="147902" y="298505"/>
                    <a:pt x="150922" y="299419"/>
                    <a:pt x="153576" y="300973"/>
                  </a:cubicBezTo>
                  <a:cubicBezTo>
                    <a:pt x="159709" y="294757"/>
                    <a:pt x="171607" y="290460"/>
                    <a:pt x="185428" y="290460"/>
                  </a:cubicBezTo>
                  <a:cubicBezTo>
                    <a:pt x="198333" y="290460"/>
                    <a:pt x="209591" y="294117"/>
                    <a:pt x="216090" y="299693"/>
                  </a:cubicBezTo>
                  <a:cubicBezTo>
                    <a:pt x="220209" y="294117"/>
                    <a:pt x="226799" y="290460"/>
                    <a:pt x="234304" y="290460"/>
                  </a:cubicBezTo>
                  <a:cubicBezTo>
                    <a:pt x="238972" y="290460"/>
                    <a:pt x="243365" y="291923"/>
                    <a:pt x="247026" y="294391"/>
                  </a:cubicBezTo>
                  <a:cubicBezTo>
                    <a:pt x="250596" y="279491"/>
                    <a:pt x="263867" y="268430"/>
                    <a:pt x="279793" y="268430"/>
                  </a:cubicBezTo>
                  <a:close/>
                  <a:moveTo>
                    <a:pt x="212621" y="153303"/>
                  </a:moveTo>
                  <a:cubicBezTo>
                    <a:pt x="213170" y="155588"/>
                    <a:pt x="213811" y="157781"/>
                    <a:pt x="214543" y="160066"/>
                  </a:cubicBezTo>
                  <a:cubicBezTo>
                    <a:pt x="218296" y="172313"/>
                    <a:pt x="199166" y="177522"/>
                    <a:pt x="195322" y="165275"/>
                  </a:cubicBezTo>
                  <a:cubicBezTo>
                    <a:pt x="194315" y="162077"/>
                    <a:pt x="193583" y="158695"/>
                    <a:pt x="192759" y="155222"/>
                  </a:cubicBezTo>
                  <a:cubicBezTo>
                    <a:pt x="188640" y="158604"/>
                    <a:pt x="185986" y="163630"/>
                    <a:pt x="185986" y="169297"/>
                  </a:cubicBezTo>
                  <a:cubicBezTo>
                    <a:pt x="185986" y="179259"/>
                    <a:pt x="194132" y="187484"/>
                    <a:pt x="204200" y="187484"/>
                  </a:cubicBezTo>
                  <a:cubicBezTo>
                    <a:pt x="214177" y="187484"/>
                    <a:pt x="222323" y="179259"/>
                    <a:pt x="222323" y="169297"/>
                  </a:cubicBezTo>
                  <a:cubicBezTo>
                    <a:pt x="222323" y="162351"/>
                    <a:pt x="218387" y="156410"/>
                    <a:pt x="212621" y="153303"/>
                  </a:cubicBezTo>
                  <a:close/>
                  <a:moveTo>
                    <a:pt x="479518" y="125336"/>
                  </a:moveTo>
                  <a:cubicBezTo>
                    <a:pt x="480708" y="126615"/>
                    <a:pt x="481898" y="127986"/>
                    <a:pt x="483088" y="129266"/>
                  </a:cubicBezTo>
                  <a:cubicBezTo>
                    <a:pt x="491691" y="138679"/>
                    <a:pt x="477687" y="152754"/>
                    <a:pt x="469084" y="143249"/>
                  </a:cubicBezTo>
                  <a:cubicBezTo>
                    <a:pt x="467162" y="141239"/>
                    <a:pt x="465239" y="139045"/>
                    <a:pt x="463409" y="136943"/>
                  </a:cubicBezTo>
                  <a:cubicBezTo>
                    <a:pt x="462585" y="141421"/>
                    <a:pt x="463683" y="146082"/>
                    <a:pt x="467162" y="149555"/>
                  </a:cubicBezTo>
                  <a:cubicBezTo>
                    <a:pt x="472745" y="155131"/>
                    <a:pt x="481898" y="155131"/>
                    <a:pt x="487572" y="149555"/>
                  </a:cubicBezTo>
                  <a:cubicBezTo>
                    <a:pt x="493156" y="143889"/>
                    <a:pt x="493156" y="134749"/>
                    <a:pt x="487572" y="129174"/>
                  </a:cubicBezTo>
                  <a:cubicBezTo>
                    <a:pt x="485284" y="126889"/>
                    <a:pt x="482447" y="125793"/>
                    <a:pt x="479518" y="125336"/>
                  </a:cubicBezTo>
                  <a:close/>
                  <a:moveTo>
                    <a:pt x="146171" y="103035"/>
                  </a:moveTo>
                  <a:cubicBezTo>
                    <a:pt x="144157" y="103218"/>
                    <a:pt x="139306" y="105229"/>
                    <a:pt x="137750" y="106691"/>
                  </a:cubicBezTo>
                  <a:lnTo>
                    <a:pt x="33682" y="215360"/>
                  </a:lnTo>
                  <a:cubicBezTo>
                    <a:pt x="32127" y="217188"/>
                    <a:pt x="29838" y="222763"/>
                    <a:pt x="29747" y="225322"/>
                  </a:cubicBezTo>
                  <a:lnTo>
                    <a:pt x="29747" y="444214"/>
                  </a:lnTo>
                  <a:lnTo>
                    <a:pt x="378562" y="444214"/>
                  </a:lnTo>
                  <a:lnTo>
                    <a:pt x="378562" y="225231"/>
                  </a:lnTo>
                  <a:cubicBezTo>
                    <a:pt x="378470" y="222854"/>
                    <a:pt x="376182" y="217188"/>
                    <a:pt x="374535" y="215360"/>
                  </a:cubicBezTo>
                  <a:lnTo>
                    <a:pt x="270467" y="106600"/>
                  </a:lnTo>
                  <a:cubicBezTo>
                    <a:pt x="269002" y="105229"/>
                    <a:pt x="264243" y="103218"/>
                    <a:pt x="262046" y="103035"/>
                  </a:cubicBezTo>
                  <a:lnTo>
                    <a:pt x="209966" y="103035"/>
                  </a:lnTo>
                  <a:cubicBezTo>
                    <a:pt x="209051" y="109159"/>
                    <a:pt x="208593" y="115465"/>
                    <a:pt x="208593" y="121863"/>
                  </a:cubicBezTo>
                  <a:cubicBezTo>
                    <a:pt x="232940" y="124148"/>
                    <a:pt x="252070" y="144437"/>
                    <a:pt x="252070" y="169297"/>
                  </a:cubicBezTo>
                  <a:cubicBezTo>
                    <a:pt x="252070" y="195710"/>
                    <a:pt x="230560" y="217188"/>
                    <a:pt x="204109" y="217188"/>
                  </a:cubicBezTo>
                  <a:cubicBezTo>
                    <a:pt x="177748" y="217188"/>
                    <a:pt x="156239" y="195710"/>
                    <a:pt x="156239" y="169297"/>
                  </a:cubicBezTo>
                  <a:cubicBezTo>
                    <a:pt x="156239" y="148185"/>
                    <a:pt x="170060" y="130454"/>
                    <a:pt x="189006" y="124056"/>
                  </a:cubicBezTo>
                  <a:cubicBezTo>
                    <a:pt x="188915" y="117110"/>
                    <a:pt x="189189" y="110073"/>
                    <a:pt x="190013" y="103035"/>
                  </a:cubicBezTo>
                  <a:close/>
                  <a:moveTo>
                    <a:pt x="281633" y="490"/>
                  </a:moveTo>
                  <a:cubicBezTo>
                    <a:pt x="355954" y="-5999"/>
                    <a:pt x="414167" y="53042"/>
                    <a:pt x="462036" y="105960"/>
                  </a:cubicBezTo>
                  <a:lnTo>
                    <a:pt x="488579" y="79364"/>
                  </a:lnTo>
                  <a:lnTo>
                    <a:pt x="606651" y="197264"/>
                  </a:lnTo>
                  <a:lnTo>
                    <a:pt x="535350" y="268461"/>
                  </a:lnTo>
                  <a:lnTo>
                    <a:pt x="417278" y="150561"/>
                  </a:lnTo>
                  <a:lnTo>
                    <a:pt x="448032" y="119852"/>
                  </a:lnTo>
                  <a:cubicBezTo>
                    <a:pt x="418285" y="86676"/>
                    <a:pt x="386250" y="52494"/>
                    <a:pt x="346802" y="33575"/>
                  </a:cubicBezTo>
                  <a:cubicBezTo>
                    <a:pt x="289322" y="5974"/>
                    <a:pt x="239988" y="29645"/>
                    <a:pt x="219119" y="73332"/>
                  </a:cubicBezTo>
                  <a:lnTo>
                    <a:pt x="262138" y="73332"/>
                  </a:lnTo>
                  <a:cubicBezTo>
                    <a:pt x="271931" y="73332"/>
                    <a:pt x="285203" y="78998"/>
                    <a:pt x="291976" y="86036"/>
                  </a:cubicBezTo>
                  <a:lnTo>
                    <a:pt x="396135" y="194887"/>
                  </a:lnTo>
                  <a:cubicBezTo>
                    <a:pt x="402817" y="201925"/>
                    <a:pt x="408309" y="215451"/>
                    <a:pt x="408309" y="225231"/>
                  </a:cubicBezTo>
                  <a:lnTo>
                    <a:pt x="408309" y="456278"/>
                  </a:lnTo>
                  <a:cubicBezTo>
                    <a:pt x="408309" y="466057"/>
                    <a:pt x="400437" y="473917"/>
                    <a:pt x="390644" y="473917"/>
                  </a:cubicBezTo>
                  <a:lnTo>
                    <a:pt x="17665" y="473917"/>
                  </a:lnTo>
                  <a:cubicBezTo>
                    <a:pt x="7871" y="473917"/>
                    <a:pt x="0" y="466057"/>
                    <a:pt x="0" y="456278"/>
                  </a:cubicBezTo>
                  <a:lnTo>
                    <a:pt x="0" y="225231"/>
                  </a:lnTo>
                  <a:cubicBezTo>
                    <a:pt x="0" y="215451"/>
                    <a:pt x="5492" y="201925"/>
                    <a:pt x="12173" y="194887"/>
                  </a:cubicBezTo>
                  <a:lnTo>
                    <a:pt x="116333" y="86036"/>
                  </a:lnTo>
                  <a:cubicBezTo>
                    <a:pt x="123106" y="78998"/>
                    <a:pt x="136377" y="73332"/>
                    <a:pt x="146171" y="73332"/>
                  </a:cubicBezTo>
                  <a:lnTo>
                    <a:pt x="196329" y="73332"/>
                  </a:lnTo>
                  <a:cubicBezTo>
                    <a:pt x="208593" y="35403"/>
                    <a:pt x="236601" y="4420"/>
                    <a:pt x="281633" y="49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组合 4"/>
          <p:cNvGrpSpPr/>
          <p:nvPr/>
        </p:nvGrpSpPr>
        <p:grpSpPr>
          <a:xfrm>
            <a:off x="3362325" y="1955800"/>
            <a:ext cx="857250" cy="857250"/>
            <a:chOff x="1925" y="5070"/>
            <a:chExt cx="1950" cy="1950"/>
          </a:xfrm>
        </p:grpSpPr>
        <p:sp>
          <p:nvSpPr>
            <p:cNvPr id="11" name="椭圆 10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a-bag-with-tag_18452"/>
            <p:cNvSpPr/>
            <p:nvPr/>
          </p:nvSpPr>
          <p:spPr>
            <a:xfrm>
              <a:off x="2609" y="5565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直接箭头连接符 7"/>
          <p:cNvCxnSpPr/>
          <p:nvPr/>
        </p:nvCxnSpPr>
        <p:spPr>
          <a:xfrm flipV="1">
            <a:off x="2279015" y="2647950"/>
            <a:ext cx="1102360" cy="753110"/>
          </a:xfrm>
          <a:prstGeom prst="straightConnector1">
            <a:avLst/>
          </a:prstGeom>
          <a:ln>
            <a:solidFill>
              <a:srgbClr val="FC6A4B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4358005" y="1678940"/>
            <a:ext cx="7591948" cy="5050790"/>
            <a:chOff x="6863" y="2644"/>
            <a:chExt cx="10800" cy="7954"/>
          </a:xfrm>
        </p:grpSpPr>
        <p:sp>
          <p:nvSpPr>
            <p:cNvPr id="13" name="文本框 12"/>
            <p:cNvSpPr txBox="1"/>
            <p:nvPr/>
          </p:nvSpPr>
          <p:spPr>
            <a:xfrm>
              <a:off x="6863" y="2644"/>
              <a:ext cx="2108" cy="5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中台能力：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863" y="3182"/>
              <a:ext cx="10800" cy="74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ERP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（生产）、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SCM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（供应链）、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CMS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（加盟管理）、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BI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（数据分析）全链路覆盖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>
                <a:lnSpc>
                  <a:spcPct val="200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>
                <a:lnSpc>
                  <a:spcPct val="200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>
                <a:lnSpc>
                  <a:spcPct val="20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门店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POS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系统、会员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App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、加盟商管理平台、仓储物流实时监控</a:t>
              </a:r>
            </a:p>
            <a:p>
              <a:pPr>
                <a:lnSpc>
                  <a:spcPct val="200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>
                <a:lnSpc>
                  <a:spcPct val="200000"/>
                </a:lnSpc>
              </a:pP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>
                <a:lnSpc>
                  <a:spcPct val="20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>
                <a:lnSpc>
                  <a:spcPct val="20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研发团队：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120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人（占比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45%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），聚焦系统开发与优化</a:t>
              </a:r>
            </a:p>
            <a:p>
              <a:pPr>
                <a:lnSpc>
                  <a:spcPct val="20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数据团队：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30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人（占比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12%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），支持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BI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与用户行为分析</a:t>
              </a:r>
            </a:p>
          </p:txBody>
        </p:sp>
      </p:grpSp>
      <p:cxnSp>
        <p:nvCxnSpPr>
          <p:cNvPr id="14" name="直接箭头连接符 13"/>
          <p:cNvCxnSpPr/>
          <p:nvPr/>
        </p:nvCxnSpPr>
        <p:spPr>
          <a:xfrm>
            <a:off x="2146300" y="4337050"/>
            <a:ext cx="1102360" cy="753110"/>
          </a:xfrm>
          <a:prstGeom prst="straightConnector1">
            <a:avLst/>
          </a:prstGeom>
          <a:ln>
            <a:solidFill>
              <a:srgbClr val="FC6A4B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4"/>
          <p:cNvGrpSpPr/>
          <p:nvPr/>
        </p:nvGrpSpPr>
        <p:grpSpPr>
          <a:xfrm>
            <a:off x="3362325" y="4826000"/>
            <a:ext cx="857250" cy="857250"/>
            <a:chOff x="1925" y="5070"/>
            <a:chExt cx="1950" cy="1950"/>
          </a:xfrm>
        </p:grpSpPr>
        <p:sp>
          <p:nvSpPr>
            <p:cNvPr id="38" name="椭圆 37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a-bag-with-tag_18452"/>
            <p:cNvSpPr/>
            <p:nvPr/>
          </p:nvSpPr>
          <p:spPr>
            <a:xfrm>
              <a:off x="2608" y="5564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358005" y="4763770"/>
            <a:ext cx="1569660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技术团队配置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460625" y="3869055"/>
            <a:ext cx="807085" cy="0"/>
          </a:xfrm>
          <a:prstGeom prst="straightConnector1">
            <a:avLst/>
          </a:prstGeom>
          <a:ln>
            <a:solidFill>
              <a:srgbClr val="FC6A4B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4"/>
          <p:cNvGrpSpPr/>
          <p:nvPr/>
        </p:nvGrpSpPr>
        <p:grpSpPr>
          <a:xfrm>
            <a:off x="3362325" y="3421380"/>
            <a:ext cx="857250" cy="857250"/>
            <a:chOff x="1925" y="5070"/>
            <a:chExt cx="1950" cy="1950"/>
          </a:xfrm>
        </p:grpSpPr>
        <p:sp>
          <p:nvSpPr>
            <p:cNvPr id="35" name="椭圆 34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a-bag-with-tag_18452"/>
            <p:cNvSpPr/>
            <p:nvPr/>
          </p:nvSpPr>
          <p:spPr>
            <a:xfrm>
              <a:off x="2468" y="5565"/>
              <a:ext cx="861" cy="960"/>
            </a:xfrm>
            <a:custGeom>
              <a:avLst/>
              <a:gdLst>
                <a:gd name="connsiteX0" fmla="*/ 367416 w 544271"/>
                <a:gd name="connsiteY0" fmla="*/ 568790 h 606651"/>
                <a:gd name="connsiteX1" fmla="*/ 359850 w 544271"/>
                <a:gd name="connsiteY1" fmla="*/ 581410 h 606651"/>
                <a:gd name="connsiteX2" fmla="*/ 430343 w 544271"/>
                <a:gd name="connsiteY2" fmla="*/ 581410 h 606651"/>
                <a:gd name="connsiteX3" fmla="*/ 500836 w 544271"/>
                <a:gd name="connsiteY3" fmla="*/ 581410 h 606651"/>
                <a:gd name="connsiteX4" fmla="*/ 493271 w 544271"/>
                <a:gd name="connsiteY4" fmla="*/ 568790 h 606651"/>
                <a:gd name="connsiteX5" fmla="*/ 75891 w 544271"/>
                <a:gd name="connsiteY5" fmla="*/ 353868 h 606651"/>
                <a:gd name="connsiteX6" fmla="*/ 75891 w 544271"/>
                <a:gd name="connsiteY6" fmla="*/ 480268 h 606651"/>
                <a:gd name="connsiteX7" fmla="*/ 177176 w 544271"/>
                <a:gd name="connsiteY7" fmla="*/ 480268 h 606651"/>
                <a:gd name="connsiteX8" fmla="*/ 177176 w 544271"/>
                <a:gd name="connsiteY8" fmla="*/ 353868 h 606651"/>
                <a:gd name="connsiteX9" fmla="*/ 50525 w 544271"/>
                <a:gd name="connsiteY9" fmla="*/ 328623 h 606651"/>
                <a:gd name="connsiteX10" fmla="*/ 202452 w 544271"/>
                <a:gd name="connsiteY10" fmla="*/ 328623 h 606651"/>
                <a:gd name="connsiteX11" fmla="*/ 202452 w 544271"/>
                <a:gd name="connsiteY11" fmla="*/ 505601 h 606651"/>
                <a:gd name="connsiteX12" fmla="*/ 50525 w 544271"/>
                <a:gd name="connsiteY12" fmla="*/ 505601 h 606651"/>
                <a:gd name="connsiteX13" fmla="*/ 430308 w 544271"/>
                <a:gd name="connsiteY13" fmla="*/ 278089 h 606651"/>
                <a:gd name="connsiteX14" fmla="*/ 405028 w 544271"/>
                <a:gd name="connsiteY14" fmla="*/ 303325 h 606651"/>
                <a:gd name="connsiteX15" fmla="*/ 430308 w 544271"/>
                <a:gd name="connsiteY15" fmla="*/ 328650 h 606651"/>
                <a:gd name="connsiteX16" fmla="*/ 455588 w 544271"/>
                <a:gd name="connsiteY16" fmla="*/ 303325 h 606651"/>
                <a:gd name="connsiteX17" fmla="*/ 430308 w 544271"/>
                <a:gd name="connsiteY17" fmla="*/ 278089 h 606651"/>
                <a:gd name="connsiteX18" fmla="*/ 430308 w 544271"/>
                <a:gd name="connsiteY18" fmla="*/ 252765 h 606651"/>
                <a:gd name="connsiteX19" fmla="*/ 479354 w 544271"/>
                <a:gd name="connsiteY19" fmla="*/ 290707 h 606651"/>
                <a:gd name="connsiteX20" fmla="*/ 493596 w 544271"/>
                <a:gd name="connsiteY20" fmla="*/ 290707 h 606651"/>
                <a:gd name="connsiteX21" fmla="*/ 506236 w 544271"/>
                <a:gd name="connsiteY21" fmla="*/ 303325 h 606651"/>
                <a:gd name="connsiteX22" fmla="*/ 493596 w 544271"/>
                <a:gd name="connsiteY22" fmla="*/ 315943 h 606651"/>
                <a:gd name="connsiteX23" fmla="*/ 479354 w 544271"/>
                <a:gd name="connsiteY23" fmla="*/ 315943 h 606651"/>
                <a:gd name="connsiteX24" fmla="*/ 430308 w 544271"/>
                <a:gd name="connsiteY24" fmla="*/ 353885 h 606651"/>
                <a:gd name="connsiteX25" fmla="*/ 381261 w 544271"/>
                <a:gd name="connsiteY25" fmla="*/ 315943 h 606651"/>
                <a:gd name="connsiteX26" fmla="*/ 367019 w 544271"/>
                <a:gd name="connsiteY26" fmla="*/ 315943 h 606651"/>
                <a:gd name="connsiteX27" fmla="*/ 354379 w 544271"/>
                <a:gd name="connsiteY27" fmla="*/ 303325 h 606651"/>
                <a:gd name="connsiteX28" fmla="*/ 367019 w 544271"/>
                <a:gd name="connsiteY28" fmla="*/ 290707 h 606651"/>
                <a:gd name="connsiteX29" fmla="*/ 381261 w 544271"/>
                <a:gd name="connsiteY29" fmla="*/ 290707 h 606651"/>
                <a:gd name="connsiteX30" fmla="*/ 430308 w 544271"/>
                <a:gd name="connsiteY30" fmla="*/ 252765 h 606651"/>
                <a:gd name="connsiteX31" fmla="*/ 341693 w 544271"/>
                <a:gd name="connsiteY31" fmla="*/ 214882 h 606651"/>
                <a:gd name="connsiteX32" fmla="*/ 341693 w 544271"/>
                <a:gd name="connsiteY32" fmla="*/ 252744 h 606651"/>
                <a:gd name="connsiteX33" fmla="*/ 372845 w 544271"/>
                <a:gd name="connsiteY33" fmla="*/ 413255 h 606651"/>
                <a:gd name="connsiteX34" fmla="*/ 392338 w 544271"/>
                <a:gd name="connsiteY34" fmla="*/ 506398 h 606651"/>
                <a:gd name="connsiteX35" fmla="*/ 383081 w 544271"/>
                <a:gd name="connsiteY35" fmla="*/ 543460 h 606651"/>
                <a:gd name="connsiteX36" fmla="*/ 477606 w 544271"/>
                <a:gd name="connsiteY36" fmla="*/ 543460 h 606651"/>
                <a:gd name="connsiteX37" fmla="*/ 468349 w 544271"/>
                <a:gd name="connsiteY37" fmla="*/ 506398 h 606651"/>
                <a:gd name="connsiteX38" fmla="*/ 487752 w 544271"/>
                <a:gd name="connsiteY38" fmla="*/ 413255 h 606651"/>
                <a:gd name="connsiteX39" fmla="*/ 518904 w 544271"/>
                <a:gd name="connsiteY39" fmla="*/ 252744 h 606651"/>
                <a:gd name="connsiteX40" fmla="*/ 518904 w 544271"/>
                <a:gd name="connsiteY40" fmla="*/ 214882 h 606651"/>
                <a:gd name="connsiteX41" fmla="*/ 341693 w 544271"/>
                <a:gd name="connsiteY41" fmla="*/ 176932 h 606651"/>
                <a:gd name="connsiteX42" fmla="*/ 341693 w 544271"/>
                <a:gd name="connsiteY42" fmla="*/ 189552 h 606651"/>
                <a:gd name="connsiteX43" fmla="*/ 518904 w 544271"/>
                <a:gd name="connsiteY43" fmla="*/ 189552 h 606651"/>
                <a:gd name="connsiteX44" fmla="*/ 518904 w 544271"/>
                <a:gd name="connsiteY44" fmla="*/ 176932 h 606651"/>
                <a:gd name="connsiteX45" fmla="*/ 430343 w 544271"/>
                <a:gd name="connsiteY45" fmla="*/ 176932 h 606651"/>
                <a:gd name="connsiteX46" fmla="*/ 430343 w 544271"/>
                <a:gd name="connsiteY46" fmla="*/ 126361 h 606651"/>
                <a:gd name="connsiteX47" fmla="*/ 364568 w 544271"/>
                <a:gd name="connsiteY47" fmla="*/ 137115 h 606651"/>
                <a:gd name="connsiteX48" fmla="*/ 341960 w 544271"/>
                <a:gd name="connsiteY48" fmla="*/ 151691 h 606651"/>
                <a:gd name="connsiteX49" fmla="*/ 430343 w 544271"/>
                <a:gd name="connsiteY49" fmla="*/ 151691 h 606651"/>
                <a:gd name="connsiteX50" fmla="*/ 518726 w 544271"/>
                <a:gd name="connsiteY50" fmla="*/ 151691 h 606651"/>
                <a:gd name="connsiteX51" fmla="*/ 496119 w 544271"/>
                <a:gd name="connsiteY51" fmla="*/ 137115 h 606651"/>
                <a:gd name="connsiteX52" fmla="*/ 430343 w 544271"/>
                <a:gd name="connsiteY52" fmla="*/ 126361 h 606651"/>
                <a:gd name="connsiteX53" fmla="*/ 430343 w 544271"/>
                <a:gd name="connsiteY53" fmla="*/ 101120 h 606651"/>
                <a:gd name="connsiteX54" fmla="*/ 544271 w 544271"/>
                <a:gd name="connsiteY54" fmla="*/ 151691 h 606651"/>
                <a:gd name="connsiteX55" fmla="*/ 544271 w 544271"/>
                <a:gd name="connsiteY55" fmla="*/ 252744 h 606651"/>
                <a:gd name="connsiteX56" fmla="*/ 493627 w 544271"/>
                <a:gd name="connsiteY56" fmla="*/ 505598 h 606651"/>
                <a:gd name="connsiteX57" fmla="*/ 531632 w 544271"/>
                <a:gd name="connsiteY57" fmla="*/ 606651 h 606651"/>
                <a:gd name="connsiteX58" fmla="*/ 430343 w 544271"/>
                <a:gd name="connsiteY58" fmla="*/ 606651 h 606651"/>
                <a:gd name="connsiteX59" fmla="*/ 329054 w 544271"/>
                <a:gd name="connsiteY59" fmla="*/ 606651 h 606651"/>
                <a:gd name="connsiteX60" fmla="*/ 367060 w 544271"/>
                <a:gd name="connsiteY60" fmla="*/ 505598 h 606651"/>
                <a:gd name="connsiteX61" fmla="*/ 316415 w 544271"/>
                <a:gd name="connsiteY61" fmla="*/ 252744 h 606651"/>
                <a:gd name="connsiteX62" fmla="*/ 316415 w 544271"/>
                <a:gd name="connsiteY62" fmla="*/ 151691 h 606651"/>
                <a:gd name="connsiteX63" fmla="*/ 430343 w 544271"/>
                <a:gd name="connsiteY63" fmla="*/ 101120 h 606651"/>
                <a:gd name="connsiteX64" fmla="*/ 113921 w 544271"/>
                <a:gd name="connsiteY64" fmla="*/ 63189 h 606651"/>
                <a:gd name="connsiteX65" fmla="*/ 101194 w 544271"/>
                <a:gd name="connsiteY65" fmla="*/ 75809 h 606651"/>
                <a:gd name="connsiteX66" fmla="*/ 93273 w 544271"/>
                <a:gd name="connsiteY66" fmla="*/ 73054 h 606651"/>
                <a:gd name="connsiteX67" fmla="*/ 75740 w 544271"/>
                <a:gd name="connsiteY67" fmla="*/ 230271 h 606651"/>
                <a:gd name="connsiteX68" fmla="*/ 74494 w 544271"/>
                <a:gd name="connsiteY68" fmla="*/ 241469 h 606651"/>
                <a:gd name="connsiteX69" fmla="*/ 65416 w 544271"/>
                <a:gd name="connsiteY69" fmla="*/ 247957 h 606651"/>
                <a:gd name="connsiteX70" fmla="*/ 45568 w 544271"/>
                <a:gd name="connsiteY70" fmla="*/ 263510 h 606651"/>
                <a:gd name="connsiteX71" fmla="*/ 25276 w 544271"/>
                <a:gd name="connsiteY71" fmla="*/ 282884 h 606651"/>
                <a:gd name="connsiteX72" fmla="*/ 25276 w 544271"/>
                <a:gd name="connsiteY72" fmla="*/ 581411 h 606651"/>
                <a:gd name="connsiteX73" fmla="*/ 227842 w 544271"/>
                <a:gd name="connsiteY73" fmla="*/ 581411 h 606651"/>
                <a:gd name="connsiteX74" fmla="*/ 227842 w 544271"/>
                <a:gd name="connsiteY74" fmla="*/ 282884 h 606651"/>
                <a:gd name="connsiteX75" fmla="*/ 207283 w 544271"/>
                <a:gd name="connsiteY75" fmla="*/ 263332 h 606651"/>
                <a:gd name="connsiteX76" fmla="*/ 187614 w 544271"/>
                <a:gd name="connsiteY76" fmla="*/ 247957 h 606651"/>
                <a:gd name="connsiteX77" fmla="*/ 178536 w 544271"/>
                <a:gd name="connsiteY77" fmla="*/ 241469 h 606651"/>
                <a:gd name="connsiteX78" fmla="*/ 177290 w 544271"/>
                <a:gd name="connsiteY78" fmla="*/ 230271 h 606651"/>
                <a:gd name="connsiteX79" fmla="*/ 159846 w 544271"/>
                <a:gd name="connsiteY79" fmla="*/ 73054 h 606651"/>
                <a:gd name="connsiteX80" fmla="*/ 151835 w 544271"/>
                <a:gd name="connsiteY80" fmla="*/ 75809 h 606651"/>
                <a:gd name="connsiteX81" fmla="*/ 139197 w 544271"/>
                <a:gd name="connsiteY81" fmla="*/ 63189 h 606651"/>
                <a:gd name="connsiteX82" fmla="*/ 126559 w 544271"/>
                <a:gd name="connsiteY82" fmla="*/ 75809 h 606651"/>
                <a:gd name="connsiteX83" fmla="*/ 113921 w 544271"/>
                <a:gd name="connsiteY83" fmla="*/ 63189 h 606651"/>
                <a:gd name="connsiteX84" fmla="*/ 98524 w 544271"/>
                <a:gd name="connsiteY84" fmla="*/ 25240 h 606651"/>
                <a:gd name="connsiteX85" fmla="*/ 97189 w 544271"/>
                <a:gd name="connsiteY85" fmla="*/ 37949 h 606651"/>
                <a:gd name="connsiteX86" fmla="*/ 155929 w 544271"/>
                <a:gd name="connsiteY86" fmla="*/ 37949 h 606651"/>
                <a:gd name="connsiteX87" fmla="*/ 154505 w 544271"/>
                <a:gd name="connsiteY87" fmla="*/ 25240 h 606651"/>
                <a:gd name="connsiteX88" fmla="*/ 75918 w 544271"/>
                <a:gd name="connsiteY88" fmla="*/ 0 h 606651"/>
                <a:gd name="connsiteX89" fmla="*/ 177201 w 544271"/>
                <a:gd name="connsiteY89" fmla="*/ 0 h 606651"/>
                <a:gd name="connsiteX90" fmla="*/ 202477 w 544271"/>
                <a:gd name="connsiteY90" fmla="*/ 227516 h 606651"/>
                <a:gd name="connsiteX91" fmla="*/ 253118 w 544271"/>
                <a:gd name="connsiteY91" fmla="*/ 278085 h 606651"/>
                <a:gd name="connsiteX92" fmla="*/ 253118 w 544271"/>
                <a:gd name="connsiteY92" fmla="*/ 581411 h 606651"/>
                <a:gd name="connsiteX93" fmla="*/ 227842 w 544271"/>
                <a:gd name="connsiteY93" fmla="*/ 606651 h 606651"/>
                <a:gd name="connsiteX94" fmla="*/ 25276 w 544271"/>
                <a:gd name="connsiteY94" fmla="*/ 606651 h 606651"/>
                <a:gd name="connsiteX95" fmla="*/ 0 w 544271"/>
                <a:gd name="connsiteY95" fmla="*/ 581411 h 606651"/>
                <a:gd name="connsiteX96" fmla="*/ 0 w 544271"/>
                <a:gd name="connsiteY96" fmla="*/ 278085 h 606651"/>
                <a:gd name="connsiteX97" fmla="*/ 50553 w 544271"/>
                <a:gd name="connsiteY97" fmla="*/ 227516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544271" h="606651">
                  <a:moveTo>
                    <a:pt x="367416" y="568790"/>
                  </a:moveTo>
                  <a:cubicBezTo>
                    <a:pt x="364479" y="573145"/>
                    <a:pt x="361897" y="577144"/>
                    <a:pt x="359850" y="581410"/>
                  </a:cubicBezTo>
                  <a:lnTo>
                    <a:pt x="430343" y="581410"/>
                  </a:lnTo>
                  <a:lnTo>
                    <a:pt x="500836" y="581410"/>
                  </a:lnTo>
                  <a:cubicBezTo>
                    <a:pt x="498789" y="577144"/>
                    <a:pt x="496119" y="573056"/>
                    <a:pt x="493271" y="568790"/>
                  </a:cubicBezTo>
                  <a:close/>
                  <a:moveTo>
                    <a:pt x="75891" y="353868"/>
                  </a:moveTo>
                  <a:lnTo>
                    <a:pt x="75891" y="480268"/>
                  </a:lnTo>
                  <a:lnTo>
                    <a:pt x="177176" y="480268"/>
                  </a:lnTo>
                  <a:lnTo>
                    <a:pt x="177176" y="353868"/>
                  </a:lnTo>
                  <a:close/>
                  <a:moveTo>
                    <a:pt x="50525" y="328623"/>
                  </a:moveTo>
                  <a:lnTo>
                    <a:pt x="202452" y="328623"/>
                  </a:lnTo>
                  <a:lnTo>
                    <a:pt x="202452" y="505601"/>
                  </a:lnTo>
                  <a:lnTo>
                    <a:pt x="50525" y="505601"/>
                  </a:lnTo>
                  <a:close/>
                  <a:moveTo>
                    <a:pt x="430308" y="278089"/>
                  </a:moveTo>
                  <a:cubicBezTo>
                    <a:pt x="416333" y="278089"/>
                    <a:pt x="405028" y="289374"/>
                    <a:pt x="405028" y="303325"/>
                  </a:cubicBezTo>
                  <a:cubicBezTo>
                    <a:pt x="405028" y="317275"/>
                    <a:pt x="416333" y="328650"/>
                    <a:pt x="430308" y="328650"/>
                  </a:cubicBezTo>
                  <a:cubicBezTo>
                    <a:pt x="444283" y="328650"/>
                    <a:pt x="455588" y="317275"/>
                    <a:pt x="455588" y="303325"/>
                  </a:cubicBezTo>
                  <a:cubicBezTo>
                    <a:pt x="455588" y="289374"/>
                    <a:pt x="444283" y="278089"/>
                    <a:pt x="430308" y="278089"/>
                  </a:cubicBezTo>
                  <a:close/>
                  <a:moveTo>
                    <a:pt x="430308" y="252765"/>
                  </a:moveTo>
                  <a:cubicBezTo>
                    <a:pt x="453896" y="252765"/>
                    <a:pt x="473746" y="268937"/>
                    <a:pt x="479354" y="290707"/>
                  </a:cubicBezTo>
                  <a:lnTo>
                    <a:pt x="493596" y="290707"/>
                  </a:lnTo>
                  <a:cubicBezTo>
                    <a:pt x="500628" y="290707"/>
                    <a:pt x="506236" y="296394"/>
                    <a:pt x="506236" y="303325"/>
                  </a:cubicBezTo>
                  <a:cubicBezTo>
                    <a:pt x="506236" y="310345"/>
                    <a:pt x="500628" y="315943"/>
                    <a:pt x="493596" y="315943"/>
                  </a:cubicBezTo>
                  <a:lnTo>
                    <a:pt x="479354" y="315943"/>
                  </a:lnTo>
                  <a:cubicBezTo>
                    <a:pt x="473746" y="337802"/>
                    <a:pt x="453896" y="353885"/>
                    <a:pt x="430308" y="353885"/>
                  </a:cubicBezTo>
                  <a:cubicBezTo>
                    <a:pt x="406719" y="353885"/>
                    <a:pt x="386869" y="337802"/>
                    <a:pt x="381261" y="315943"/>
                  </a:cubicBezTo>
                  <a:lnTo>
                    <a:pt x="367019" y="315943"/>
                  </a:lnTo>
                  <a:cubicBezTo>
                    <a:pt x="359987" y="315943"/>
                    <a:pt x="354379" y="310345"/>
                    <a:pt x="354379" y="303325"/>
                  </a:cubicBezTo>
                  <a:cubicBezTo>
                    <a:pt x="354379" y="296394"/>
                    <a:pt x="359987" y="290707"/>
                    <a:pt x="367019" y="290707"/>
                  </a:cubicBezTo>
                  <a:lnTo>
                    <a:pt x="381261" y="290707"/>
                  </a:lnTo>
                  <a:cubicBezTo>
                    <a:pt x="386869" y="268937"/>
                    <a:pt x="406719" y="252765"/>
                    <a:pt x="430308" y="252765"/>
                  </a:cubicBezTo>
                  <a:close/>
                  <a:moveTo>
                    <a:pt x="341693" y="214882"/>
                  </a:moveTo>
                  <a:lnTo>
                    <a:pt x="341693" y="252744"/>
                  </a:lnTo>
                  <a:cubicBezTo>
                    <a:pt x="341693" y="302426"/>
                    <a:pt x="359049" y="363929"/>
                    <a:pt x="372845" y="413255"/>
                  </a:cubicBezTo>
                  <a:cubicBezTo>
                    <a:pt x="384149" y="453339"/>
                    <a:pt x="393050" y="484979"/>
                    <a:pt x="392338" y="506398"/>
                  </a:cubicBezTo>
                  <a:cubicBezTo>
                    <a:pt x="391893" y="521418"/>
                    <a:pt x="387976" y="533417"/>
                    <a:pt x="383081" y="543460"/>
                  </a:cubicBezTo>
                  <a:lnTo>
                    <a:pt x="477606" y="543460"/>
                  </a:lnTo>
                  <a:cubicBezTo>
                    <a:pt x="472621" y="533417"/>
                    <a:pt x="468794" y="521418"/>
                    <a:pt x="468349" y="506398"/>
                  </a:cubicBezTo>
                  <a:cubicBezTo>
                    <a:pt x="467637" y="484979"/>
                    <a:pt x="476537" y="453339"/>
                    <a:pt x="487752" y="413255"/>
                  </a:cubicBezTo>
                  <a:cubicBezTo>
                    <a:pt x="501637" y="363929"/>
                    <a:pt x="518904" y="302426"/>
                    <a:pt x="518904" y="252744"/>
                  </a:cubicBezTo>
                  <a:lnTo>
                    <a:pt x="518904" y="214882"/>
                  </a:lnTo>
                  <a:close/>
                  <a:moveTo>
                    <a:pt x="341693" y="176932"/>
                  </a:moveTo>
                  <a:lnTo>
                    <a:pt x="341693" y="189552"/>
                  </a:lnTo>
                  <a:lnTo>
                    <a:pt x="518904" y="189552"/>
                  </a:lnTo>
                  <a:lnTo>
                    <a:pt x="518904" y="176932"/>
                  </a:lnTo>
                  <a:lnTo>
                    <a:pt x="430343" y="176932"/>
                  </a:lnTo>
                  <a:close/>
                  <a:moveTo>
                    <a:pt x="430343" y="126361"/>
                  </a:moveTo>
                  <a:cubicBezTo>
                    <a:pt x="405778" y="126361"/>
                    <a:pt x="382458" y="130182"/>
                    <a:pt x="364568" y="137115"/>
                  </a:cubicBezTo>
                  <a:cubicBezTo>
                    <a:pt x="348992" y="143158"/>
                    <a:pt x="343206" y="149469"/>
                    <a:pt x="341960" y="151691"/>
                  </a:cubicBezTo>
                  <a:lnTo>
                    <a:pt x="430343" y="151691"/>
                  </a:lnTo>
                  <a:lnTo>
                    <a:pt x="518726" y="151691"/>
                  </a:lnTo>
                  <a:cubicBezTo>
                    <a:pt x="517480" y="149469"/>
                    <a:pt x="511695" y="143158"/>
                    <a:pt x="496119" y="137115"/>
                  </a:cubicBezTo>
                  <a:cubicBezTo>
                    <a:pt x="478229" y="130182"/>
                    <a:pt x="454820" y="126361"/>
                    <a:pt x="430343" y="126361"/>
                  </a:cubicBezTo>
                  <a:close/>
                  <a:moveTo>
                    <a:pt x="430343" y="101120"/>
                  </a:moveTo>
                  <a:cubicBezTo>
                    <a:pt x="493271" y="101120"/>
                    <a:pt x="544271" y="123694"/>
                    <a:pt x="544271" y="151691"/>
                  </a:cubicBezTo>
                  <a:lnTo>
                    <a:pt x="544271" y="252744"/>
                  </a:lnTo>
                  <a:cubicBezTo>
                    <a:pt x="544271" y="344020"/>
                    <a:pt x="492292" y="463560"/>
                    <a:pt x="493627" y="505598"/>
                  </a:cubicBezTo>
                  <a:cubicBezTo>
                    <a:pt x="494962" y="547637"/>
                    <a:pt x="531632" y="556169"/>
                    <a:pt x="531632" y="606651"/>
                  </a:cubicBezTo>
                  <a:lnTo>
                    <a:pt x="430343" y="606651"/>
                  </a:lnTo>
                  <a:lnTo>
                    <a:pt x="329054" y="606651"/>
                  </a:lnTo>
                  <a:cubicBezTo>
                    <a:pt x="329054" y="556169"/>
                    <a:pt x="365725" y="547637"/>
                    <a:pt x="367060" y="505598"/>
                  </a:cubicBezTo>
                  <a:cubicBezTo>
                    <a:pt x="368395" y="463560"/>
                    <a:pt x="316415" y="344020"/>
                    <a:pt x="316415" y="252744"/>
                  </a:cubicBezTo>
                  <a:lnTo>
                    <a:pt x="316415" y="151691"/>
                  </a:lnTo>
                  <a:cubicBezTo>
                    <a:pt x="316415" y="123694"/>
                    <a:pt x="367416" y="101120"/>
                    <a:pt x="430343" y="101120"/>
                  </a:cubicBezTo>
                  <a:close/>
                  <a:moveTo>
                    <a:pt x="113921" y="63189"/>
                  </a:moveTo>
                  <a:cubicBezTo>
                    <a:pt x="113921" y="70210"/>
                    <a:pt x="108225" y="75809"/>
                    <a:pt x="101194" y="75809"/>
                  </a:cubicBezTo>
                  <a:cubicBezTo>
                    <a:pt x="98168" y="75809"/>
                    <a:pt x="95409" y="74742"/>
                    <a:pt x="93273" y="73054"/>
                  </a:cubicBezTo>
                  <a:lnTo>
                    <a:pt x="75740" y="230271"/>
                  </a:lnTo>
                  <a:lnTo>
                    <a:pt x="74494" y="241469"/>
                  </a:lnTo>
                  <a:lnTo>
                    <a:pt x="65416" y="247957"/>
                  </a:lnTo>
                  <a:cubicBezTo>
                    <a:pt x="65327" y="248046"/>
                    <a:pt x="55893" y="254889"/>
                    <a:pt x="45568" y="263510"/>
                  </a:cubicBezTo>
                  <a:cubicBezTo>
                    <a:pt x="33019" y="273997"/>
                    <a:pt x="27501" y="280040"/>
                    <a:pt x="25276" y="282884"/>
                  </a:cubicBezTo>
                  <a:lnTo>
                    <a:pt x="25276" y="581411"/>
                  </a:lnTo>
                  <a:lnTo>
                    <a:pt x="227842" y="581411"/>
                  </a:lnTo>
                  <a:lnTo>
                    <a:pt x="227842" y="282884"/>
                  </a:lnTo>
                  <a:cubicBezTo>
                    <a:pt x="225528" y="280040"/>
                    <a:pt x="220010" y="273908"/>
                    <a:pt x="207283" y="263332"/>
                  </a:cubicBezTo>
                  <a:cubicBezTo>
                    <a:pt x="196959" y="254800"/>
                    <a:pt x="187703" y="248046"/>
                    <a:pt x="187614" y="247957"/>
                  </a:cubicBezTo>
                  <a:lnTo>
                    <a:pt x="178536" y="241469"/>
                  </a:lnTo>
                  <a:lnTo>
                    <a:pt x="177290" y="230271"/>
                  </a:lnTo>
                  <a:lnTo>
                    <a:pt x="159846" y="73054"/>
                  </a:lnTo>
                  <a:cubicBezTo>
                    <a:pt x="157620" y="74742"/>
                    <a:pt x="154861" y="75809"/>
                    <a:pt x="151835" y="75809"/>
                  </a:cubicBezTo>
                  <a:cubicBezTo>
                    <a:pt x="144893" y="75809"/>
                    <a:pt x="139197" y="70210"/>
                    <a:pt x="139197" y="63189"/>
                  </a:cubicBezTo>
                  <a:cubicBezTo>
                    <a:pt x="139197" y="70210"/>
                    <a:pt x="133501" y="75809"/>
                    <a:pt x="126559" y="75809"/>
                  </a:cubicBezTo>
                  <a:cubicBezTo>
                    <a:pt x="119528" y="75809"/>
                    <a:pt x="113921" y="70210"/>
                    <a:pt x="113921" y="63189"/>
                  </a:cubicBezTo>
                  <a:close/>
                  <a:moveTo>
                    <a:pt x="98524" y="25240"/>
                  </a:moveTo>
                  <a:lnTo>
                    <a:pt x="97189" y="37949"/>
                  </a:lnTo>
                  <a:lnTo>
                    <a:pt x="155929" y="37949"/>
                  </a:lnTo>
                  <a:lnTo>
                    <a:pt x="154505" y="25240"/>
                  </a:lnTo>
                  <a:close/>
                  <a:moveTo>
                    <a:pt x="75918" y="0"/>
                  </a:moveTo>
                  <a:lnTo>
                    <a:pt x="177201" y="0"/>
                  </a:lnTo>
                  <a:lnTo>
                    <a:pt x="202477" y="227516"/>
                  </a:lnTo>
                  <a:cubicBezTo>
                    <a:pt x="202477" y="227516"/>
                    <a:pt x="253118" y="264132"/>
                    <a:pt x="253118" y="278085"/>
                  </a:cubicBezTo>
                  <a:lnTo>
                    <a:pt x="253118" y="581411"/>
                  </a:lnTo>
                  <a:cubicBezTo>
                    <a:pt x="253118" y="595364"/>
                    <a:pt x="241815" y="606651"/>
                    <a:pt x="227842" y="606651"/>
                  </a:cubicBezTo>
                  <a:lnTo>
                    <a:pt x="25276" y="606651"/>
                  </a:lnTo>
                  <a:cubicBezTo>
                    <a:pt x="11303" y="606651"/>
                    <a:pt x="0" y="595364"/>
                    <a:pt x="0" y="581411"/>
                  </a:cubicBezTo>
                  <a:lnTo>
                    <a:pt x="0" y="278085"/>
                  </a:lnTo>
                  <a:cubicBezTo>
                    <a:pt x="0" y="264132"/>
                    <a:pt x="50553" y="227516"/>
                    <a:pt x="50553" y="227516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4358005" y="3221355"/>
            <a:ext cx="1338580" cy="3695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前端应用：</a:t>
            </a: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17855" y="1733550"/>
            <a:ext cx="5159375" cy="2276475"/>
            <a:chOff x="1075" y="3270"/>
            <a:chExt cx="8125" cy="3585"/>
          </a:xfrm>
        </p:grpSpPr>
        <p:sp>
          <p:nvSpPr>
            <p:cNvPr id="2" name="矩形 1"/>
            <p:cNvSpPr/>
            <p:nvPr/>
          </p:nvSpPr>
          <p:spPr>
            <a:xfrm>
              <a:off x="1635" y="3840"/>
              <a:ext cx="7530" cy="3004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6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a-bag-with-tag_18452"/>
              <p:cNvSpPr/>
              <p:nvPr/>
            </p:nvSpPr>
            <p:spPr>
              <a:xfrm>
                <a:off x="2742" y="5565"/>
                <a:ext cx="315" cy="960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88862 h 440259"/>
                  <a:gd name="T19" fmla="*/ 88862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88862 h 440259"/>
                  <a:gd name="T33" fmla="*/ 88862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88862 h 440259"/>
                  <a:gd name="T41" fmla="*/ 88862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88862 h 440259"/>
                  <a:gd name="T59" fmla="*/ 88862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  <a:gd name="T72" fmla="*/ 278945 h 440259"/>
                  <a:gd name="T73" fmla="*/ 278945 h 440259"/>
                  <a:gd name="T74" fmla="*/ 278945 h 440259"/>
                  <a:gd name="T75" fmla="*/ 278945 h 440259"/>
                  <a:gd name="T76" fmla="*/ 278945 h 440259"/>
                  <a:gd name="T77" fmla="*/ 278945 h 440259"/>
                  <a:gd name="T78" fmla="*/ 278945 h 440259"/>
                  <a:gd name="T79" fmla="*/ 278945 h 440259"/>
                  <a:gd name="T80" fmla="*/ 278945 h 440259"/>
                  <a:gd name="T81" fmla="*/ 278945 h 440259"/>
                  <a:gd name="T82" fmla="*/ 278945 h 440259"/>
                  <a:gd name="T83" fmla="*/ 278945 h 440259"/>
                  <a:gd name="T84" fmla="*/ 278945 h 440259"/>
                  <a:gd name="T85" fmla="*/ 278945 h 440259"/>
                  <a:gd name="T86" fmla="*/ 278945 h 440259"/>
                  <a:gd name="T87" fmla="*/ 278945 h 440259"/>
                  <a:gd name="T88" fmla="*/ 278945 h 440259"/>
                  <a:gd name="T89" fmla="*/ 278945 h 440259"/>
                  <a:gd name="T90" fmla="*/ 278945 h 440259"/>
                  <a:gd name="T9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1" h="5547">
                    <a:moveTo>
                      <a:pt x="1596" y="5547"/>
                    </a:moveTo>
                    <a:lnTo>
                      <a:pt x="225" y="5547"/>
                    </a:lnTo>
                    <a:cubicBezTo>
                      <a:pt x="120" y="5547"/>
                      <a:pt x="34" y="5462"/>
                      <a:pt x="34" y="5357"/>
                    </a:cubicBezTo>
                    <a:lnTo>
                      <a:pt x="34" y="5257"/>
                    </a:lnTo>
                    <a:cubicBezTo>
                      <a:pt x="34" y="5193"/>
                      <a:pt x="48" y="5074"/>
                      <a:pt x="67" y="4909"/>
                    </a:cubicBezTo>
                    <a:cubicBezTo>
                      <a:pt x="104" y="4597"/>
                      <a:pt x="160" y="4126"/>
                      <a:pt x="160" y="3666"/>
                    </a:cubicBezTo>
                    <a:cubicBezTo>
                      <a:pt x="160" y="3232"/>
                      <a:pt x="96" y="2839"/>
                      <a:pt x="50" y="2552"/>
                    </a:cubicBezTo>
                    <a:cubicBezTo>
                      <a:pt x="22" y="2378"/>
                      <a:pt x="0" y="2240"/>
                      <a:pt x="0" y="2145"/>
                    </a:cubicBezTo>
                    <a:cubicBezTo>
                      <a:pt x="0" y="1981"/>
                      <a:pt x="132" y="1820"/>
                      <a:pt x="272" y="1649"/>
                    </a:cubicBezTo>
                    <a:cubicBezTo>
                      <a:pt x="364" y="1538"/>
                      <a:pt x="459" y="1423"/>
                      <a:pt x="516" y="1307"/>
                    </a:cubicBezTo>
                    <a:cubicBezTo>
                      <a:pt x="633" y="1067"/>
                      <a:pt x="646" y="647"/>
                      <a:pt x="647" y="531"/>
                    </a:cubicBezTo>
                    <a:lnTo>
                      <a:pt x="587" y="481"/>
                    </a:lnTo>
                    <a:cubicBezTo>
                      <a:pt x="571" y="468"/>
                      <a:pt x="562" y="449"/>
                      <a:pt x="562" y="429"/>
                    </a:cubicBezTo>
                    <a:lnTo>
                      <a:pt x="562" y="67"/>
                    </a:lnTo>
                    <a:cubicBezTo>
                      <a:pt x="562" y="30"/>
                      <a:pt x="592" y="0"/>
                      <a:pt x="629" y="0"/>
                    </a:cubicBezTo>
                    <a:lnTo>
                      <a:pt x="1192" y="0"/>
                    </a:lnTo>
                    <a:cubicBezTo>
                      <a:pt x="1229" y="0"/>
                      <a:pt x="1258" y="30"/>
                      <a:pt x="1258" y="67"/>
                    </a:cubicBezTo>
                    <a:lnTo>
                      <a:pt x="1258" y="429"/>
                    </a:lnTo>
                    <a:cubicBezTo>
                      <a:pt x="1258" y="449"/>
                      <a:pt x="1249" y="468"/>
                      <a:pt x="1234" y="481"/>
                    </a:cubicBezTo>
                    <a:lnTo>
                      <a:pt x="1173" y="531"/>
                    </a:lnTo>
                    <a:cubicBezTo>
                      <a:pt x="1175" y="647"/>
                      <a:pt x="1188" y="1067"/>
                      <a:pt x="1305" y="1307"/>
                    </a:cubicBezTo>
                    <a:cubicBezTo>
                      <a:pt x="1362" y="1423"/>
                      <a:pt x="1457" y="1538"/>
                      <a:pt x="1548" y="1649"/>
                    </a:cubicBezTo>
                    <a:cubicBezTo>
                      <a:pt x="1689" y="1820"/>
                      <a:pt x="1821" y="1981"/>
                      <a:pt x="1821" y="2146"/>
                    </a:cubicBezTo>
                    <a:cubicBezTo>
                      <a:pt x="1821" y="2240"/>
                      <a:pt x="1799" y="2378"/>
                      <a:pt x="1771" y="2552"/>
                    </a:cubicBezTo>
                    <a:cubicBezTo>
                      <a:pt x="1724" y="2839"/>
                      <a:pt x="1661" y="3232"/>
                      <a:pt x="1661" y="3666"/>
                    </a:cubicBezTo>
                    <a:cubicBezTo>
                      <a:pt x="1661" y="4126"/>
                      <a:pt x="1716" y="4597"/>
                      <a:pt x="1753" y="4909"/>
                    </a:cubicBezTo>
                    <a:cubicBezTo>
                      <a:pt x="1773" y="5074"/>
                      <a:pt x="1787" y="5193"/>
                      <a:pt x="1787" y="5257"/>
                    </a:cubicBezTo>
                    <a:lnTo>
                      <a:pt x="1787" y="5357"/>
                    </a:lnTo>
                    <a:cubicBezTo>
                      <a:pt x="1787" y="5462"/>
                      <a:pt x="1701" y="5547"/>
                      <a:pt x="1596" y="5547"/>
                    </a:cubicBezTo>
                    <a:close/>
                    <a:moveTo>
                      <a:pt x="729" y="1068"/>
                    </a:moveTo>
                    <a:cubicBezTo>
                      <a:pt x="708" y="1174"/>
                      <a:pt x="678" y="1279"/>
                      <a:pt x="635" y="1366"/>
                    </a:cubicBezTo>
                    <a:cubicBezTo>
                      <a:pt x="572" y="1495"/>
                      <a:pt x="472" y="1617"/>
                      <a:pt x="375" y="1734"/>
                    </a:cubicBezTo>
                    <a:cubicBezTo>
                      <a:pt x="251" y="1886"/>
                      <a:pt x="133" y="2028"/>
                      <a:pt x="133" y="2146"/>
                    </a:cubicBezTo>
                    <a:cubicBezTo>
                      <a:pt x="133" y="2229"/>
                      <a:pt x="154" y="2362"/>
                      <a:pt x="182" y="2531"/>
                    </a:cubicBezTo>
                    <a:cubicBezTo>
                      <a:pt x="229" y="2822"/>
                      <a:pt x="293" y="3221"/>
                      <a:pt x="293" y="3666"/>
                    </a:cubicBezTo>
                    <a:cubicBezTo>
                      <a:pt x="293" y="4134"/>
                      <a:pt x="237" y="4610"/>
                      <a:pt x="200" y="4925"/>
                    </a:cubicBezTo>
                    <a:cubicBezTo>
                      <a:pt x="181" y="5079"/>
                      <a:pt x="167" y="5201"/>
                      <a:pt x="167" y="5257"/>
                    </a:cubicBezTo>
                    <a:lnTo>
                      <a:pt x="167" y="5357"/>
                    </a:lnTo>
                    <a:cubicBezTo>
                      <a:pt x="167" y="5388"/>
                      <a:pt x="193" y="5413"/>
                      <a:pt x="225" y="5413"/>
                    </a:cubicBezTo>
                    <a:lnTo>
                      <a:pt x="1596" y="5413"/>
                    </a:lnTo>
                    <a:cubicBezTo>
                      <a:pt x="1628" y="5413"/>
                      <a:pt x="1654" y="5388"/>
                      <a:pt x="1654" y="5357"/>
                    </a:cubicBezTo>
                    <a:lnTo>
                      <a:pt x="1654" y="5257"/>
                    </a:lnTo>
                    <a:cubicBezTo>
                      <a:pt x="1654" y="5201"/>
                      <a:pt x="1639" y="5079"/>
                      <a:pt x="1621" y="4925"/>
                    </a:cubicBezTo>
                    <a:cubicBezTo>
                      <a:pt x="1584" y="4610"/>
                      <a:pt x="1527" y="4134"/>
                      <a:pt x="1527" y="3666"/>
                    </a:cubicBezTo>
                    <a:cubicBezTo>
                      <a:pt x="1527" y="3221"/>
                      <a:pt x="1592" y="2822"/>
                      <a:pt x="1639" y="2531"/>
                    </a:cubicBezTo>
                    <a:cubicBezTo>
                      <a:pt x="1666" y="2362"/>
                      <a:pt x="1688" y="2229"/>
                      <a:pt x="1688" y="2146"/>
                    </a:cubicBezTo>
                    <a:cubicBezTo>
                      <a:pt x="1688" y="2028"/>
                      <a:pt x="1570" y="1886"/>
                      <a:pt x="1445" y="1734"/>
                    </a:cubicBezTo>
                    <a:cubicBezTo>
                      <a:pt x="1349" y="1617"/>
                      <a:pt x="1249" y="1495"/>
                      <a:pt x="1185" y="1366"/>
                    </a:cubicBezTo>
                    <a:cubicBezTo>
                      <a:pt x="1143" y="1279"/>
                      <a:pt x="1113" y="1174"/>
                      <a:pt x="1092" y="1068"/>
                    </a:cubicBezTo>
                    <a:lnTo>
                      <a:pt x="729" y="1068"/>
                    </a:lnTo>
                    <a:close/>
                    <a:moveTo>
                      <a:pt x="751" y="935"/>
                    </a:moveTo>
                    <a:lnTo>
                      <a:pt x="1069" y="935"/>
                    </a:lnTo>
                    <a:cubicBezTo>
                      <a:pt x="1045" y="765"/>
                      <a:pt x="1041" y="609"/>
                      <a:pt x="1040" y="538"/>
                    </a:cubicBezTo>
                    <a:lnTo>
                      <a:pt x="781" y="538"/>
                    </a:lnTo>
                    <a:cubicBezTo>
                      <a:pt x="780" y="609"/>
                      <a:pt x="775" y="765"/>
                      <a:pt x="751" y="935"/>
                    </a:cubicBezTo>
                    <a:close/>
                    <a:moveTo>
                      <a:pt x="704" y="405"/>
                    </a:moveTo>
                    <a:lnTo>
                      <a:pt x="1117" y="405"/>
                    </a:lnTo>
                    <a:lnTo>
                      <a:pt x="1125" y="398"/>
                    </a:lnTo>
                    <a:lnTo>
                      <a:pt x="1125" y="133"/>
                    </a:lnTo>
                    <a:lnTo>
                      <a:pt x="696" y="133"/>
                    </a:lnTo>
                    <a:lnTo>
                      <a:pt x="696" y="398"/>
                    </a:lnTo>
                    <a:lnTo>
                      <a:pt x="704" y="405"/>
                    </a:lnTo>
                    <a:close/>
                    <a:moveTo>
                      <a:pt x="300" y="5365"/>
                    </a:moveTo>
                    <a:cubicBezTo>
                      <a:pt x="281" y="5365"/>
                      <a:pt x="262" y="5357"/>
                      <a:pt x="249" y="5341"/>
                    </a:cubicBezTo>
                    <a:cubicBezTo>
                      <a:pt x="225" y="5313"/>
                      <a:pt x="229" y="5271"/>
                      <a:pt x="258" y="5247"/>
                    </a:cubicBezTo>
                    <a:cubicBezTo>
                      <a:pt x="270" y="5238"/>
                      <a:pt x="550" y="5009"/>
                      <a:pt x="925" y="5009"/>
                    </a:cubicBezTo>
                    <a:cubicBezTo>
                      <a:pt x="1300" y="5009"/>
                      <a:pt x="1553" y="5225"/>
                      <a:pt x="1564" y="5234"/>
                    </a:cubicBezTo>
                    <a:cubicBezTo>
                      <a:pt x="1592" y="5258"/>
                      <a:pt x="1595" y="5301"/>
                      <a:pt x="1571" y="5328"/>
                    </a:cubicBezTo>
                    <a:cubicBezTo>
                      <a:pt x="1547" y="5356"/>
                      <a:pt x="1505" y="5359"/>
                      <a:pt x="1477" y="5335"/>
                    </a:cubicBezTo>
                    <a:lnTo>
                      <a:pt x="1477" y="5335"/>
                    </a:lnTo>
                    <a:cubicBezTo>
                      <a:pt x="1475" y="5333"/>
                      <a:pt x="1248" y="5142"/>
                      <a:pt x="925" y="5142"/>
                    </a:cubicBezTo>
                    <a:cubicBezTo>
                      <a:pt x="598" y="5142"/>
                      <a:pt x="345" y="5348"/>
                      <a:pt x="343" y="5350"/>
                    </a:cubicBezTo>
                    <a:cubicBezTo>
                      <a:pt x="330" y="5360"/>
                      <a:pt x="315" y="5365"/>
                      <a:pt x="300" y="5365"/>
                    </a:cubicBezTo>
                    <a:close/>
                    <a:moveTo>
                      <a:pt x="910" y="4762"/>
                    </a:moveTo>
                    <a:cubicBezTo>
                      <a:pt x="824" y="4762"/>
                      <a:pt x="738" y="4754"/>
                      <a:pt x="652" y="4740"/>
                    </a:cubicBezTo>
                    <a:lnTo>
                      <a:pt x="439" y="4703"/>
                    </a:lnTo>
                    <a:cubicBezTo>
                      <a:pt x="407" y="4698"/>
                      <a:pt x="383" y="4670"/>
                      <a:pt x="383" y="4637"/>
                    </a:cubicBezTo>
                    <a:lnTo>
                      <a:pt x="383" y="3480"/>
                    </a:lnTo>
                    <a:cubicBezTo>
                      <a:pt x="383" y="3461"/>
                      <a:pt x="392" y="3442"/>
                      <a:pt x="406" y="3429"/>
                    </a:cubicBezTo>
                    <a:cubicBezTo>
                      <a:pt x="421" y="3417"/>
                      <a:pt x="440" y="3411"/>
                      <a:pt x="459" y="3414"/>
                    </a:cubicBezTo>
                    <a:lnTo>
                      <a:pt x="713" y="3450"/>
                    </a:lnTo>
                    <a:cubicBezTo>
                      <a:pt x="844" y="3469"/>
                      <a:pt x="977" y="3469"/>
                      <a:pt x="1108" y="3450"/>
                    </a:cubicBezTo>
                    <a:lnTo>
                      <a:pt x="1361" y="3414"/>
                    </a:lnTo>
                    <a:cubicBezTo>
                      <a:pt x="1380" y="3411"/>
                      <a:pt x="1400" y="3417"/>
                      <a:pt x="1414" y="3429"/>
                    </a:cubicBezTo>
                    <a:cubicBezTo>
                      <a:pt x="1429" y="3442"/>
                      <a:pt x="1437" y="3461"/>
                      <a:pt x="1437" y="3480"/>
                    </a:cubicBezTo>
                    <a:lnTo>
                      <a:pt x="1437" y="4637"/>
                    </a:lnTo>
                    <a:cubicBezTo>
                      <a:pt x="1437" y="4670"/>
                      <a:pt x="1414" y="4698"/>
                      <a:pt x="1382" y="4703"/>
                    </a:cubicBezTo>
                    <a:lnTo>
                      <a:pt x="1169" y="4740"/>
                    </a:lnTo>
                    <a:cubicBezTo>
                      <a:pt x="1083" y="4754"/>
                      <a:pt x="997" y="4762"/>
                      <a:pt x="910" y="4762"/>
                    </a:cubicBezTo>
                    <a:close/>
                    <a:moveTo>
                      <a:pt x="517" y="4581"/>
                    </a:moveTo>
                    <a:lnTo>
                      <a:pt x="675" y="4608"/>
                    </a:lnTo>
                    <a:cubicBezTo>
                      <a:pt x="831" y="4635"/>
                      <a:pt x="990" y="4635"/>
                      <a:pt x="1146" y="4608"/>
                    </a:cubicBezTo>
                    <a:lnTo>
                      <a:pt x="1304" y="4581"/>
                    </a:lnTo>
                    <a:lnTo>
                      <a:pt x="1304" y="3557"/>
                    </a:lnTo>
                    <a:lnTo>
                      <a:pt x="1126" y="3582"/>
                    </a:lnTo>
                    <a:cubicBezTo>
                      <a:pt x="983" y="3603"/>
                      <a:pt x="838" y="3603"/>
                      <a:pt x="694" y="3582"/>
                    </a:cubicBezTo>
                    <a:lnTo>
                      <a:pt x="694" y="3582"/>
                    </a:lnTo>
                    <a:lnTo>
                      <a:pt x="517" y="3557"/>
                    </a:lnTo>
                    <a:lnTo>
                      <a:pt x="517" y="4581"/>
                    </a:lnTo>
                    <a:close/>
                    <a:moveTo>
                      <a:pt x="910" y="3119"/>
                    </a:moveTo>
                    <a:cubicBezTo>
                      <a:pt x="794" y="3119"/>
                      <a:pt x="689" y="3061"/>
                      <a:pt x="627" y="2966"/>
                    </a:cubicBezTo>
                    <a:lnTo>
                      <a:pt x="366" y="2966"/>
                    </a:lnTo>
                    <a:cubicBezTo>
                      <a:pt x="329" y="2966"/>
                      <a:pt x="300" y="2936"/>
                      <a:pt x="300" y="2899"/>
                    </a:cubicBezTo>
                    <a:lnTo>
                      <a:pt x="300" y="2662"/>
                    </a:lnTo>
                    <a:cubicBezTo>
                      <a:pt x="300" y="2625"/>
                      <a:pt x="329" y="2595"/>
                      <a:pt x="366" y="2595"/>
                    </a:cubicBezTo>
                    <a:lnTo>
                      <a:pt x="627" y="2595"/>
                    </a:lnTo>
                    <a:cubicBezTo>
                      <a:pt x="689" y="2499"/>
                      <a:pt x="794" y="2442"/>
                      <a:pt x="910" y="2442"/>
                    </a:cubicBezTo>
                    <a:cubicBezTo>
                      <a:pt x="1026" y="2442"/>
                      <a:pt x="1132" y="2499"/>
                      <a:pt x="1194" y="2595"/>
                    </a:cubicBezTo>
                    <a:lnTo>
                      <a:pt x="1454" y="2595"/>
                    </a:lnTo>
                    <a:cubicBezTo>
                      <a:pt x="1491" y="2595"/>
                      <a:pt x="1521" y="2625"/>
                      <a:pt x="1521" y="2662"/>
                    </a:cubicBezTo>
                    <a:lnTo>
                      <a:pt x="1521" y="2899"/>
                    </a:lnTo>
                    <a:cubicBezTo>
                      <a:pt x="1521" y="2936"/>
                      <a:pt x="1491" y="2966"/>
                      <a:pt x="1454" y="2966"/>
                    </a:cubicBezTo>
                    <a:lnTo>
                      <a:pt x="1194" y="2966"/>
                    </a:lnTo>
                    <a:cubicBezTo>
                      <a:pt x="1132" y="3061"/>
                      <a:pt x="1026" y="3119"/>
                      <a:pt x="910" y="3119"/>
                    </a:cubicBezTo>
                    <a:close/>
                    <a:moveTo>
                      <a:pt x="433" y="2832"/>
                    </a:moveTo>
                    <a:lnTo>
                      <a:pt x="666" y="2832"/>
                    </a:lnTo>
                    <a:cubicBezTo>
                      <a:pt x="691" y="2832"/>
                      <a:pt x="715" y="2847"/>
                      <a:pt x="726" y="2870"/>
                    </a:cubicBezTo>
                    <a:cubicBezTo>
                      <a:pt x="760" y="2941"/>
                      <a:pt x="831" y="2986"/>
                      <a:pt x="910" y="2986"/>
                    </a:cubicBezTo>
                    <a:cubicBezTo>
                      <a:pt x="989" y="2986"/>
                      <a:pt x="1060" y="2941"/>
                      <a:pt x="1095" y="2870"/>
                    </a:cubicBezTo>
                    <a:cubicBezTo>
                      <a:pt x="1106" y="2847"/>
                      <a:pt x="1129" y="2832"/>
                      <a:pt x="1155" y="2832"/>
                    </a:cubicBezTo>
                    <a:lnTo>
                      <a:pt x="1388" y="2832"/>
                    </a:lnTo>
                    <a:lnTo>
                      <a:pt x="1388" y="2728"/>
                    </a:lnTo>
                    <a:lnTo>
                      <a:pt x="1155" y="2728"/>
                    </a:lnTo>
                    <a:cubicBezTo>
                      <a:pt x="1129" y="2728"/>
                      <a:pt x="1106" y="2714"/>
                      <a:pt x="1095" y="2691"/>
                    </a:cubicBezTo>
                    <a:cubicBezTo>
                      <a:pt x="1060" y="2619"/>
                      <a:pt x="989" y="2575"/>
                      <a:pt x="910" y="2575"/>
                    </a:cubicBezTo>
                    <a:cubicBezTo>
                      <a:pt x="831" y="2575"/>
                      <a:pt x="760" y="2619"/>
                      <a:pt x="726" y="2691"/>
                    </a:cubicBezTo>
                    <a:cubicBezTo>
                      <a:pt x="715" y="2714"/>
                      <a:pt x="691" y="2728"/>
                      <a:pt x="666" y="2728"/>
                    </a:cubicBezTo>
                    <a:lnTo>
                      <a:pt x="433" y="2728"/>
                    </a:lnTo>
                    <a:lnTo>
                      <a:pt x="433" y="2832"/>
                    </a:lnTo>
                    <a:close/>
                    <a:moveTo>
                      <a:pt x="300" y="2184"/>
                    </a:moveTo>
                    <a:cubicBezTo>
                      <a:pt x="281" y="2184"/>
                      <a:pt x="262" y="2176"/>
                      <a:pt x="249" y="2160"/>
                    </a:cubicBezTo>
                    <a:cubicBezTo>
                      <a:pt x="225" y="2132"/>
                      <a:pt x="229" y="2090"/>
                      <a:pt x="258" y="2066"/>
                    </a:cubicBezTo>
                    <a:cubicBezTo>
                      <a:pt x="270" y="2057"/>
                      <a:pt x="550" y="1828"/>
                      <a:pt x="925" y="1828"/>
                    </a:cubicBezTo>
                    <a:cubicBezTo>
                      <a:pt x="1300" y="1828"/>
                      <a:pt x="1553" y="2044"/>
                      <a:pt x="1564" y="2053"/>
                    </a:cubicBezTo>
                    <a:cubicBezTo>
                      <a:pt x="1592" y="2077"/>
                      <a:pt x="1595" y="2120"/>
                      <a:pt x="1571" y="2147"/>
                    </a:cubicBezTo>
                    <a:cubicBezTo>
                      <a:pt x="1547" y="2175"/>
                      <a:pt x="1505" y="2178"/>
                      <a:pt x="1477" y="2154"/>
                    </a:cubicBezTo>
                    <a:lnTo>
                      <a:pt x="1477" y="2154"/>
                    </a:lnTo>
                    <a:cubicBezTo>
                      <a:pt x="1475" y="2152"/>
                      <a:pt x="1248" y="1961"/>
                      <a:pt x="925" y="1961"/>
                    </a:cubicBezTo>
                    <a:cubicBezTo>
                      <a:pt x="598" y="1961"/>
                      <a:pt x="345" y="2167"/>
                      <a:pt x="343" y="2169"/>
                    </a:cubicBezTo>
                    <a:cubicBezTo>
                      <a:pt x="330" y="2179"/>
                      <a:pt x="315" y="2184"/>
                      <a:pt x="300" y="2184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250" y="3918"/>
              <a:ext cx="1381" cy="5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供应链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37" y="4456"/>
              <a:ext cx="7463" cy="23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智能补货系统：基于时间序列，智能算法等进行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需求预测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，降低库存成本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物流路径优化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：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GIS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算法缩短配送时间，支持多省仓储基地高效协同</a:t>
              </a:r>
            </a:p>
          </p:txBody>
        </p:sp>
      </p:grpSp>
      <p:grpSp>
        <p:nvGrpSpPr>
          <p:cNvPr id="35" name="组合 12"/>
          <p:cNvGrpSpPr/>
          <p:nvPr/>
        </p:nvGrpSpPr>
        <p:grpSpPr>
          <a:xfrm>
            <a:off x="6307455" y="1733550"/>
            <a:ext cx="5137150" cy="2269490"/>
            <a:chOff x="1075" y="3270"/>
            <a:chExt cx="8090" cy="3150"/>
          </a:xfrm>
        </p:grpSpPr>
        <p:sp>
          <p:nvSpPr>
            <p:cNvPr id="36" name="矩形 35"/>
            <p:cNvSpPr/>
            <p:nvPr/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38" name="椭圆 37"/>
              <p:cNvSpPr/>
              <p:nvPr/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tea-bag-with-tag_18452"/>
              <p:cNvSpPr/>
              <p:nvPr/>
            </p:nvSpPr>
            <p:spPr>
              <a:xfrm>
                <a:off x="2558" y="5565"/>
                <a:ext cx="681" cy="960"/>
              </a:xfrm>
              <a:custGeom>
                <a:avLst/>
                <a:gdLst>
                  <a:gd name="T0" fmla="*/ 3431 w 3431"/>
                  <a:gd name="T1" fmla="*/ 998 h 4842"/>
                  <a:gd name="T2" fmla="*/ 3215 w 3431"/>
                  <a:gd name="T3" fmla="*/ 42 h 4842"/>
                  <a:gd name="T4" fmla="*/ 3195 w 3431"/>
                  <a:gd name="T5" fmla="*/ 0 h 4842"/>
                  <a:gd name="T6" fmla="*/ 237 w 3431"/>
                  <a:gd name="T7" fmla="*/ 0 h 4842"/>
                  <a:gd name="T8" fmla="*/ 216 w 3431"/>
                  <a:gd name="T9" fmla="*/ 42 h 4842"/>
                  <a:gd name="T10" fmla="*/ 0 w 3431"/>
                  <a:gd name="T11" fmla="*/ 998 h 4842"/>
                  <a:gd name="T12" fmla="*/ 1641 w 3431"/>
                  <a:gd name="T13" fmla="*/ 2964 h 4842"/>
                  <a:gd name="T14" fmla="*/ 1641 w 3431"/>
                  <a:gd name="T15" fmla="*/ 4692 h 4842"/>
                  <a:gd name="T16" fmla="*/ 982 w 3431"/>
                  <a:gd name="T17" fmla="*/ 4692 h 4842"/>
                  <a:gd name="T18" fmla="*/ 982 w 3431"/>
                  <a:gd name="T19" fmla="*/ 4842 h 4842"/>
                  <a:gd name="T20" fmla="*/ 2515 w 3431"/>
                  <a:gd name="T21" fmla="*/ 4842 h 4842"/>
                  <a:gd name="T22" fmla="*/ 2515 w 3431"/>
                  <a:gd name="T23" fmla="*/ 4692 h 4842"/>
                  <a:gd name="T24" fmla="*/ 1790 w 3431"/>
                  <a:gd name="T25" fmla="*/ 4692 h 4842"/>
                  <a:gd name="T26" fmla="*/ 1790 w 3431"/>
                  <a:gd name="T27" fmla="*/ 2964 h 4842"/>
                  <a:gd name="T28" fmla="*/ 3431 w 3431"/>
                  <a:gd name="T29" fmla="*/ 998 h 4842"/>
                  <a:gd name="T30" fmla="*/ 3101 w 3431"/>
                  <a:gd name="T31" fmla="*/ 149 h 4842"/>
                  <a:gd name="T32" fmla="*/ 3263 w 3431"/>
                  <a:gd name="T33" fmla="*/ 722 h 4842"/>
                  <a:gd name="T34" fmla="*/ 2265 w 3431"/>
                  <a:gd name="T35" fmla="*/ 955 h 4842"/>
                  <a:gd name="T36" fmla="*/ 2005 w 3431"/>
                  <a:gd name="T37" fmla="*/ 902 h 4842"/>
                  <a:gd name="T38" fmla="*/ 1910 w 3431"/>
                  <a:gd name="T39" fmla="*/ 756 h 4842"/>
                  <a:gd name="T40" fmla="*/ 1753 w 3431"/>
                  <a:gd name="T41" fmla="*/ 515 h 4842"/>
                  <a:gd name="T42" fmla="*/ 1347 w 3431"/>
                  <a:gd name="T43" fmla="*/ 428 h 4842"/>
                  <a:gd name="T44" fmla="*/ 178 w 3431"/>
                  <a:gd name="T45" fmla="*/ 657 h 4842"/>
                  <a:gd name="T46" fmla="*/ 331 w 3431"/>
                  <a:gd name="T47" fmla="*/ 149 h 4842"/>
                  <a:gd name="T48" fmla="*/ 3101 w 3431"/>
                  <a:gd name="T49" fmla="*/ 149 h 4842"/>
                  <a:gd name="T50" fmla="*/ 3101 w 3431"/>
                  <a:gd name="T51" fmla="*/ 149 h 48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431" h="4842">
                    <a:moveTo>
                      <a:pt x="3431" y="998"/>
                    </a:moveTo>
                    <a:cubicBezTo>
                      <a:pt x="3431" y="664"/>
                      <a:pt x="3357" y="333"/>
                      <a:pt x="3215" y="42"/>
                    </a:cubicBezTo>
                    <a:lnTo>
                      <a:pt x="3195" y="0"/>
                    </a:lnTo>
                    <a:lnTo>
                      <a:pt x="237" y="0"/>
                    </a:lnTo>
                    <a:lnTo>
                      <a:pt x="216" y="42"/>
                    </a:lnTo>
                    <a:cubicBezTo>
                      <a:pt x="75" y="333"/>
                      <a:pt x="0" y="664"/>
                      <a:pt x="0" y="998"/>
                    </a:cubicBezTo>
                    <a:cubicBezTo>
                      <a:pt x="0" y="2040"/>
                      <a:pt x="735" y="2918"/>
                      <a:pt x="1641" y="2964"/>
                    </a:cubicBezTo>
                    <a:lnTo>
                      <a:pt x="1641" y="4692"/>
                    </a:lnTo>
                    <a:lnTo>
                      <a:pt x="982" y="4692"/>
                    </a:lnTo>
                    <a:lnTo>
                      <a:pt x="982" y="4842"/>
                    </a:lnTo>
                    <a:lnTo>
                      <a:pt x="2515" y="4842"/>
                    </a:lnTo>
                    <a:lnTo>
                      <a:pt x="2515" y="4692"/>
                    </a:lnTo>
                    <a:lnTo>
                      <a:pt x="1790" y="4692"/>
                    </a:lnTo>
                    <a:lnTo>
                      <a:pt x="1790" y="2964"/>
                    </a:lnTo>
                    <a:cubicBezTo>
                      <a:pt x="2696" y="2919"/>
                      <a:pt x="3431" y="2040"/>
                      <a:pt x="3431" y="998"/>
                    </a:cubicBezTo>
                    <a:close/>
                    <a:moveTo>
                      <a:pt x="3101" y="149"/>
                    </a:moveTo>
                    <a:cubicBezTo>
                      <a:pt x="3182" y="328"/>
                      <a:pt x="3237" y="520"/>
                      <a:pt x="3263" y="722"/>
                    </a:cubicBezTo>
                    <a:cubicBezTo>
                      <a:pt x="3107" y="781"/>
                      <a:pt x="2615" y="955"/>
                      <a:pt x="2265" y="955"/>
                    </a:cubicBezTo>
                    <a:cubicBezTo>
                      <a:pt x="2153" y="955"/>
                      <a:pt x="2065" y="937"/>
                      <a:pt x="2005" y="902"/>
                    </a:cubicBezTo>
                    <a:cubicBezTo>
                      <a:pt x="1949" y="870"/>
                      <a:pt x="1919" y="823"/>
                      <a:pt x="1910" y="756"/>
                    </a:cubicBezTo>
                    <a:cubicBezTo>
                      <a:pt x="1897" y="652"/>
                      <a:pt x="1844" y="571"/>
                      <a:pt x="1753" y="515"/>
                    </a:cubicBezTo>
                    <a:cubicBezTo>
                      <a:pt x="1660" y="457"/>
                      <a:pt x="1523" y="428"/>
                      <a:pt x="1347" y="428"/>
                    </a:cubicBezTo>
                    <a:cubicBezTo>
                      <a:pt x="939" y="428"/>
                      <a:pt x="407" y="583"/>
                      <a:pt x="178" y="657"/>
                    </a:cubicBezTo>
                    <a:cubicBezTo>
                      <a:pt x="208" y="477"/>
                      <a:pt x="259" y="307"/>
                      <a:pt x="331" y="149"/>
                    </a:cubicBezTo>
                    <a:lnTo>
                      <a:pt x="3101" y="149"/>
                    </a:lnTo>
                    <a:lnTo>
                      <a:pt x="3101" y="149"/>
                    </a:ln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文本框 39"/>
            <p:cNvSpPr txBox="1"/>
            <p:nvPr/>
          </p:nvSpPr>
          <p:spPr>
            <a:xfrm>
              <a:off x="2250" y="3918"/>
              <a:ext cx="2472" cy="5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加盟管理效率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2250" y="4456"/>
              <a:ext cx="6510" cy="16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CMS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自动化审批：开店流程从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30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天缩短至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7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天</a:t>
              </a:r>
              <a:endPara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l">
                <a:lnSpc>
                  <a:spcPct val="200000"/>
                </a:lnSpc>
              </a:pP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实时数据看板：加盟商库存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周转率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提升</a:t>
              </a:r>
            </a:p>
          </p:txBody>
        </p:sp>
      </p:grpSp>
      <p:grpSp>
        <p:nvGrpSpPr>
          <p:cNvPr id="42" name="组合 20"/>
          <p:cNvGrpSpPr/>
          <p:nvPr/>
        </p:nvGrpSpPr>
        <p:grpSpPr>
          <a:xfrm>
            <a:off x="617855" y="4051300"/>
            <a:ext cx="5137150" cy="2000250"/>
            <a:chOff x="1075" y="3270"/>
            <a:chExt cx="8090" cy="3150"/>
          </a:xfrm>
        </p:grpSpPr>
        <p:sp>
          <p:nvSpPr>
            <p:cNvPr id="43" name="矩形 42"/>
            <p:cNvSpPr/>
            <p:nvPr/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4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tea-bag-with-tag_18452"/>
              <p:cNvSpPr/>
              <p:nvPr/>
            </p:nvSpPr>
            <p:spPr>
              <a:xfrm>
                <a:off x="2474" y="5565"/>
                <a:ext cx="849" cy="960"/>
              </a:xfrm>
              <a:custGeom>
                <a:avLst/>
                <a:gdLst>
                  <a:gd name="T0" fmla="*/ 364 w 3074"/>
                  <a:gd name="T1" fmla="*/ 3480 h 3480"/>
                  <a:gd name="T2" fmla="*/ 0 w 3074"/>
                  <a:gd name="T3" fmla="*/ 67 h 3480"/>
                  <a:gd name="T4" fmla="*/ 3007 w 3074"/>
                  <a:gd name="T5" fmla="*/ 0 h 3480"/>
                  <a:gd name="T6" fmla="*/ 3074 w 3074"/>
                  <a:gd name="T7" fmla="*/ 3116 h 3480"/>
                  <a:gd name="T8" fmla="*/ 133 w 3074"/>
                  <a:gd name="T9" fmla="*/ 1467 h 3480"/>
                  <a:gd name="T10" fmla="*/ 364 w 3074"/>
                  <a:gd name="T11" fmla="*/ 3347 h 3480"/>
                  <a:gd name="T12" fmla="*/ 2941 w 3074"/>
                  <a:gd name="T13" fmla="*/ 3116 h 3480"/>
                  <a:gd name="T14" fmla="*/ 2592 w 3074"/>
                  <a:gd name="T15" fmla="*/ 1467 h 3480"/>
                  <a:gd name="T16" fmla="*/ 2375 w 3074"/>
                  <a:gd name="T17" fmla="*/ 1825 h 3480"/>
                  <a:gd name="T18" fmla="*/ 2058 w 3074"/>
                  <a:gd name="T19" fmla="*/ 1874 h 3480"/>
                  <a:gd name="T20" fmla="*/ 1731 w 3074"/>
                  <a:gd name="T21" fmla="*/ 1551 h 3480"/>
                  <a:gd name="T22" fmla="*/ 133 w 3074"/>
                  <a:gd name="T23" fmla="*/ 1467 h 3480"/>
                  <a:gd name="T24" fmla="*/ 1863 w 3074"/>
                  <a:gd name="T25" fmla="*/ 1531 h 3480"/>
                  <a:gd name="T26" fmla="*/ 2137 w 3074"/>
                  <a:gd name="T27" fmla="*/ 1766 h 3480"/>
                  <a:gd name="T28" fmla="*/ 2267 w 3074"/>
                  <a:gd name="T29" fmla="*/ 1746 h 3480"/>
                  <a:gd name="T30" fmla="*/ 2458 w 3074"/>
                  <a:gd name="T31" fmla="*/ 1467 h 3480"/>
                  <a:gd name="T32" fmla="*/ 2558 w 3074"/>
                  <a:gd name="T33" fmla="*/ 1333 h 3480"/>
                  <a:gd name="T34" fmla="*/ 2941 w 3074"/>
                  <a:gd name="T35" fmla="*/ 133 h 3480"/>
                  <a:gd name="T36" fmla="*/ 133 w 3074"/>
                  <a:gd name="T37" fmla="*/ 1333 h 3480"/>
                  <a:gd name="T38" fmla="*/ 1946 w 3074"/>
                  <a:gd name="T39" fmla="*/ 1146 h 3480"/>
                  <a:gd name="T40" fmla="*/ 2263 w 3074"/>
                  <a:gd name="T41" fmla="*/ 1097 h 3480"/>
                  <a:gd name="T42" fmla="*/ 2558 w 3074"/>
                  <a:gd name="T43" fmla="*/ 1333 h 3480"/>
                  <a:gd name="T44" fmla="*/ 2360 w 3074"/>
                  <a:gd name="T45" fmla="*/ 1333 h 3480"/>
                  <a:gd name="T46" fmla="*/ 2054 w 3074"/>
                  <a:gd name="T47" fmla="*/ 1225 h 3480"/>
                  <a:gd name="T48" fmla="*/ 2824 w 3074"/>
                  <a:gd name="T49" fmla="*/ 2987 h 3480"/>
                  <a:gd name="T50" fmla="*/ 184 w 3074"/>
                  <a:gd name="T51" fmla="*/ 2920 h 3480"/>
                  <a:gd name="T52" fmla="*/ 2824 w 3074"/>
                  <a:gd name="T53" fmla="*/ 2853 h 3480"/>
                  <a:gd name="T54" fmla="*/ 2824 w 3074"/>
                  <a:gd name="T55" fmla="*/ 2987 h 3480"/>
                  <a:gd name="T56" fmla="*/ 1147 w 3074"/>
                  <a:gd name="T57" fmla="*/ 2671 h 3480"/>
                  <a:gd name="T58" fmla="*/ 864 w 3074"/>
                  <a:gd name="T59" fmla="*/ 2592 h 3480"/>
                  <a:gd name="T60" fmla="*/ 788 w 3074"/>
                  <a:gd name="T61" fmla="*/ 2029 h 3480"/>
                  <a:gd name="T62" fmla="*/ 1067 w 3074"/>
                  <a:gd name="T63" fmla="*/ 1872 h 3480"/>
                  <a:gd name="T64" fmla="*/ 1507 w 3074"/>
                  <a:gd name="T65" fmla="*/ 2232 h 3480"/>
                  <a:gd name="T66" fmla="*/ 1319 w 3074"/>
                  <a:gd name="T67" fmla="*/ 2651 h 3480"/>
                  <a:gd name="T68" fmla="*/ 900 w 3074"/>
                  <a:gd name="T69" fmla="*/ 2463 h 3480"/>
                  <a:gd name="T70" fmla="*/ 1254 w 3074"/>
                  <a:gd name="T71" fmla="*/ 2535 h 3480"/>
                  <a:gd name="T72" fmla="*/ 1379 w 3074"/>
                  <a:gd name="T73" fmla="*/ 2196 h 3480"/>
                  <a:gd name="T74" fmla="*/ 1031 w 3074"/>
                  <a:gd name="T75" fmla="*/ 2001 h 3480"/>
                  <a:gd name="T76" fmla="*/ 916 w 3074"/>
                  <a:gd name="T77" fmla="*/ 2065 h 3480"/>
                  <a:gd name="T78" fmla="*/ 845 w 3074"/>
                  <a:gd name="T79" fmla="*/ 2419 h 3480"/>
                  <a:gd name="T80" fmla="*/ 900 w 3074"/>
                  <a:gd name="T81" fmla="*/ 2463 h 34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074" h="3480">
                    <a:moveTo>
                      <a:pt x="2710" y="3480"/>
                    </a:moveTo>
                    <a:lnTo>
                      <a:pt x="364" y="3480"/>
                    </a:lnTo>
                    <a:cubicBezTo>
                      <a:pt x="163" y="3480"/>
                      <a:pt x="0" y="3317"/>
                      <a:pt x="0" y="3116"/>
                    </a:cubicBezTo>
                    <a:lnTo>
                      <a:pt x="0" y="67"/>
                    </a:lnTo>
                    <a:cubicBezTo>
                      <a:pt x="0" y="30"/>
                      <a:pt x="30" y="0"/>
                      <a:pt x="67" y="0"/>
                    </a:cubicBezTo>
                    <a:lnTo>
                      <a:pt x="3007" y="0"/>
                    </a:lnTo>
                    <a:cubicBezTo>
                      <a:pt x="3044" y="0"/>
                      <a:pt x="3074" y="30"/>
                      <a:pt x="3074" y="67"/>
                    </a:cubicBezTo>
                    <a:lnTo>
                      <a:pt x="3074" y="3116"/>
                    </a:lnTo>
                    <a:cubicBezTo>
                      <a:pt x="3074" y="3317"/>
                      <a:pt x="2911" y="3480"/>
                      <a:pt x="2710" y="3480"/>
                    </a:cubicBezTo>
                    <a:close/>
                    <a:moveTo>
                      <a:pt x="133" y="1467"/>
                    </a:moveTo>
                    <a:lnTo>
                      <a:pt x="133" y="3116"/>
                    </a:lnTo>
                    <a:cubicBezTo>
                      <a:pt x="133" y="3243"/>
                      <a:pt x="237" y="3347"/>
                      <a:pt x="364" y="3347"/>
                    </a:cubicBezTo>
                    <a:lnTo>
                      <a:pt x="2710" y="3347"/>
                    </a:lnTo>
                    <a:cubicBezTo>
                      <a:pt x="2837" y="3347"/>
                      <a:pt x="2941" y="3243"/>
                      <a:pt x="2941" y="3116"/>
                    </a:cubicBezTo>
                    <a:lnTo>
                      <a:pt x="2941" y="1467"/>
                    </a:lnTo>
                    <a:lnTo>
                      <a:pt x="2592" y="1467"/>
                    </a:lnTo>
                    <a:cubicBezTo>
                      <a:pt x="2590" y="1509"/>
                      <a:pt x="2576" y="1551"/>
                      <a:pt x="2549" y="1588"/>
                    </a:cubicBezTo>
                    <a:lnTo>
                      <a:pt x="2375" y="1825"/>
                    </a:lnTo>
                    <a:cubicBezTo>
                      <a:pt x="2339" y="1874"/>
                      <a:pt x="2286" y="1906"/>
                      <a:pt x="2226" y="1915"/>
                    </a:cubicBezTo>
                    <a:cubicBezTo>
                      <a:pt x="2166" y="1924"/>
                      <a:pt x="2106" y="1909"/>
                      <a:pt x="2058" y="1874"/>
                    </a:cubicBezTo>
                    <a:lnTo>
                      <a:pt x="1821" y="1700"/>
                    </a:lnTo>
                    <a:cubicBezTo>
                      <a:pt x="1772" y="1664"/>
                      <a:pt x="1740" y="1611"/>
                      <a:pt x="1731" y="1551"/>
                    </a:cubicBezTo>
                    <a:cubicBezTo>
                      <a:pt x="1727" y="1523"/>
                      <a:pt x="1728" y="1494"/>
                      <a:pt x="1734" y="1467"/>
                    </a:cubicBezTo>
                    <a:lnTo>
                      <a:pt x="133" y="1467"/>
                    </a:lnTo>
                    <a:close/>
                    <a:moveTo>
                      <a:pt x="1876" y="1467"/>
                    </a:moveTo>
                    <a:cubicBezTo>
                      <a:pt x="1864" y="1486"/>
                      <a:pt x="1859" y="1508"/>
                      <a:pt x="1863" y="1531"/>
                    </a:cubicBezTo>
                    <a:cubicBezTo>
                      <a:pt x="1867" y="1556"/>
                      <a:pt x="1880" y="1577"/>
                      <a:pt x="1900" y="1592"/>
                    </a:cubicBezTo>
                    <a:lnTo>
                      <a:pt x="2137" y="1766"/>
                    </a:lnTo>
                    <a:cubicBezTo>
                      <a:pt x="2157" y="1781"/>
                      <a:pt x="2181" y="1787"/>
                      <a:pt x="2206" y="1783"/>
                    </a:cubicBezTo>
                    <a:cubicBezTo>
                      <a:pt x="2231" y="1779"/>
                      <a:pt x="2253" y="1766"/>
                      <a:pt x="2267" y="1746"/>
                    </a:cubicBezTo>
                    <a:lnTo>
                      <a:pt x="2441" y="1509"/>
                    </a:lnTo>
                    <a:cubicBezTo>
                      <a:pt x="2451" y="1496"/>
                      <a:pt x="2456" y="1482"/>
                      <a:pt x="2458" y="1467"/>
                    </a:cubicBezTo>
                    <a:lnTo>
                      <a:pt x="1876" y="1467"/>
                    </a:lnTo>
                    <a:close/>
                    <a:moveTo>
                      <a:pt x="2558" y="1333"/>
                    </a:moveTo>
                    <a:lnTo>
                      <a:pt x="2941" y="1333"/>
                    </a:lnTo>
                    <a:lnTo>
                      <a:pt x="2941" y="133"/>
                    </a:lnTo>
                    <a:lnTo>
                      <a:pt x="133" y="133"/>
                    </a:lnTo>
                    <a:lnTo>
                      <a:pt x="133" y="1333"/>
                    </a:lnTo>
                    <a:lnTo>
                      <a:pt x="1808" y="1333"/>
                    </a:lnTo>
                    <a:lnTo>
                      <a:pt x="1946" y="1146"/>
                    </a:lnTo>
                    <a:cubicBezTo>
                      <a:pt x="1982" y="1097"/>
                      <a:pt x="2035" y="1065"/>
                      <a:pt x="2095" y="1056"/>
                    </a:cubicBezTo>
                    <a:cubicBezTo>
                      <a:pt x="2155" y="1047"/>
                      <a:pt x="2214" y="1061"/>
                      <a:pt x="2263" y="1097"/>
                    </a:cubicBezTo>
                    <a:lnTo>
                      <a:pt x="2500" y="1271"/>
                    </a:lnTo>
                    <a:cubicBezTo>
                      <a:pt x="2524" y="1289"/>
                      <a:pt x="2543" y="1310"/>
                      <a:pt x="2558" y="1333"/>
                    </a:cubicBezTo>
                    <a:close/>
                    <a:moveTo>
                      <a:pt x="1974" y="1333"/>
                    </a:moveTo>
                    <a:lnTo>
                      <a:pt x="2360" y="1333"/>
                    </a:lnTo>
                    <a:lnTo>
                      <a:pt x="2184" y="1205"/>
                    </a:lnTo>
                    <a:cubicBezTo>
                      <a:pt x="2143" y="1174"/>
                      <a:pt x="2084" y="1183"/>
                      <a:pt x="2054" y="1225"/>
                    </a:cubicBezTo>
                    <a:lnTo>
                      <a:pt x="1974" y="1333"/>
                    </a:lnTo>
                    <a:close/>
                    <a:moveTo>
                      <a:pt x="2824" y="2987"/>
                    </a:moveTo>
                    <a:lnTo>
                      <a:pt x="250" y="2987"/>
                    </a:lnTo>
                    <a:cubicBezTo>
                      <a:pt x="214" y="2987"/>
                      <a:pt x="184" y="2957"/>
                      <a:pt x="184" y="2920"/>
                    </a:cubicBezTo>
                    <a:cubicBezTo>
                      <a:pt x="184" y="2883"/>
                      <a:pt x="214" y="2853"/>
                      <a:pt x="250" y="2853"/>
                    </a:cubicBezTo>
                    <a:lnTo>
                      <a:pt x="2824" y="2853"/>
                    </a:lnTo>
                    <a:cubicBezTo>
                      <a:pt x="2860" y="2853"/>
                      <a:pt x="2890" y="2883"/>
                      <a:pt x="2890" y="2920"/>
                    </a:cubicBezTo>
                    <a:cubicBezTo>
                      <a:pt x="2890" y="2957"/>
                      <a:pt x="2860" y="2987"/>
                      <a:pt x="2824" y="2987"/>
                    </a:cubicBezTo>
                    <a:close/>
                    <a:moveTo>
                      <a:pt x="1209" y="2680"/>
                    </a:moveTo>
                    <a:cubicBezTo>
                      <a:pt x="1188" y="2680"/>
                      <a:pt x="1168" y="2677"/>
                      <a:pt x="1147" y="2671"/>
                    </a:cubicBezTo>
                    <a:lnTo>
                      <a:pt x="864" y="2592"/>
                    </a:lnTo>
                    <a:lnTo>
                      <a:pt x="864" y="2592"/>
                    </a:lnTo>
                    <a:cubicBezTo>
                      <a:pt x="744" y="2558"/>
                      <a:pt x="674" y="2432"/>
                      <a:pt x="708" y="2312"/>
                    </a:cubicBezTo>
                    <a:lnTo>
                      <a:pt x="788" y="2029"/>
                    </a:lnTo>
                    <a:cubicBezTo>
                      <a:pt x="804" y="1971"/>
                      <a:pt x="842" y="1922"/>
                      <a:pt x="895" y="1893"/>
                    </a:cubicBezTo>
                    <a:cubicBezTo>
                      <a:pt x="948" y="1863"/>
                      <a:pt x="1009" y="1856"/>
                      <a:pt x="1067" y="1872"/>
                    </a:cubicBezTo>
                    <a:lnTo>
                      <a:pt x="1350" y="1952"/>
                    </a:lnTo>
                    <a:cubicBezTo>
                      <a:pt x="1471" y="1986"/>
                      <a:pt x="1541" y="2112"/>
                      <a:pt x="1507" y="2232"/>
                    </a:cubicBezTo>
                    <a:lnTo>
                      <a:pt x="1427" y="2515"/>
                    </a:lnTo>
                    <a:cubicBezTo>
                      <a:pt x="1411" y="2573"/>
                      <a:pt x="1372" y="2621"/>
                      <a:pt x="1319" y="2651"/>
                    </a:cubicBezTo>
                    <a:cubicBezTo>
                      <a:pt x="1285" y="2670"/>
                      <a:pt x="1247" y="2680"/>
                      <a:pt x="1209" y="2680"/>
                    </a:cubicBezTo>
                    <a:close/>
                    <a:moveTo>
                      <a:pt x="900" y="2463"/>
                    </a:moveTo>
                    <a:lnTo>
                      <a:pt x="1184" y="2543"/>
                    </a:lnTo>
                    <a:cubicBezTo>
                      <a:pt x="1207" y="2550"/>
                      <a:pt x="1233" y="2547"/>
                      <a:pt x="1254" y="2535"/>
                    </a:cubicBezTo>
                    <a:cubicBezTo>
                      <a:pt x="1276" y="2522"/>
                      <a:pt x="1292" y="2503"/>
                      <a:pt x="1299" y="2479"/>
                    </a:cubicBezTo>
                    <a:lnTo>
                      <a:pt x="1379" y="2196"/>
                    </a:lnTo>
                    <a:cubicBezTo>
                      <a:pt x="1393" y="2146"/>
                      <a:pt x="1364" y="2094"/>
                      <a:pt x="1314" y="2080"/>
                    </a:cubicBezTo>
                    <a:lnTo>
                      <a:pt x="1031" y="2001"/>
                    </a:lnTo>
                    <a:cubicBezTo>
                      <a:pt x="1007" y="1994"/>
                      <a:pt x="982" y="1997"/>
                      <a:pt x="960" y="2009"/>
                    </a:cubicBezTo>
                    <a:cubicBezTo>
                      <a:pt x="938" y="2021"/>
                      <a:pt x="923" y="2041"/>
                      <a:pt x="916" y="2065"/>
                    </a:cubicBezTo>
                    <a:lnTo>
                      <a:pt x="836" y="2348"/>
                    </a:lnTo>
                    <a:cubicBezTo>
                      <a:pt x="829" y="2372"/>
                      <a:pt x="832" y="2397"/>
                      <a:pt x="845" y="2419"/>
                    </a:cubicBezTo>
                    <a:cubicBezTo>
                      <a:pt x="857" y="2441"/>
                      <a:pt x="877" y="2457"/>
                      <a:pt x="900" y="2463"/>
                    </a:cubicBezTo>
                    <a:lnTo>
                      <a:pt x="900" y="2463"/>
                    </a:ln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文本框 46"/>
            <p:cNvSpPr txBox="1"/>
            <p:nvPr/>
          </p:nvSpPr>
          <p:spPr>
            <a:xfrm>
              <a:off x="2250" y="3918"/>
              <a:ext cx="3199" cy="5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产品迭代与标准化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1737" y="4456"/>
              <a:ext cx="7023" cy="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数据驱动研发：终端销售数据→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7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天内完成配方优化测试</a:t>
              </a:r>
            </a:p>
            <a:p>
              <a:pPr marL="171450" indent="-1714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IoT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设备标准化：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智能茶饮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机减少人工操作误差，降低单店人力成本</a:t>
              </a:r>
            </a:p>
          </p:txBody>
        </p:sp>
      </p:grpSp>
      <p:grpSp>
        <p:nvGrpSpPr>
          <p:cNvPr id="49" name="组合 27"/>
          <p:cNvGrpSpPr/>
          <p:nvPr/>
        </p:nvGrpSpPr>
        <p:grpSpPr>
          <a:xfrm>
            <a:off x="6307455" y="4051300"/>
            <a:ext cx="5137150" cy="2000250"/>
            <a:chOff x="1075" y="3270"/>
            <a:chExt cx="8090" cy="3150"/>
          </a:xfrm>
        </p:grpSpPr>
        <p:sp>
          <p:nvSpPr>
            <p:cNvPr id="50" name="矩形 49"/>
            <p:cNvSpPr/>
            <p:nvPr/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tea-bag-with-tag_18452"/>
              <p:cNvSpPr/>
              <p:nvPr/>
            </p:nvSpPr>
            <p:spPr>
              <a:xfrm>
                <a:off x="2500" y="5565"/>
                <a:ext cx="797" cy="960"/>
              </a:xfrm>
              <a:custGeom>
                <a:avLst/>
                <a:gdLst>
                  <a:gd name="T0" fmla="*/ 0 w 1980"/>
                  <a:gd name="T1" fmla="*/ 0 h 2386"/>
                  <a:gd name="T2" fmla="*/ 478 w 1980"/>
                  <a:gd name="T3" fmla="*/ 2386 h 2386"/>
                  <a:gd name="T4" fmla="*/ 1502 w 1980"/>
                  <a:gd name="T5" fmla="*/ 2386 h 2386"/>
                  <a:gd name="T6" fmla="*/ 1980 w 1980"/>
                  <a:gd name="T7" fmla="*/ 0 h 2386"/>
                  <a:gd name="T8" fmla="*/ 0 w 1980"/>
                  <a:gd name="T9" fmla="*/ 0 h 2386"/>
                  <a:gd name="T10" fmla="*/ 1783 w 1980"/>
                  <a:gd name="T11" fmla="*/ 161 h 2386"/>
                  <a:gd name="T12" fmla="*/ 1719 w 1980"/>
                  <a:gd name="T13" fmla="*/ 480 h 2386"/>
                  <a:gd name="T14" fmla="*/ 261 w 1980"/>
                  <a:gd name="T15" fmla="*/ 480 h 2386"/>
                  <a:gd name="T16" fmla="*/ 197 w 1980"/>
                  <a:gd name="T17" fmla="*/ 161 h 2386"/>
                  <a:gd name="T18" fmla="*/ 1783 w 1980"/>
                  <a:gd name="T19" fmla="*/ 161 h 2386"/>
                  <a:gd name="T20" fmla="*/ 1369 w 1980"/>
                  <a:gd name="T21" fmla="*/ 2224 h 2386"/>
                  <a:gd name="T22" fmla="*/ 610 w 1980"/>
                  <a:gd name="T23" fmla="*/ 2224 h 2386"/>
                  <a:gd name="T24" fmla="*/ 293 w 1980"/>
                  <a:gd name="T25" fmla="*/ 642 h 2386"/>
                  <a:gd name="T26" fmla="*/ 1687 w 1980"/>
                  <a:gd name="T27" fmla="*/ 642 h 2386"/>
                  <a:gd name="T28" fmla="*/ 1369 w 1980"/>
                  <a:gd name="T29" fmla="*/ 2224 h 2386"/>
                  <a:gd name="T30" fmla="*/ 1514 w 1980"/>
                  <a:gd name="T31" fmla="*/ 1058 h 2386"/>
                  <a:gd name="T32" fmla="*/ 1272 w 1980"/>
                  <a:gd name="T33" fmla="*/ 1301 h 2386"/>
                  <a:gd name="T34" fmla="*/ 1030 w 1980"/>
                  <a:gd name="T35" fmla="*/ 1058 h 2386"/>
                  <a:gd name="T36" fmla="*/ 1272 w 1980"/>
                  <a:gd name="T37" fmla="*/ 816 h 2386"/>
                  <a:gd name="T38" fmla="*/ 1514 w 1980"/>
                  <a:gd name="T39" fmla="*/ 1058 h 2386"/>
                  <a:gd name="T40" fmla="*/ 1111 w 1980"/>
                  <a:gd name="T41" fmla="*/ 1516 h 2386"/>
                  <a:gd name="T42" fmla="*/ 963 w 1980"/>
                  <a:gd name="T43" fmla="*/ 1664 h 2386"/>
                  <a:gd name="T44" fmla="*/ 815 w 1980"/>
                  <a:gd name="T45" fmla="*/ 1516 h 2386"/>
                  <a:gd name="T46" fmla="*/ 963 w 1980"/>
                  <a:gd name="T47" fmla="*/ 1368 h 2386"/>
                  <a:gd name="T48" fmla="*/ 1111 w 1980"/>
                  <a:gd name="T49" fmla="*/ 1516 h 2386"/>
                  <a:gd name="T50" fmla="*/ 741 w 1980"/>
                  <a:gd name="T51" fmla="*/ 1112 h 2386"/>
                  <a:gd name="T52" fmla="*/ 627 w 1980"/>
                  <a:gd name="T53" fmla="*/ 998 h 2386"/>
                  <a:gd name="T54" fmla="*/ 741 w 1980"/>
                  <a:gd name="T55" fmla="*/ 884 h 2386"/>
                  <a:gd name="T56" fmla="*/ 855 w 1980"/>
                  <a:gd name="T57" fmla="*/ 998 h 2386"/>
                  <a:gd name="T58" fmla="*/ 741 w 1980"/>
                  <a:gd name="T59" fmla="*/ 1112 h 2386"/>
                  <a:gd name="T60" fmla="*/ 1299 w 1980"/>
                  <a:gd name="T61" fmla="*/ 1973 h 2386"/>
                  <a:gd name="T62" fmla="*/ 1192 w 1980"/>
                  <a:gd name="T63" fmla="*/ 2081 h 2386"/>
                  <a:gd name="T64" fmla="*/ 1084 w 1980"/>
                  <a:gd name="T65" fmla="*/ 1973 h 2386"/>
                  <a:gd name="T66" fmla="*/ 1192 w 1980"/>
                  <a:gd name="T67" fmla="*/ 1866 h 2386"/>
                  <a:gd name="T68" fmla="*/ 1299 w 1980"/>
                  <a:gd name="T69" fmla="*/ 1973 h 2386"/>
                  <a:gd name="T70" fmla="*/ 865 w 1980"/>
                  <a:gd name="T71" fmla="*/ 1802 h 2386"/>
                  <a:gd name="T72" fmla="*/ 791 w 1980"/>
                  <a:gd name="T73" fmla="*/ 1875 h 2386"/>
                  <a:gd name="T74" fmla="*/ 718 w 1980"/>
                  <a:gd name="T75" fmla="*/ 1802 h 2386"/>
                  <a:gd name="T76" fmla="*/ 791 w 1980"/>
                  <a:gd name="T77" fmla="*/ 1728 h 2386"/>
                  <a:gd name="T78" fmla="*/ 865 w 1980"/>
                  <a:gd name="T79" fmla="*/ 1802 h 2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80" h="2386">
                    <a:moveTo>
                      <a:pt x="0" y="0"/>
                    </a:moveTo>
                    <a:lnTo>
                      <a:pt x="478" y="2386"/>
                    </a:lnTo>
                    <a:lnTo>
                      <a:pt x="1502" y="2386"/>
                    </a:lnTo>
                    <a:lnTo>
                      <a:pt x="1980" y="0"/>
                    </a:lnTo>
                    <a:lnTo>
                      <a:pt x="0" y="0"/>
                    </a:lnTo>
                    <a:close/>
                    <a:moveTo>
                      <a:pt x="1783" y="161"/>
                    </a:moveTo>
                    <a:lnTo>
                      <a:pt x="1719" y="480"/>
                    </a:lnTo>
                    <a:lnTo>
                      <a:pt x="261" y="480"/>
                    </a:lnTo>
                    <a:lnTo>
                      <a:pt x="197" y="161"/>
                    </a:lnTo>
                    <a:lnTo>
                      <a:pt x="1783" y="161"/>
                    </a:lnTo>
                    <a:close/>
                    <a:moveTo>
                      <a:pt x="1369" y="2224"/>
                    </a:moveTo>
                    <a:lnTo>
                      <a:pt x="610" y="2224"/>
                    </a:lnTo>
                    <a:lnTo>
                      <a:pt x="293" y="642"/>
                    </a:lnTo>
                    <a:lnTo>
                      <a:pt x="1687" y="642"/>
                    </a:lnTo>
                    <a:lnTo>
                      <a:pt x="1369" y="2224"/>
                    </a:lnTo>
                    <a:close/>
                    <a:moveTo>
                      <a:pt x="1514" y="1058"/>
                    </a:moveTo>
                    <a:cubicBezTo>
                      <a:pt x="1514" y="1192"/>
                      <a:pt x="1406" y="1301"/>
                      <a:pt x="1272" y="1301"/>
                    </a:cubicBezTo>
                    <a:cubicBezTo>
                      <a:pt x="1139" y="1301"/>
                      <a:pt x="1030" y="1192"/>
                      <a:pt x="1030" y="1058"/>
                    </a:cubicBezTo>
                    <a:cubicBezTo>
                      <a:pt x="1030" y="925"/>
                      <a:pt x="1139" y="816"/>
                      <a:pt x="1272" y="816"/>
                    </a:cubicBezTo>
                    <a:cubicBezTo>
                      <a:pt x="1406" y="816"/>
                      <a:pt x="1514" y="925"/>
                      <a:pt x="1514" y="1058"/>
                    </a:cubicBezTo>
                    <a:close/>
                    <a:moveTo>
                      <a:pt x="1111" y="1516"/>
                    </a:moveTo>
                    <a:cubicBezTo>
                      <a:pt x="1111" y="1598"/>
                      <a:pt x="1045" y="1664"/>
                      <a:pt x="963" y="1664"/>
                    </a:cubicBezTo>
                    <a:cubicBezTo>
                      <a:pt x="881" y="1664"/>
                      <a:pt x="815" y="1598"/>
                      <a:pt x="815" y="1516"/>
                    </a:cubicBezTo>
                    <a:cubicBezTo>
                      <a:pt x="815" y="1434"/>
                      <a:pt x="881" y="1368"/>
                      <a:pt x="963" y="1368"/>
                    </a:cubicBezTo>
                    <a:cubicBezTo>
                      <a:pt x="1045" y="1368"/>
                      <a:pt x="1111" y="1434"/>
                      <a:pt x="1111" y="1516"/>
                    </a:cubicBezTo>
                    <a:close/>
                    <a:moveTo>
                      <a:pt x="741" y="1112"/>
                    </a:moveTo>
                    <a:cubicBezTo>
                      <a:pt x="678" y="1112"/>
                      <a:pt x="627" y="1061"/>
                      <a:pt x="627" y="998"/>
                    </a:cubicBezTo>
                    <a:cubicBezTo>
                      <a:pt x="627" y="935"/>
                      <a:pt x="678" y="884"/>
                      <a:pt x="741" y="884"/>
                    </a:cubicBezTo>
                    <a:cubicBezTo>
                      <a:pt x="804" y="884"/>
                      <a:pt x="855" y="935"/>
                      <a:pt x="855" y="998"/>
                    </a:cubicBezTo>
                    <a:cubicBezTo>
                      <a:pt x="855" y="1061"/>
                      <a:pt x="804" y="1112"/>
                      <a:pt x="741" y="1112"/>
                    </a:cubicBezTo>
                    <a:close/>
                    <a:moveTo>
                      <a:pt x="1299" y="1973"/>
                    </a:moveTo>
                    <a:cubicBezTo>
                      <a:pt x="1299" y="2033"/>
                      <a:pt x="1251" y="2081"/>
                      <a:pt x="1192" y="2081"/>
                    </a:cubicBezTo>
                    <a:cubicBezTo>
                      <a:pt x="1132" y="2081"/>
                      <a:pt x="1084" y="2033"/>
                      <a:pt x="1084" y="1973"/>
                    </a:cubicBezTo>
                    <a:cubicBezTo>
                      <a:pt x="1084" y="1914"/>
                      <a:pt x="1132" y="1866"/>
                      <a:pt x="1192" y="1866"/>
                    </a:cubicBezTo>
                    <a:cubicBezTo>
                      <a:pt x="1251" y="1866"/>
                      <a:pt x="1299" y="1914"/>
                      <a:pt x="1299" y="1973"/>
                    </a:cubicBezTo>
                    <a:close/>
                    <a:moveTo>
                      <a:pt x="865" y="1802"/>
                    </a:moveTo>
                    <a:cubicBezTo>
                      <a:pt x="865" y="1842"/>
                      <a:pt x="832" y="1875"/>
                      <a:pt x="791" y="1875"/>
                    </a:cubicBezTo>
                    <a:cubicBezTo>
                      <a:pt x="751" y="1875"/>
                      <a:pt x="718" y="1842"/>
                      <a:pt x="718" y="1802"/>
                    </a:cubicBezTo>
                    <a:cubicBezTo>
                      <a:pt x="718" y="1761"/>
                      <a:pt x="751" y="1728"/>
                      <a:pt x="791" y="1728"/>
                    </a:cubicBezTo>
                    <a:cubicBezTo>
                      <a:pt x="832" y="1728"/>
                      <a:pt x="865" y="1761"/>
                      <a:pt x="865" y="1802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4" name="文本框 53"/>
            <p:cNvSpPr txBox="1"/>
            <p:nvPr/>
          </p:nvSpPr>
          <p:spPr>
            <a:xfrm>
              <a:off x="2250" y="3918"/>
              <a:ext cx="3199" cy="5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全链路数字化能力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2250" y="4456"/>
              <a:ext cx="6510" cy="1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覆盖生产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供应链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门店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/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用户</a:t>
              </a:r>
            </a:p>
            <a:p>
              <a:pPr marL="171450" indent="-1714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生产端：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MES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系统实现核心原料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100%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自产自动化</a:t>
              </a:r>
            </a:p>
            <a:p>
              <a:pPr marL="171450" indent="-171450" algn="l">
                <a:lnSpc>
                  <a:spcPct val="200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用户端：会员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App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日活超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500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万，复购率提升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18%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47675" y="504241"/>
            <a:ext cx="33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核心技术能力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635" y="5448300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39" y="454660"/>
            <a:ext cx="57737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总结：技术赋能核心战略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" name="图片 1" descr="VCG211295160234"/>
          <p:cNvPicPr>
            <a:picLocks noChangeAspect="1"/>
          </p:cNvPicPr>
          <p:nvPr/>
        </p:nvPicPr>
        <p:blipFill>
          <a:blip r:embed="rId3"/>
          <a:srcRect t="25000"/>
          <a:stretch>
            <a:fillRect/>
          </a:stretch>
        </p:blipFill>
        <p:spPr>
          <a:xfrm>
            <a:off x="7677785" y="1222375"/>
            <a:ext cx="4098925" cy="54673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38422" y="1383774"/>
            <a:ext cx="6142599" cy="858688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技术定位：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cs typeface="汉仪正圆-55W" panose="00020600040101010101" charset="-122"/>
              <a:sym typeface="+mn-ea"/>
            </a:endParaRPr>
          </a:p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做“低成本领导者”的底层引擎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109345" y="2050079"/>
            <a:ext cx="6362700" cy="1500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技术驱动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--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降低成本，支撑“高质平价”策略</a:t>
            </a:r>
          </a:p>
          <a:p>
            <a:pPr marL="285750" indent="-2857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数字化系统覆盖超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95%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核心业务流程</a:t>
            </a:r>
          </a:p>
        </p:txBody>
      </p:sp>
      <p:sp>
        <p:nvSpPr>
          <p:cNvPr id="5" name="矩形 4"/>
          <p:cNvSpPr/>
          <p:nvPr/>
        </p:nvSpPr>
        <p:spPr>
          <a:xfrm>
            <a:off x="818007" y="4140115"/>
            <a:ext cx="6163014" cy="858689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未来愿景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：</a:t>
            </a:r>
          </a:p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“通过技术标准化与创新，成为全球现制饮品数字化标杆”</a:t>
            </a:r>
            <a:endParaRPr lang="zh-CN" altLang="en-US" dirty="0"/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04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39" y="2928620"/>
            <a:ext cx="666928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企业外部机会与威胁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237542" y="264493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9200000">
            <a:off x="566420" y="5786755"/>
            <a:ext cx="760730" cy="76073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62915" y="589625"/>
            <a:ext cx="115245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宏观环境：</a:t>
            </a:r>
            <a:r>
              <a:rPr lang="en-US" altLang="zh-CN" sz="5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PEST </a:t>
            </a:r>
            <a:r>
              <a:rPr lang="zh-CN" altLang="en-US" sz="5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视角下的机会与挑战</a:t>
            </a:r>
            <a:endParaRPr lang="en-US" altLang="zh-CN" sz="5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462915" y="1918970"/>
            <a:ext cx="2495550" cy="3869690"/>
            <a:chOff x="1269" y="3880"/>
            <a:chExt cx="3930" cy="6094"/>
          </a:xfrm>
        </p:grpSpPr>
        <p:sp>
          <p:nvSpPr>
            <p:cNvPr id="2" name="文本框 1"/>
            <p:cNvSpPr txBox="1"/>
            <p:nvPr/>
          </p:nvSpPr>
          <p:spPr>
            <a:xfrm>
              <a:off x="1269" y="6309"/>
              <a:ext cx="3930" cy="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   机会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政策红利降低创业门槛，护航下沉战略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   威胁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食品安全监管趋严，需确保产品质量与食品安全</a:t>
              </a: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1495" y="5293"/>
              <a:ext cx="3479" cy="779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政治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( P )</a:t>
              </a:r>
            </a:p>
          </p:txBody>
        </p:sp>
        <p:pic>
          <p:nvPicPr>
            <p:cNvPr id="4" name="图片 3" descr="VCG211360224090"/>
            <p:cNvPicPr>
              <a:picLocks noChangeAspect="1"/>
            </p:cNvPicPr>
            <p:nvPr/>
          </p:nvPicPr>
          <p:blipFill>
            <a:blip r:embed="rId3"/>
            <a:srcRect l="15807" t="12963" r="10922" b="9954"/>
            <a:stretch>
              <a:fillRect/>
            </a:stretch>
          </p:blipFill>
          <p:spPr>
            <a:xfrm rot="1440000">
              <a:off x="2873" y="3880"/>
              <a:ext cx="722" cy="1075"/>
            </a:xfrm>
            <a:prstGeom prst="rect">
              <a:avLst/>
            </a:prstGeom>
          </p:spPr>
        </p:pic>
      </p:grpSp>
      <p:grpSp>
        <p:nvGrpSpPr>
          <p:cNvPr id="6" name="组合 5"/>
          <p:cNvGrpSpPr/>
          <p:nvPr/>
        </p:nvGrpSpPr>
        <p:grpSpPr>
          <a:xfrm>
            <a:off x="3383915" y="1918970"/>
            <a:ext cx="2495550" cy="3869690"/>
            <a:chOff x="1269" y="3880"/>
            <a:chExt cx="3930" cy="6094"/>
          </a:xfrm>
        </p:grpSpPr>
        <p:sp>
          <p:nvSpPr>
            <p:cNvPr id="13" name="文本框 12"/>
            <p:cNvSpPr txBox="1"/>
            <p:nvPr/>
          </p:nvSpPr>
          <p:spPr>
            <a:xfrm>
              <a:off x="1269" y="6309"/>
              <a:ext cx="3930" cy="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   机会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下沉市场消费升级，海外新兴市场崛起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   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威胁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成本上涨与价格战挤压利润空间</a:t>
              </a: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1495" y="5293"/>
              <a:ext cx="3479" cy="779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经济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( E )</a:t>
              </a:r>
            </a:p>
          </p:txBody>
        </p:sp>
        <p:pic>
          <p:nvPicPr>
            <p:cNvPr id="24" name="图片 23" descr="VCG211360224090"/>
            <p:cNvPicPr>
              <a:picLocks noChangeAspect="1"/>
            </p:cNvPicPr>
            <p:nvPr/>
          </p:nvPicPr>
          <p:blipFill>
            <a:blip r:embed="rId3"/>
            <a:srcRect l="15807" t="12963" r="10922" b="9954"/>
            <a:stretch>
              <a:fillRect/>
            </a:stretch>
          </p:blipFill>
          <p:spPr>
            <a:xfrm rot="1440000">
              <a:off x="2873" y="3880"/>
              <a:ext cx="722" cy="1075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6304915" y="1918970"/>
            <a:ext cx="2495550" cy="3869690"/>
            <a:chOff x="1269" y="3880"/>
            <a:chExt cx="3930" cy="6094"/>
          </a:xfrm>
        </p:grpSpPr>
        <p:sp>
          <p:nvSpPr>
            <p:cNvPr id="26" name="文本框 25"/>
            <p:cNvSpPr txBox="1"/>
            <p:nvPr/>
          </p:nvSpPr>
          <p:spPr>
            <a:xfrm>
              <a:off x="1269" y="6309"/>
              <a:ext cx="3930" cy="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机会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性价比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+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健康化，精准捕获主流客群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威胁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口味偏好快速迭代，网络舆情放大风险</a:t>
              </a:r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1495" y="5293"/>
              <a:ext cx="3479" cy="779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社会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( S )</a:t>
              </a:r>
            </a:p>
          </p:txBody>
        </p:sp>
        <p:pic>
          <p:nvPicPr>
            <p:cNvPr id="28" name="图片 27" descr="VCG211360224090"/>
            <p:cNvPicPr>
              <a:picLocks noChangeAspect="1"/>
            </p:cNvPicPr>
            <p:nvPr/>
          </p:nvPicPr>
          <p:blipFill>
            <a:blip r:embed="rId3"/>
            <a:srcRect l="15807" t="12963" r="10922" b="9954"/>
            <a:stretch>
              <a:fillRect/>
            </a:stretch>
          </p:blipFill>
          <p:spPr>
            <a:xfrm rot="1440000">
              <a:off x="2873" y="3880"/>
              <a:ext cx="722" cy="1075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9225915" y="1918970"/>
            <a:ext cx="2495550" cy="3869690"/>
            <a:chOff x="1269" y="3880"/>
            <a:chExt cx="3930" cy="6094"/>
          </a:xfrm>
        </p:grpSpPr>
        <p:sp>
          <p:nvSpPr>
            <p:cNvPr id="36" name="文本框 35"/>
            <p:cNvSpPr txBox="1"/>
            <p:nvPr/>
          </p:nvSpPr>
          <p:spPr>
            <a:xfrm>
              <a:off x="1269" y="6309"/>
              <a:ext cx="3930" cy="3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   机会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智能技术重构行业效率标杆</a:t>
              </a: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   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威胁</a:t>
              </a:r>
              <a:endPara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系统集成复杂度高，数字化投入与运维成本上升</a:t>
              </a:r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1495" y="5293"/>
              <a:ext cx="3479" cy="779"/>
            </a:xfrm>
            <a:prstGeom prst="roundRect">
              <a:avLst>
                <a:gd name="adj" fmla="val 50000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技术 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</a:rPr>
                <a:t>( T )</a:t>
              </a:r>
            </a:p>
          </p:txBody>
        </p:sp>
        <p:pic>
          <p:nvPicPr>
            <p:cNvPr id="38" name="图片 37" descr="VCG211360224090"/>
            <p:cNvPicPr>
              <a:picLocks noChangeAspect="1"/>
            </p:cNvPicPr>
            <p:nvPr/>
          </p:nvPicPr>
          <p:blipFill>
            <a:blip r:embed="rId3"/>
            <a:srcRect l="15807" t="12963" r="10922" b="9954"/>
            <a:stretch>
              <a:fillRect/>
            </a:stretch>
          </p:blipFill>
          <p:spPr>
            <a:xfrm rot="1440000">
              <a:off x="2873" y="3880"/>
              <a:ext cx="722" cy="1075"/>
            </a:xfrm>
            <a:prstGeom prst="rect">
              <a:avLst/>
            </a:prstGeom>
          </p:spPr>
        </p:pic>
      </p:grpSp>
    </p:spTree>
    <p:custDataLst>
      <p:tags r:id="rId1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行业环境机会</a:t>
            </a:r>
            <a:endParaRPr lang="en-US" altLang="zh-CN" sz="40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01559" y="1889664"/>
            <a:ext cx="5494440" cy="1898348"/>
          </a:xfrm>
          <a:prstGeom prst="rect">
            <a:avLst/>
          </a:prstGeom>
          <a:noFill/>
          <a:ln>
            <a:solidFill>
              <a:srgbClr val="FC6A4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3"/>
          <p:cNvGrpSpPr/>
          <p:nvPr/>
        </p:nvGrpSpPr>
        <p:grpSpPr>
          <a:xfrm>
            <a:off x="192942" y="1470262"/>
            <a:ext cx="831828" cy="838805"/>
            <a:chOff x="1925" y="5070"/>
            <a:chExt cx="1950" cy="1950"/>
          </a:xfrm>
        </p:grpSpPr>
        <p:sp>
          <p:nvSpPr>
            <p:cNvPr id="7" name="椭圆 6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tea-bag-with-tag_18452"/>
            <p:cNvSpPr/>
            <p:nvPr/>
          </p:nvSpPr>
          <p:spPr>
            <a:xfrm>
              <a:off x="2742" y="5565"/>
              <a:ext cx="315" cy="960"/>
            </a:xfrm>
            <a:custGeom>
              <a:avLst/>
              <a:gdLst>
                <a:gd name="T0" fmla="*/ 278945 h 440259"/>
                <a:gd name="T1" fmla="*/ 278945 h 440259"/>
                <a:gd name="T2" fmla="*/ 278945 h 440259"/>
                <a:gd name="T3" fmla="*/ 278945 h 440259"/>
                <a:gd name="T4" fmla="*/ 278945 h 440259"/>
                <a:gd name="T5" fmla="*/ 278945 h 440259"/>
                <a:gd name="T6" fmla="*/ 278945 h 440259"/>
                <a:gd name="T7" fmla="*/ 278945 h 440259"/>
                <a:gd name="T8" fmla="*/ 278945 h 440259"/>
                <a:gd name="T9" fmla="*/ 278945 h 440259"/>
                <a:gd name="T10" fmla="*/ 278945 h 440259"/>
                <a:gd name="T11" fmla="*/ 278945 h 440259"/>
                <a:gd name="T12" fmla="*/ 278945 h 440259"/>
                <a:gd name="T13" fmla="*/ 278945 h 440259"/>
                <a:gd name="T14" fmla="*/ 278945 h 440259"/>
                <a:gd name="T15" fmla="*/ 278945 h 440259"/>
                <a:gd name="T16" fmla="*/ 278945 h 440259"/>
                <a:gd name="T17" fmla="*/ 278945 h 440259"/>
                <a:gd name="T18" fmla="*/ 88862 h 440259"/>
                <a:gd name="T19" fmla="*/ 88862 h 440259"/>
                <a:gd name="T20" fmla="*/ 278945 h 440259"/>
                <a:gd name="T21" fmla="*/ 278945 h 440259"/>
                <a:gd name="T22" fmla="*/ 278945 h 440259"/>
                <a:gd name="T23" fmla="*/ 278945 h 440259"/>
                <a:gd name="T24" fmla="*/ 278945 h 440259"/>
                <a:gd name="T25" fmla="*/ 278945 h 440259"/>
                <a:gd name="T26" fmla="*/ 278945 h 440259"/>
                <a:gd name="T27" fmla="*/ 278945 h 440259"/>
                <a:gd name="T28" fmla="*/ 278945 h 440259"/>
                <a:gd name="T29" fmla="*/ 278945 h 440259"/>
                <a:gd name="T30" fmla="*/ 278945 h 440259"/>
                <a:gd name="T31" fmla="*/ 278945 h 440259"/>
                <a:gd name="T32" fmla="*/ 88862 h 440259"/>
                <a:gd name="T33" fmla="*/ 88862 h 440259"/>
                <a:gd name="T34" fmla="*/ 278945 h 440259"/>
                <a:gd name="T35" fmla="*/ 278945 h 440259"/>
                <a:gd name="T36" fmla="*/ 278945 h 440259"/>
                <a:gd name="T37" fmla="*/ 278945 h 440259"/>
                <a:gd name="T38" fmla="*/ 278945 h 440259"/>
                <a:gd name="T39" fmla="*/ 278945 h 440259"/>
                <a:gd name="T40" fmla="*/ 88862 h 440259"/>
                <a:gd name="T41" fmla="*/ 88862 h 440259"/>
                <a:gd name="T42" fmla="*/ 278945 h 440259"/>
                <a:gd name="T43" fmla="*/ 278945 h 440259"/>
                <a:gd name="T44" fmla="*/ 278945 h 440259"/>
                <a:gd name="T45" fmla="*/ 278945 h 440259"/>
                <a:gd name="T46" fmla="*/ 278945 h 440259"/>
                <a:gd name="T47" fmla="*/ 278945 h 440259"/>
                <a:gd name="T48" fmla="*/ 278945 h 440259"/>
                <a:gd name="T49" fmla="*/ 278945 h 440259"/>
                <a:gd name="T50" fmla="*/ 278945 h 440259"/>
                <a:gd name="T51" fmla="*/ 278945 h 440259"/>
                <a:gd name="T52" fmla="*/ 278945 h 440259"/>
                <a:gd name="T53" fmla="*/ 278945 h 440259"/>
                <a:gd name="T54" fmla="*/ 278945 h 440259"/>
                <a:gd name="T55" fmla="*/ 278945 h 440259"/>
                <a:gd name="T56" fmla="*/ 278945 h 440259"/>
                <a:gd name="T57" fmla="*/ 278945 h 440259"/>
                <a:gd name="T58" fmla="*/ 88862 h 440259"/>
                <a:gd name="T59" fmla="*/ 88862 h 440259"/>
                <a:gd name="T60" fmla="*/ 278945 h 440259"/>
                <a:gd name="T61" fmla="*/ 278945 h 440259"/>
                <a:gd name="T62" fmla="*/ 278945 h 440259"/>
                <a:gd name="T63" fmla="*/ 278945 h 440259"/>
                <a:gd name="T64" fmla="*/ 278945 h 440259"/>
                <a:gd name="T65" fmla="*/ 278945 h 440259"/>
                <a:gd name="T66" fmla="*/ 278945 h 440259"/>
                <a:gd name="T67" fmla="*/ 278945 h 440259"/>
                <a:gd name="T68" fmla="*/ 278945 h 440259"/>
                <a:gd name="T69" fmla="*/ 278945 h 440259"/>
                <a:gd name="T70" fmla="*/ 278945 h 440259"/>
                <a:gd name="T71" fmla="*/ 278945 h 440259"/>
                <a:gd name="T72" fmla="*/ 278945 h 440259"/>
                <a:gd name="T73" fmla="*/ 278945 h 440259"/>
                <a:gd name="T74" fmla="*/ 278945 h 440259"/>
                <a:gd name="T75" fmla="*/ 278945 h 440259"/>
                <a:gd name="T76" fmla="*/ 278945 h 440259"/>
                <a:gd name="T77" fmla="*/ 278945 h 440259"/>
                <a:gd name="T78" fmla="*/ 278945 h 440259"/>
                <a:gd name="T79" fmla="*/ 278945 h 440259"/>
                <a:gd name="T80" fmla="*/ 278945 h 440259"/>
                <a:gd name="T81" fmla="*/ 278945 h 440259"/>
                <a:gd name="T82" fmla="*/ 278945 h 440259"/>
                <a:gd name="T83" fmla="*/ 278945 h 440259"/>
                <a:gd name="T84" fmla="*/ 278945 h 440259"/>
                <a:gd name="T85" fmla="*/ 278945 h 440259"/>
                <a:gd name="T86" fmla="*/ 278945 h 440259"/>
                <a:gd name="T87" fmla="*/ 278945 h 440259"/>
                <a:gd name="T88" fmla="*/ 278945 h 440259"/>
                <a:gd name="T89" fmla="*/ 278945 h 440259"/>
                <a:gd name="T90" fmla="*/ 278945 h 440259"/>
                <a:gd name="T91" fmla="*/ 278945 h 440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1" h="5547">
                  <a:moveTo>
                    <a:pt x="1596" y="5547"/>
                  </a:moveTo>
                  <a:lnTo>
                    <a:pt x="225" y="5547"/>
                  </a:lnTo>
                  <a:cubicBezTo>
                    <a:pt x="120" y="5547"/>
                    <a:pt x="34" y="5462"/>
                    <a:pt x="34" y="5357"/>
                  </a:cubicBezTo>
                  <a:lnTo>
                    <a:pt x="34" y="5257"/>
                  </a:lnTo>
                  <a:cubicBezTo>
                    <a:pt x="34" y="5193"/>
                    <a:pt x="48" y="5074"/>
                    <a:pt x="67" y="4909"/>
                  </a:cubicBezTo>
                  <a:cubicBezTo>
                    <a:pt x="104" y="4597"/>
                    <a:pt x="160" y="4126"/>
                    <a:pt x="160" y="3666"/>
                  </a:cubicBezTo>
                  <a:cubicBezTo>
                    <a:pt x="160" y="3232"/>
                    <a:pt x="96" y="2839"/>
                    <a:pt x="50" y="2552"/>
                  </a:cubicBezTo>
                  <a:cubicBezTo>
                    <a:pt x="22" y="2378"/>
                    <a:pt x="0" y="2240"/>
                    <a:pt x="0" y="2145"/>
                  </a:cubicBezTo>
                  <a:cubicBezTo>
                    <a:pt x="0" y="1981"/>
                    <a:pt x="132" y="1820"/>
                    <a:pt x="272" y="1649"/>
                  </a:cubicBezTo>
                  <a:cubicBezTo>
                    <a:pt x="364" y="1538"/>
                    <a:pt x="459" y="1423"/>
                    <a:pt x="516" y="1307"/>
                  </a:cubicBezTo>
                  <a:cubicBezTo>
                    <a:pt x="633" y="1067"/>
                    <a:pt x="646" y="647"/>
                    <a:pt x="647" y="531"/>
                  </a:cubicBezTo>
                  <a:lnTo>
                    <a:pt x="587" y="481"/>
                  </a:lnTo>
                  <a:cubicBezTo>
                    <a:pt x="571" y="468"/>
                    <a:pt x="562" y="449"/>
                    <a:pt x="562" y="429"/>
                  </a:cubicBezTo>
                  <a:lnTo>
                    <a:pt x="562" y="67"/>
                  </a:lnTo>
                  <a:cubicBezTo>
                    <a:pt x="562" y="30"/>
                    <a:pt x="592" y="0"/>
                    <a:pt x="629" y="0"/>
                  </a:cubicBezTo>
                  <a:lnTo>
                    <a:pt x="1192" y="0"/>
                  </a:lnTo>
                  <a:cubicBezTo>
                    <a:pt x="1229" y="0"/>
                    <a:pt x="1258" y="30"/>
                    <a:pt x="1258" y="67"/>
                  </a:cubicBezTo>
                  <a:lnTo>
                    <a:pt x="1258" y="429"/>
                  </a:lnTo>
                  <a:cubicBezTo>
                    <a:pt x="1258" y="449"/>
                    <a:pt x="1249" y="468"/>
                    <a:pt x="1234" y="481"/>
                  </a:cubicBezTo>
                  <a:lnTo>
                    <a:pt x="1173" y="531"/>
                  </a:lnTo>
                  <a:cubicBezTo>
                    <a:pt x="1175" y="647"/>
                    <a:pt x="1188" y="1067"/>
                    <a:pt x="1305" y="1307"/>
                  </a:cubicBezTo>
                  <a:cubicBezTo>
                    <a:pt x="1362" y="1423"/>
                    <a:pt x="1457" y="1538"/>
                    <a:pt x="1548" y="1649"/>
                  </a:cubicBezTo>
                  <a:cubicBezTo>
                    <a:pt x="1689" y="1820"/>
                    <a:pt x="1821" y="1981"/>
                    <a:pt x="1821" y="2146"/>
                  </a:cubicBezTo>
                  <a:cubicBezTo>
                    <a:pt x="1821" y="2240"/>
                    <a:pt x="1799" y="2378"/>
                    <a:pt x="1771" y="2552"/>
                  </a:cubicBezTo>
                  <a:cubicBezTo>
                    <a:pt x="1724" y="2839"/>
                    <a:pt x="1661" y="3232"/>
                    <a:pt x="1661" y="3666"/>
                  </a:cubicBezTo>
                  <a:cubicBezTo>
                    <a:pt x="1661" y="4126"/>
                    <a:pt x="1716" y="4597"/>
                    <a:pt x="1753" y="4909"/>
                  </a:cubicBezTo>
                  <a:cubicBezTo>
                    <a:pt x="1773" y="5074"/>
                    <a:pt x="1787" y="5193"/>
                    <a:pt x="1787" y="5257"/>
                  </a:cubicBezTo>
                  <a:lnTo>
                    <a:pt x="1787" y="5357"/>
                  </a:lnTo>
                  <a:cubicBezTo>
                    <a:pt x="1787" y="5462"/>
                    <a:pt x="1701" y="5547"/>
                    <a:pt x="1596" y="5547"/>
                  </a:cubicBezTo>
                  <a:close/>
                  <a:moveTo>
                    <a:pt x="729" y="1068"/>
                  </a:moveTo>
                  <a:cubicBezTo>
                    <a:pt x="708" y="1174"/>
                    <a:pt x="678" y="1279"/>
                    <a:pt x="635" y="1366"/>
                  </a:cubicBezTo>
                  <a:cubicBezTo>
                    <a:pt x="572" y="1495"/>
                    <a:pt x="472" y="1617"/>
                    <a:pt x="375" y="1734"/>
                  </a:cubicBezTo>
                  <a:cubicBezTo>
                    <a:pt x="251" y="1886"/>
                    <a:pt x="133" y="2028"/>
                    <a:pt x="133" y="2146"/>
                  </a:cubicBezTo>
                  <a:cubicBezTo>
                    <a:pt x="133" y="2229"/>
                    <a:pt x="154" y="2362"/>
                    <a:pt x="182" y="2531"/>
                  </a:cubicBezTo>
                  <a:cubicBezTo>
                    <a:pt x="229" y="2822"/>
                    <a:pt x="293" y="3221"/>
                    <a:pt x="293" y="3666"/>
                  </a:cubicBezTo>
                  <a:cubicBezTo>
                    <a:pt x="293" y="4134"/>
                    <a:pt x="237" y="4610"/>
                    <a:pt x="200" y="4925"/>
                  </a:cubicBezTo>
                  <a:cubicBezTo>
                    <a:pt x="181" y="5079"/>
                    <a:pt x="167" y="5201"/>
                    <a:pt x="167" y="5257"/>
                  </a:cubicBezTo>
                  <a:lnTo>
                    <a:pt x="167" y="5357"/>
                  </a:lnTo>
                  <a:cubicBezTo>
                    <a:pt x="167" y="5388"/>
                    <a:pt x="193" y="5413"/>
                    <a:pt x="225" y="5413"/>
                  </a:cubicBezTo>
                  <a:lnTo>
                    <a:pt x="1596" y="5413"/>
                  </a:lnTo>
                  <a:cubicBezTo>
                    <a:pt x="1628" y="5413"/>
                    <a:pt x="1654" y="5388"/>
                    <a:pt x="1654" y="5357"/>
                  </a:cubicBezTo>
                  <a:lnTo>
                    <a:pt x="1654" y="5257"/>
                  </a:lnTo>
                  <a:cubicBezTo>
                    <a:pt x="1654" y="5201"/>
                    <a:pt x="1639" y="5079"/>
                    <a:pt x="1621" y="4925"/>
                  </a:cubicBezTo>
                  <a:cubicBezTo>
                    <a:pt x="1584" y="4610"/>
                    <a:pt x="1527" y="4134"/>
                    <a:pt x="1527" y="3666"/>
                  </a:cubicBezTo>
                  <a:cubicBezTo>
                    <a:pt x="1527" y="3221"/>
                    <a:pt x="1592" y="2822"/>
                    <a:pt x="1639" y="2531"/>
                  </a:cubicBezTo>
                  <a:cubicBezTo>
                    <a:pt x="1666" y="2362"/>
                    <a:pt x="1688" y="2229"/>
                    <a:pt x="1688" y="2146"/>
                  </a:cubicBezTo>
                  <a:cubicBezTo>
                    <a:pt x="1688" y="2028"/>
                    <a:pt x="1570" y="1886"/>
                    <a:pt x="1445" y="1734"/>
                  </a:cubicBezTo>
                  <a:cubicBezTo>
                    <a:pt x="1349" y="1617"/>
                    <a:pt x="1249" y="1495"/>
                    <a:pt x="1185" y="1366"/>
                  </a:cubicBezTo>
                  <a:cubicBezTo>
                    <a:pt x="1143" y="1279"/>
                    <a:pt x="1113" y="1174"/>
                    <a:pt x="1092" y="1068"/>
                  </a:cubicBezTo>
                  <a:lnTo>
                    <a:pt x="729" y="1068"/>
                  </a:lnTo>
                  <a:close/>
                  <a:moveTo>
                    <a:pt x="751" y="935"/>
                  </a:moveTo>
                  <a:lnTo>
                    <a:pt x="1069" y="935"/>
                  </a:lnTo>
                  <a:cubicBezTo>
                    <a:pt x="1045" y="765"/>
                    <a:pt x="1041" y="609"/>
                    <a:pt x="1040" y="538"/>
                  </a:cubicBezTo>
                  <a:lnTo>
                    <a:pt x="781" y="538"/>
                  </a:lnTo>
                  <a:cubicBezTo>
                    <a:pt x="780" y="609"/>
                    <a:pt x="775" y="765"/>
                    <a:pt x="751" y="935"/>
                  </a:cubicBezTo>
                  <a:close/>
                  <a:moveTo>
                    <a:pt x="704" y="405"/>
                  </a:moveTo>
                  <a:lnTo>
                    <a:pt x="1117" y="405"/>
                  </a:lnTo>
                  <a:lnTo>
                    <a:pt x="1125" y="398"/>
                  </a:lnTo>
                  <a:lnTo>
                    <a:pt x="1125" y="133"/>
                  </a:lnTo>
                  <a:lnTo>
                    <a:pt x="696" y="133"/>
                  </a:lnTo>
                  <a:lnTo>
                    <a:pt x="696" y="398"/>
                  </a:lnTo>
                  <a:lnTo>
                    <a:pt x="704" y="405"/>
                  </a:lnTo>
                  <a:close/>
                  <a:moveTo>
                    <a:pt x="300" y="5365"/>
                  </a:moveTo>
                  <a:cubicBezTo>
                    <a:pt x="281" y="5365"/>
                    <a:pt x="262" y="5357"/>
                    <a:pt x="249" y="5341"/>
                  </a:cubicBezTo>
                  <a:cubicBezTo>
                    <a:pt x="225" y="5313"/>
                    <a:pt x="229" y="5271"/>
                    <a:pt x="258" y="5247"/>
                  </a:cubicBezTo>
                  <a:cubicBezTo>
                    <a:pt x="270" y="5238"/>
                    <a:pt x="550" y="5009"/>
                    <a:pt x="925" y="5009"/>
                  </a:cubicBezTo>
                  <a:cubicBezTo>
                    <a:pt x="1300" y="5009"/>
                    <a:pt x="1553" y="5225"/>
                    <a:pt x="1564" y="5234"/>
                  </a:cubicBezTo>
                  <a:cubicBezTo>
                    <a:pt x="1592" y="5258"/>
                    <a:pt x="1595" y="5301"/>
                    <a:pt x="1571" y="5328"/>
                  </a:cubicBezTo>
                  <a:cubicBezTo>
                    <a:pt x="1547" y="5356"/>
                    <a:pt x="1505" y="5359"/>
                    <a:pt x="1477" y="5335"/>
                  </a:cubicBezTo>
                  <a:lnTo>
                    <a:pt x="1477" y="5335"/>
                  </a:lnTo>
                  <a:cubicBezTo>
                    <a:pt x="1475" y="5333"/>
                    <a:pt x="1248" y="5142"/>
                    <a:pt x="925" y="5142"/>
                  </a:cubicBezTo>
                  <a:cubicBezTo>
                    <a:pt x="598" y="5142"/>
                    <a:pt x="345" y="5348"/>
                    <a:pt x="343" y="5350"/>
                  </a:cubicBezTo>
                  <a:cubicBezTo>
                    <a:pt x="330" y="5360"/>
                    <a:pt x="315" y="5365"/>
                    <a:pt x="300" y="5365"/>
                  </a:cubicBezTo>
                  <a:close/>
                  <a:moveTo>
                    <a:pt x="910" y="4762"/>
                  </a:moveTo>
                  <a:cubicBezTo>
                    <a:pt x="824" y="4762"/>
                    <a:pt x="738" y="4754"/>
                    <a:pt x="652" y="4740"/>
                  </a:cubicBezTo>
                  <a:lnTo>
                    <a:pt x="439" y="4703"/>
                  </a:lnTo>
                  <a:cubicBezTo>
                    <a:pt x="407" y="4698"/>
                    <a:pt x="383" y="4670"/>
                    <a:pt x="383" y="4637"/>
                  </a:cubicBezTo>
                  <a:lnTo>
                    <a:pt x="383" y="3480"/>
                  </a:lnTo>
                  <a:cubicBezTo>
                    <a:pt x="383" y="3461"/>
                    <a:pt x="392" y="3442"/>
                    <a:pt x="406" y="3429"/>
                  </a:cubicBezTo>
                  <a:cubicBezTo>
                    <a:pt x="421" y="3417"/>
                    <a:pt x="440" y="3411"/>
                    <a:pt x="459" y="3414"/>
                  </a:cubicBezTo>
                  <a:lnTo>
                    <a:pt x="713" y="3450"/>
                  </a:lnTo>
                  <a:cubicBezTo>
                    <a:pt x="844" y="3469"/>
                    <a:pt x="977" y="3469"/>
                    <a:pt x="1108" y="3450"/>
                  </a:cubicBezTo>
                  <a:lnTo>
                    <a:pt x="1361" y="3414"/>
                  </a:lnTo>
                  <a:cubicBezTo>
                    <a:pt x="1380" y="3411"/>
                    <a:pt x="1400" y="3417"/>
                    <a:pt x="1414" y="3429"/>
                  </a:cubicBezTo>
                  <a:cubicBezTo>
                    <a:pt x="1429" y="3442"/>
                    <a:pt x="1437" y="3461"/>
                    <a:pt x="1437" y="3480"/>
                  </a:cubicBezTo>
                  <a:lnTo>
                    <a:pt x="1437" y="4637"/>
                  </a:lnTo>
                  <a:cubicBezTo>
                    <a:pt x="1437" y="4670"/>
                    <a:pt x="1414" y="4698"/>
                    <a:pt x="1382" y="4703"/>
                  </a:cubicBezTo>
                  <a:lnTo>
                    <a:pt x="1169" y="4740"/>
                  </a:lnTo>
                  <a:cubicBezTo>
                    <a:pt x="1083" y="4754"/>
                    <a:pt x="997" y="4762"/>
                    <a:pt x="910" y="4762"/>
                  </a:cubicBezTo>
                  <a:close/>
                  <a:moveTo>
                    <a:pt x="517" y="4581"/>
                  </a:moveTo>
                  <a:lnTo>
                    <a:pt x="675" y="4608"/>
                  </a:lnTo>
                  <a:cubicBezTo>
                    <a:pt x="831" y="4635"/>
                    <a:pt x="990" y="4635"/>
                    <a:pt x="1146" y="4608"/>
                  </a:cubicBezTo>
                  <a:lnTo>
                    <a:pt x="1304" y="4581"/>
                  </a:lnTo>
                  <a:lnTo>
                    <a:pt x="1304" y="3557"/>
                  </a:lnTo>
                  <a:lnTo>
                    <a:pt x="1126" y="3582"/>
                  </a:lnTo>
                  <a:cubicBezTo>
                    <a:pt x="983" y="3603"/>
                    <a:pt x="838" y="3603"/>
                    <a:pt x="694" y="3582"/>
                  </a:cubicBezTo>
                  <a:lnTo>
                    <a:pt x="694" y="3582"/>
                  </a:lnTo>
                  <a:lnTo>
                    <a:pt x="517" y="3557"/>
                  </a:lnTo>
                  <a:lnTo>
                    <a:pt x="517" y="4581"/>
                  </a:lnTo>
                  <a:close/>
                  <a:moveTo>
                    <a:pt x="910" y="3119"/>
                  </a:moveTo>
                  <a:cubicBezTo>
                    <a:pt x="794" y="3119"/>
                    <a:pt x="689" y="3061"/>
                    <a:pt x="627" y="2966"/>
                  </a:cubicBezTo>
                  <a:lnTo>
                    <a:pt x="366" y="2966"/>
                  </a:lnTo>
                  <a:cubicBezTo>
                    <a:pt x="329" y="2966"/>
                    <a:pt x="300" y="2936"/>
                    <a:pt x="300" y="2899"/>
                  </a:cubicBezTo>
                  <a:lnTo>
                    <a:pt x="300" y="2662"/>
                  </a:lnTo>
                  <a:cubicBezTo>
                    <a:pt x="300" y="2625"/>
                    <a:pt x="329" y="2595"/>
                    <a:pt x="366" y="2595"/>
                  </a:cubicBezTo>
                  <a:lnTo>
                    <a:pt x="627" y="2595"/>
                  </a:lnTo>
                  <a:cubicBezTo>
                    <a:pt x="689" y="2499"/>
                    <a:pt x="794" y="2442"/>
                    <a:pt x="910" y="2442"/>
                  </a:cubicBezTo>
                  <a:cubicBezTo>
                    <a:pt x="1026" y="2442"/>
                    <a:pt x="1132" y="2499"/>
                    <a:pt x="1194" y="2595"/>
                  </a:cubicBezTo>
                  <a:lnTo>
                    <a:pt x="1454" y="2595"/>
                  </a:lnTo>
                  <a:cubicBezTo>
                    <a:pt x="1491" y="2595"/>
                    <a:pt x="1521" y="2625"/>
                    <a:pt x="1521" y="2662"/>
                  </a:cubicBezTo>
                  <a:lnTo>
                    <a:pt x="1521" y="2899"/>
                  </a:lnTo>
                  <a:cubicBezTo>
                    <a:pt x="1521" y="2936"/>
                    <a:pt x="1491" y="2966"/>
                    <a:pt x="1454" y="2966"/>
                  </a:cubicBezTo>
                  <a:lnTo>
                    <a:pt x="1194" y="2966"/>
                  </a:lnTo>
                  <a:cubicBezTo>
                    <a:pt x="1132" y="3061"/>
                    <a:pt x="1026" y="3119"/>
                    <a:pt x="910" y="3119"/>
                  </a:cubicBezTo>
                  <a:close/>
                  <a:moveTo>
                    <a:pt x="433" y="2832"/>
                  </a:moveTo>
                  <a:lnTo>
                    <a:pt x="666" y="2832"/>
                  </a:lnTo>
                  <a:cubicBezTo>
                    <a:pt x="691" y="2832"/>
                    <a:pt x="715" y="2847"/>
                    <a:pt x="726" y="2870"/>
                  </a:cubicBezTo>
                  <a:cubicBezTo>
                    <a:pt x="760" y="2941"/>
                    <a:pt x="831" y="2986"/>
                    <a:pt x="910" y="2986"/>
                  </a:cubicBezTo>
                  <a:cubicBezTo>
                    <a:pt x="989" y="2986"/>
                    <a:pt x="1060" y="2941"/>
                    <a:pt x="1095" y="2870"/>
                  </a:cubicBezTo>
                  <a:cubicBezTo>
                    <a:pt x="1106" y="2847"/>
                    <a:pt x="1129" y="2832"/>
                    <a:pt x="1155" y="2832"/>
                  </a:cubicBezTo>
                  <a:lnTo>
                    <a:pt x="1388" y="2832"/>
                  </a:lnTo>
                  <a:lnTo>
                    <a:pt x="1388" y="2728"/>
                  </a:lnTo>
                  <a:lnTo>
                    <a:pt x="1155" y="2728"/>
                  </a:lnTo>
                  <a:cubicBezTo>
                    <a:pt x="1129" y="2728"/>
                    <a:pt x="1106" y="2714"/>
                    <a:pt x="1095" y="2691"/>
                  </a:cubicBezTo>
                  <a:cubicBezTo>
                    <a:pt x="1060" y="2619"/>
                    <a:pt x="989" y="2575"/>
                    <a:pt x="910" y="2575"/>
                  </a:cubicBezTo>
                  <a:cubicBezTo>
                    <a:pt x="831" y="2575"/>
                    <a:pt x="760" y="2619"/>
                    <a:pt x="726" y="2691"/>
                  </a:cubicBezTo>
                  <a:cubicBezTo>
                    <a:pt x="715" y="2714"/>
                    <a:pt x="691" y="2728"/>
                    <a:pt x="666" y="2728"/>
                  </a:cubicBezTo>
                  <a:lnTo>
                    <a:pt x="433" y="2728"/>
                  </a:lnTo>
                  <a:lnTo>
                    <a:pt x="433" y="2832"/>
                  </a:lnTo>
                  <a:close/>
                  <a:moveTo>
                    <a:pt x="300" y="2184"/>
                  </a:moveTo>
                  <a:cubicBezTo>
                    <a:pt x="281" y="2184"/>
                    <a:pt x="262" y="2176"/>
                    <a:pt x="249" y="2160"/>
                  </a:cubicBezTo>
                  <a:cubicBezTo>
                    <a:pt x="225" y="2132"/>
                    <a:pt x="229" y="2090"/>
                    <a:pt x="258" y="2066"/>
                  </a:cubicBezTo>
                  <a:cubicBezTo>
                    <a:pt x="270" y="2057"/>
                    <a:pt x="550" y="1828"/>
                    <a:pt x="925" y="1828"/>
                  </a:cubicBezTo>
                  <a:cubicBezTo>
                    <a:pt x="1300" y="1828"/>
                    <a:pt x="1553" y="2044"/>
                    <a:pt x="1564" y="2053"/>
                  </a:cubicBezTo>
                  <a:cubicBezTo>
                    <a:pt x="1592" y="2077"/>
                    <a:pt x="1595" y="2120"/>
                    <a:pt x="1571" y="2147"/>
                  </a:cubicBezTo>
                  <a:cubicBezTo>
                    <a:pt x="1547" y="2175"/>
                    <a:pt x="1505" y="2178"/>
                    <a:pt x="1477" y="2154"/>
                  </a:cubicBezTo>
                  <a:lnTo>
                    <a:pt x="1477" y="2154"/>
                  </a:lnTo>
                  <a:cubicBezTo>
                    <a:pt x="1475" y="2152"/>
                    <a:pt x="1248" y="1961"/>
                    <a:pt x="925" y="1961"/>
                  </a:cubicBezTo>
                  <a:cubicBezTo>
                    <a:pt x="598" y="1961"/>
                    <a:pt x="345" y="2167"/>
                    <a:pt x="343" y="2169"/>
                  </a:cubicBezTo>
                  <a:cubicBezTo>
                    <a:pt x="330" y="2179"/>
                    <a:pt x="315" y="2184"/>
                    <a:pt x="300" y="2184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1024344" y="2096139"/>
            <a:ext cx="44638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现状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1024770" y="2515542"/>
            <a:ext cx="445769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三线及以下门店占总数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57.4%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2024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年乡镇新增门店覆盖全国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4900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个乡镇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49" name="组合 27"/>
          <p:cNvGrpSpPr/>
          <p:nvPr/>
        </p:nvGrpSpPr>
        <p:grpSpPr>
          <a:xfrm>
            <a:off x="6308407" y="4025970"/>
            <a:ext cx="5777865" cy="2399427"/>
            <a:chOff x="1075" y="3270"/>
            <a:chExt cx="8090" cy="3150"/>
          </a:xfrm>
        </p:grpSpPr>
        <p:sp>
          <p:nvSpPr>
            <p:cNvPr id="50" name="矩形 49"/>
            <p:cNvSpPr/>
            <p:nvPr/>
          </p:nvSpPr>
          <p:spPr>
            <a:xfrm>
              <a:off x="1635" y="3840"/>
              <a:ext cx="7530" cy="258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1" name="组合 3"/>
            <p:cNvGrpSpPr/>
            <p:nvPr/>
          </p:nvGrpSpPr>
          <p:grpSpPr>
            <a:xfrm>
              <a:off x="1075" y="3270"/>
              <a:ext cx="1140" cy="1140"/>
              <a:chOff x="1925" y="5070"/>
              <a:chExt cx="1950" cy="1950"/>
            </a:xfrm>
          </p:grpSpPr>
          <p:sp>
            <p:nvSpPr>
              <p:cNvPr id="52" name="椭圆 51"/>
              <p:cNvSpPr/>
              <p:nvPr/>
            </p:nvSpPr>
            <p:spPr>
              <a:xfrm>
                <a:off x="1925" y="5070"/>
                <a:ext cx="1950" cy="195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tea-bag-with-tag_18452"/>
              <p:cNvSpPr/>
              <p:nvPr/>
            </p:nvSpPr>
            <p:spPr>
              <a:xfrm>
                <a:off x="2500" y="5565"/>
                <a:ext cx="797" cy="960"/>
              </a:xfrm>
              <a:custGeom>
                <a:avLst/>
                <a:gdLst>
                  <a:gd name="T0" fmla="*/ 0 w 1980"/>
                  <a:gd name="T1" fmla="*/ 0 h 2386"/>
                  <a:gd name="T2" fmla="*/ 478 w 1980"/>
                  <a:gd name="T3" fmla="*/ 2386 h 2386"/>
                  <a:gd name="T4" fmla="*/ 1502 w 1980"/>
                  <a:gd name="T5" fmla="*/ 2386 h 2386"/>
                  <a:gd name="T6" fmla="*/ 1980 w 1980"/>
                  <a:gd name="T7" fmla="*/ 0 h 2386"/>
                  <a:gd name="T8" fmla="*/ 0 w 1980"/>
                  <a:gd name="T9" fmla="*/ 0 h 2386"/>
                  <a:gd name="T10" fmla="*/ 1783 w 1980"/>
                  <a:gd name="T11" fmla="*/ 161 h 2386"/>
                  <a:gd name="T12" fmla="*/ 1719 w 1980"/>
                  <a:gd name="T13" fmla="*/ 480 h 2386"/>
                  <a:gd name="T14" fmla="*/ 261 w 1980"/>
                  <a:gd name="T15" fmla="*/ 480 h 2386"/>
                  <a:gd name="T16" fmla="*/ 197 w 1980"/>
                  <a:gd name="T17" fmla="*/ 161 h 2386"/>
                  <a:gd name="T18" fmla="*/ 1783 w 1980"/>
                  <a:gd name="T19" fmla="*/ 161 h 2386"/>
                  <a:gd name="T20" fmla="*/ 1369 w 1980"/>
                  <a:gd name="T21" fmla="*/ 2224 h 2386"/>
                  <a:gd name="T22" fmla="*/ 610 w 1980"/>
                  <a:gd name="T23" fmla="*/ 2224 h 2386"/>
                  <a:gd name="T24" fmla="*/ 293 w 1980"/>
                  <a:gd name="T25" fmla="*/ 642 h 2386"/>
                  <a:gd name="T26" fmla="*/ 1687 w 1980"/>
                  <a:gd name="T27" fmla="*/ 642 h 2386"/>
                  <a:gd name="T28" fmla="*/ 1369 w 1980"/>
                  <a:gd name="T29" fmla="*/ 2224 h 2386"/>
                  <a:gd name="T30" fmla="*/ 1514 w 1980"/>
                  <a:gd name="T31" fmla="*/ 1058 h 2386"/>
                  <a:gd name="T32" fmla="*/ 1272 w 1980"/>
                  <a:gd name="T33" fmla="*/ 1301 h 2386"/>
                  <a:gd name="T34" fmla="*/ 1030 w 1980"/>
                  <a:gd name="T35" fmla="*/ 1058 h 2386"/>
                  <a:gd name="T36" fmla="*/ 1272 w 1980"/>
                  <a:gd name="T37" fmla="*/ 816 h 2386"/>
                  <a:gd name="T38" fmla="*/ 1514 w 1980"/>
                  <a:gd name="T39" fmla="*/ 1058 h 2386"/>
                  <a:gd name="T40" fmla="*/ 1111 w 1980"/>
                  <a:gd name="T41" fmla="*/ 1516 h 2386"/>
                  <a:gd name="T42" fmla="*/ 963 w 1980"/>
                  <a:gd name="T43" fmla="*/ 1664 h 2386"/>
                  <a:gd name="T44" fmla="*/ 815 w 1980"/>
                  <a:gd name="T45" fmla="*/ 1516 h 2386"/>
                  <a:gd name="T46" fmla="*/ 963 w 1980"/>
                  <a:gd name="T47" fmla="*/ 1368 h 2386"/>
                  <a:gd name="T48" fmla="*/ 1111 w 1980"/>
                  <a:gd name="T49" fmla="*/ 1516 h 2386"/>
                  <a:gd name="T50" fmla="*/ 741 w 1980"/>
                  <a:gd name="T51" fmla="*/ 1112 h 2386"/>
                  <a:gd name="T52" fmla="*/ 627 w 1980"/>
                  <a:gd name="T53" fmla="*/ 998 h 2386"/>
                  <a:gd name="T54" fmla="*/ 741 w 1980"/>
                  <a:gd name="T55" fmla="*/ 884 h 2386"/>
                  <a:gd name="T56" fmla="*/ 855 w 1980"/>
                  <a:gd name="T57" fmla="*/ 998 h 2386"/>
                  <a:gd name="T58" fmla="*/ 741 w 1980"/>
                  <a:gd name="T59" fmla="*/ 1112 h 2386"/>
                  <a:gd name="T60" fmla="*/ 1299 w 1980"/>
                  <a:gd name="T61" fmla="*/ 1973 h 2386"/>
                  <a:gd name="T62" fmla="*/ 1192 w 1980"/>
                  <a:gd name="T63" fmla="*/ 2081 h 2386"/>
                  <a:gd name="T64" fmla="*/ 1084 w 1980"/>
                  <a:gd name="T65" fmla="*/ 1973 h 2386"/>
                  <a:gd name="T66" fmla="*/ 1192 w 1980"/>
                  <a:gd name="T67" fmla="*/ 1866 h 2386"/>
                  <a:gd name="T68" fmla="*/ 1299 w 1980"/>
                  <a:gd name="T69" fmla="*/ 1973 h 2386"/>
                  <a:gd name="T70" fmla="*/ 865 w 1980"/>
                  <a:gd name="T71" fmla="*/ 1802 h 2386"/>
                  <a:gd name="T72" fmla="*/ 791 w 1980"/>
                  <a:gd name="T73" fmla="*/ 1875 h 2386"/>
                  <a:gd name="T74" fmla="*/ 718 w 1980"/>
                  <a:gd name="T75" fmla="*/ 1802 h 2386"/>
                  <a:gd name="T76" fmla="*/ 791 w 1980"/>
                  <a:gd name="T77" fmla="*/ 1728 h 2386"/>
                  <a:gd name="T78" fmla="*/ 865 w 1980"/>
                  <a:gd name="T79" fmla="*/ 1802 h 2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980" h="2386">
                    <a:moveTo>
                      <a:pt x="0" y="0"/>
                    </a:moveTo>
                    <a:lnTo>
                      <a:pt x="478" y="2386"/>
                    </a:lnTo>
                    <a:lnTo>
                      <a:pt x="1502" y="2386"/>
                    </a:lnTo>
                    <a:lnTo>
                      <a:pt x="1980" y="0"/>
                    </a:lnTo>
                    <a:lnTo>
                      <a:pt x="0" y="0"/>
                    </a:lnTo>
                    <a:close/>
                    <a:moveTo>
                      <a:pt x="1783" y="161"/>
                    </a:moveTo>
                    <a:lnTo>
                      <a:pt x="1719" y="480"/>
                    </a:lnTo>
                    <a:lnTo>
                      <a:pt x="261" y="480"/>
                    </a:lnTo>
                    <a:lnTo>
                      <a:pt x="197" y="161"/>
                    </a:lnTo>
                    <a:lnTo>
                      <a:pt x="1783" y="161"/>
                    </a:lnTo>
                    <a:close/>
                    <a:moveTo>
                      <a:pt x="1369" y="2224"/>
                    </a:moveTo>
                    <a:lnTo>
                      <a:pt x="610" y="2224"/>
                    </a:lnTo>
                    <a:lnTo>
                      <a:pt x="293" y="642"/>
                    </a:lnTo>
                    <a:lnTo>
                      <a:pt x="1687" y="642"/>
                    </a:lnTo>
                    <a:lnTo>
                      <a:pt x="1369" y="2224"/>
                    </a:lnTo>
                    <a:close/>
                    <a:moveTo>
                      <a:pt x="1514" y="1058"/>
                    </a:moveTo>
                    <a:cubicBezTo>
                      <a:pt x="1514" y="1192"/>
                      <a:pt x="1406" y="1301"/>
                      <a:pt x="1272" y="1301"/>
                    </a:cubicBezTo>
                    <a:cubicBezTo>
                      <a:pt x="1139" y="1301"/>
                      <a:pt x="1030" y="1192"/>
                      <a:pt x="1030" y="1058"/>
                    </a:cubicBezTo>
                    <a:cubicBezTo>
                      <a:pt x="1030" y="925"/>
                      <a:pt x="1139" y="816"/>
                      <a:pt x="1272" y="816"/>
                    </a:cubicBezTo>
                    <a:cubicBezTo>
                      <a:pt x="1406" y="816"/>
                      <a:pt x="1514" y="925"/>
                      <a:pt x="1514" y="1058"/>
                    </a:cubicBezTo>
                    <a:close/>
                    <a:moveTo>
                      <a:pt x="1111" y="1516"/>
                    </a:moveTo>
                    <a:cubicBezTo>
                      <a:pt x="1111" y="1598"/>
                      <a:pt x="1045" y="1664"/>
                      <a:pt x="963" y="1664"/>
                    </a:cubicBezTo>
                    <a:cubicBezTo>
                      <a:pt x="881" y="1664"/>
                      <a:pt x="815" y="1598"/>
                      <a:pt x="815" y="1516"/>
                    </a:cubicBezTo>
                    <a:cubicBezTo>
                      <a:pt x="815" y="1434"/>
                      <a:pt x="881" y="1368"/>
                      <a:pt x="963" y="1368"/>
                    </a:cubicBezTo>
                    <a:cubicBezTo>
                      <a:pt x="1045" y="1368"/>
                      <a:pt x="1111" y="1434"/>
                      <a:pt x="1111" y="1516"/>
                    </a:cubicBezTo>
                    <a:close/>
                    <a:moveTo>
                      <a:pt x="741" y="1112"/>
                    </a:moveTo>
                    <a:cubicBezTo>
                      <a:pt x="678" y="1112"/>
                      <a:pt x="627" y="1061"/>
                      <a:pt x="627" y="998"/>
                    </a:cubicBezTo>
                    <a:cubicBezTo>
                      <a:pt x="627" y="935"/>
                      <a:pt x="678" y="884"/>
                      <a:pt x="741" y="884"/>
                    </a:cubicBezTo>
                    <a:cubicBezTo>
                      <a:pt x="804" y="884"/>
                      <a:pt x="855" y="935"/>
                      <a:pt x="855" y="998"/>
                    </a:cubicBezTo>
                    <a:cubicBezTo>
                      <a:pt x="855" y="1061"/>
                      <a:pt x="804" y="1112"/>
                      <a:pt x="741" y="1112"/>
                    </a:cubicBezTo>
                    <a:close/>
                    <a:moveTo>
                      <a:pt x="1299" y="1973"/>
                    </a:moveTo>
                    <a:cubicBezTo>
                      <a:pt x="1299" y="2033"/>
                      <a:pt x="1251" y="2081"/>
                      <a:pt x="1192" y="2081"/>
                    </a:cubicBezTo>
                    <a:cubicBezTo>
                      <a:pt x="1132" y="2081"/>
                      <a:pt x="1084" y="2033"/>
                      <a:pt x="1084" y="1973"/>
                    </a:cubicBezTo>
                    <a:cubicBezTo>
                      <a:pt x="1084" y="1914"/>
                      <a:pt x="1132" y="1866"/>
                      <a:pt x="1192" y="1866"/>
                    </a:cubicBezTo>
                    <a:cubicBezTo>
                      <a:pt x="1251" y="1866"/>
                      <a:pt x="1299" y="1914"/>
                      <a:pt x="1299" y="1973"/>
                    </a:cubicBezTo>
                    <a:close/>
                    <a:moveTo>
                      <a:pt x="865" y="1802"/>
                    </a:moveTo>
                    <a:cubicBezTo>
                      <a:pt x="865" y="1842"/>
                      <a:pt x="832" y="1875"/>
                      <a:pt x="791" y="1875"/>
                    </a:cubicBezTo>
                    <a:cubicBezTo>
                      <a:pt x="751" y="1875"/>
                      <a:pt x="718" y="1842"/>
                      <a:pt x="718" y="1802"/>
                    </a:cubicBezTo>
                    <a:cubicBezTo>
                      <a:pt x="718" y="1761"/>
                      <a:pt x="751" y="1728"/>
                      <a:pt x="791" y="1728"/>
                    </a:cubicBezTo>
                    <a:cubicBezTo>
                      <a:pt x="832" y="1728"/>
                      <a:pt x="865" y="1761"/>
                      <a:pt x="865" y="1802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33" name="文本框 10"/>
          <p:cNvSpPr txBox="1"/>
          <p:nvPr/>
        </p:nvSpPr>
        <p:spPr>
          <a:xfrm>
            <a:off x="7037768" y="5022303"/>
            <a:ext cx="48646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海外门店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4895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家，覆盖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11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国，东南亚占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80%</a:t>
            </a:r>
          </a:p>
          <a:p>
            <a:pPr marL="171450" indent="-171450" algn="l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本地化仓储让物流成本比同行低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15%</a:t>
            </a:r>
          </a:p>
        </p:txBody>
      </p:sp>
      <p:sp>
        <p:nvSpPr>
          <p:cNvPr id="34" name="文本框 9"/>
          <p:cNvSpPr txBox="1"/>
          <p:nvPr/>
        </p:nvSpPr>
        <p:spPr>
          <a:xfrm>
            <a:off x="7122593" y="4673903"/>
            <a:ext cx="4463815" cy="461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现状：</a:t>
            </a:r>
          </a:p>
        </p:txBody>
      </p:sp>
      <p:grpSp>
        <p:nvGrpSpPr>
          <p:cNvPr id="56" name="组合 4"/>
          <p:cNvGrpSpPr/>
          <p:nvPr/>
        </p:nvGrpSpPr>
        <p:grpSpPr>
          <a:xfrm>
            <a:off x="6444514" y="1470262"/>
            <a:ext cx="4862195" cy="1653310"/>
            <a:chOff x="1050" y="3180"/>
            <a:chExt cx="7657" cy="4079"/>
          </a:xfrm>
        </p:grpSpPr>
        <p:sp>
          <p:nvSpPr>
            <p:cNvPr id="57" name="圆角矩形标注 5"/>
            <p:cNvSpPr/>
            <p:nvPr/>
          </p:nvSpPr>
          <p:spPr>
            <a:xfrm>
              <a:off x="1050" y="3180"/>
              <a:ext cx="6540" cy="4079"/>
            </a:xfrm>
            <a:prstGeom prst="wedgeRoundRectCallout">
              <a:avLst>
                <a:gd name="adj1" fmla="val -46521"/>
                <a:gd name="adj2" fmla="val 60146"/>
                <a:gd name="adj3" fmla="val 16667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iconfont-10362-5073243"/>
            <p:cNvSpPr/>
            <p:nvPr/>
          </p:nvSpPr>
          <p:spPr>
            <a:xfrm>
              <a:off x="1925" y="3630"/>
              <a:ext cx="624" cy="75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文本框 7"/>
            <p:cNvSpPr txBox="1"/>
            <p:nvPr/>
          </p:nvSpPr>
          <p:spPr>
            <a:xfrm>
              <a:off x="2682" y="3528"/>
              <a:ext cx="2540" cy="727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潜力</a:t>
              </a:r>
            </a:p>
          </p:txBody>
        </p:sp>
        <p:sp>
          <p:nvSpPr>
            <p:cNvPr id="60" name="文本框 9"/>
            <p:cNvSpPr txBox="1"/>
            <p:nvPr/>
          </p:nvSpPr>
          <p:spPr>
            <a:xfrm>
              <a:off x="1738" y="4603"/>
              <a:ext cx="6969" cy="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县域消费升级，空白乡镇还有 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30%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渗透空间</a:t>
              </a:r>
            </a:p>
          </p:txBody>
        </p:sp>
      </p:grpSp>
      <p:grpSp>
        <p:nvGrpSpPr>
          <p:cNvPr id="61" name="组合 4"/>
          <p:cNvGrpSpPr/>
          <p:nvPr/>
        </p:nvGrpSpPr>
        <p:grpSpPr>
          <a:xfrm>
            <a:off x="1639045" y="4703479"/>
            <a:ext cx="4152900" cy="1653310"/>
            <a:chOff x="1050" y="3180"/>
            <a:chExt cx="6540" cy="4079"/>
          </a:xfrm>
        </p:grpSpPr>
        <p:sp>
          <p:nvSpPr>
            <p:cNvPr id="62" name="圆角矩形标注 5"/>
            <p:cNvSpPr/>
            <p:nvPr/>
          </p:nvSpPr>
          <p:spPr>
            <a:xfrm>
              <a:off x="1050" y="3180"/>
              <a:ext cx="6540" cy="4079"/>
            </a:xfrm>
            <a:prstGeom prst="wedgeRoundRectCallout">
              <a:avLst>
                <a:gd name="adj1" fmla="val 70421"/>
                <a:gd name="adj2" fmla="val -1921"/>
                <a:gd name="adj3" fmla="val 16667"/>
              </a:avLst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iconfont-10362-5073243"/>
            <p:cNvSpPr/>
            <p:nvPr/>
          </p:nvSpPr>
          <p:spPr>
            <a:xfrm>
              <a:off x="1925" y="3630"/>
              <a:ext cx="624" cy="75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文本框 7"/>
            <p:cNvSpPr txBox="1"/>
            <p:nvPr/>
          </p:nvSpPr>
          <p:spPr>
            <a:xfrm>
              <a:off x="2682" y="3528"/>
              <a:ext cx="2540" cy="1139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目标</a:t>
              </a:r>
            </a:p>
          </p:txBody>
        </p:sp>
        <p:sp>
          <p:nvSpPr>
            <p:cNvPr id="65" name="文本框 9"/>
            <p:cNvSpPr txBox="1"/>
            <p:nvPr/>
          </p:nvSpPr>
          <p:spPr>
            <a:xfrm>
              <a:off x="1738" y="4603"/>
              <a:ext cx="4811" cy="19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东南亚市场年增速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25%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，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l">
                <a:lnSpc>
                  <a:spcPct val="150000"/>
                </a:lnSpc>
              </a:pP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年内海外收入占比目标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20%</a:t>
              </a:r>
              <a:endPara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0"/>
          <p:cNvGrpSpPr/>
          <p:nvPr>
            <p:custDataLst>
              <p:tags r:id="rId2"/>
            </p:custDataLst>
          </p:nvPr>
        </p:nvGrpSpPr>
        <p:grpSpPr>
          <a:xfrm>
            <a:off x="527685" y="1809750"/>
            <a:ext cx="11137265" cy="1123950"/>
            <a:chOff x="1065" y="3240"/>
            <a:chExt cx="17539" cy="1770"/>
          </a:xfrm>
        </p:grpSpPr>
        <p:grpSp>
          <p:nvGrpSpPr>
            <p:cNvPr id="13" name="组合 12"/>
            <p:cNvGrpSpPr/>
            <p:nvPr/>
          </p:nvGrpSpPr>
          <p:grpSpPr>
            <a:xfrm>
              <a:off x="1065" y="3240"/>
              <a:ext cx="8309" cy="1770"/>
              <a:chOff x="1065" y="3240"/>
              <a:chExt cx="8309" cy="1770"/>
            </a:xfrm>
          </p:grpSpPr>
          <p:sp>
            <p:nvSpPr>
              <p:cNvPr id="14" name="矩形 13"/>
              <p:cNvSpPr/>
              <p:nvPr>
                <p:custDataLst>
                  <p:tags r:id="rId25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caffeine_330963"/>
              <p:cNvSpPr/>
              <p:nvPr>
                <p:custDataLst>
                  <p:tags r:id="rId26"/>
                </p:custDataLst>
              </p:nvPr>
            </p:nvSpPr>
            <p:spPr>
              <a:xfrm>
                <a:off x="1548" y="3695"/>
                <a:ext cx="775" cy="861"/>
              </a:xfrm>
              <a:custGeom>
                <a:avLst/>
                <a:gdLst>
                  <a:gd name="connsiteX0" fmla="*/ 39165 w 546036"/>
                  <a:gd name="connsiteY0" fmla="*/ 492967 h 606722"/>
                  <a:gd name="connsiteX1" fmla="*/ 28841 w 546036"/>
                  <a:gd name="connsiteY1" fmla="*/ 579616 h 606722"/>
                  <a:gd name="connsiteX2" fmla="*/ 423123 w 546036"/>
                  <a:gd name="connsiteY2" fmla="*/ 579616 h 606722"/>
                  <a:gd name="connsiteX3" fmla="*/ 412710 w 546036"/>
                  <a:gd name="connsiteY3" fmla="*/ 492967 h 606722"/>
                  <a:gd name="connsiteX4" fmla="*/ 329670 w 546036"/>
                  <a:gd name="connsiteY4" fmla="*/ 492967 h 606722"/>
                  <a:gd name="connsiteX5" fmla="*/ 221888 w 546036"/>
                  <a:gd name="connsiteY5" fmla="*/ 492967 h 606722"/>
                  <a:gd name="connsiteX6" fmla="*/ 114106 w 546036"/>
                  <a:gd name="connsiteY6" fmla="*/ 492967 h 606722"/>
                  <a:gd name="connsiteX7" fmla="*/ 343288 w 546036"/>
                  <a:gd name="connsiteY7" fmla="*/ 400897 h 606722"/>
                  <a:gd name="connsiteX8" fmla="*/ 343288 w 546036"/>
                  <a:gd name="connsiteY8" fmla="*/ 416449 h 606722"/>
                  <a:gd name="connsiteX9" fmla="*/ 351031 w 546036"/>
                  <a:gd name="connsiteY9" fmla="*/ 416449 h 606722"/>
                  <a:gd name="connsiteX10" fmla="*/ 358863 w 546036"/>
                  <a:gd name="connsiteY10" fmla="*/ 408629 h 606722"/>
                  <a:gd name="connsiteX11" fmla="*/ 356549 w 546036"/>
                  <a:gd name="connsiteY11" fmla="*/ 403119 h 606722"/>
                  <a:gd name="connsiteX12" fmla="*/ 351031 w 546036"/>
                  <a:gd name="connsiteY12" fmla="*/ 400897 h 606722"/>
                  <a:gd name="connsiteX13" fmla="*/ 235416 w 546036"/>
                  <a:gd name="connsiteY13" fmla="*/ 400897 h 606722"/>
                  <a:gd name="connsiteX14" fmla="*/ 235416 w 546036"/>
                  <a:gd name="connsiteY14" fmla="*/ 465950 h 606722"/>
                  <a:gd name="connsiteX15" fmla="*/ 316142 w 546036"/>
                  <a:gd name="connsiteY15" fmla="*/ 465950 h 606722"/>
                  <a:gd name="connsiteX16" fmla="*/ 316142 w 546036"/>
                  <a:gd name="connsiteY16" fmla="*/ 429958 h 606722"/>
                  <a:gd name="connsiteX17" fmla="*/ 316142 w 546036"/>
                  <a:gd name="connsiteY17" fmla="*/ 400897 h 606722"/>
                  <a:gd name="connsiteX18" fmla="*/ 127634 w 546036"/>
                  <a:gd name="connsiteY18" fmla="*/ 400897 h 606722"/>
                  <a:gd name="connsiteX19" fmla="*/ 127634 w 546036"/>
                  <a:gd name="connsiteY19" fmla="*/ 429958 h 606722"/>
                  <a:gd name="connsiteX20" fmla="*/ 127634 w 546036"/>
                  <a:gd name="connsiteY20" fmla="*/ 465950 h 606722"/>
                  <a:gd name="connsiteX21" fmla="*/ 208360 w 546036"/>
                  <a:gd name="connsiteY21" fmla="*/ 465950 h 606722"/>
                  <a:gd name="connsiteX22" fmla="*/ 208360 w 546036"/>
                  <a:gd name="connsiteY22" fmla="*/ 400897 h 606722"/>
                  <a:gd name="connsiteX23" fmla="*/ 92745 w 546036"/>
                  <a:gd name="connsiteY23" fmla="*/ 400897 h 606722"/>
                  <a:gd name="connsiteX24" fmla="*/ 84913 w 546036"/>
                  <a:gd name="connsiteY24" fmla="*/ 408629 h 606722"/>
                  <a:gd name="connsiteX25" fmla="*/ 87227 w 546036"/>
                  <a:gd name="connsiteY25" fmla="*/ 414139 h 606722"/>
                  <a:gd name="connsiteX26" fmla="*/ 92745 w 546036"/>
                  <a:gd name="connsiteY26" fmla="*/ 416449 h 606722"/>
                  <a:gd name="connsiteX27" fmla="*/ 100488 w 546036"/>
                  <a:gd name="connsiteY27" fmla="*/ 416449 h 606722"/>
                  <a:gd name="connsiteX28" fmla="*/ 100488 w 546036"/>
                  <a:gd name="connsiteY28" fmla="*/ 400897 h 606722"/>
                  <a:gd name="connsiteX29" fmla="*/ 497174 w 546036"/>
                  <a:gd name="connsiteY29" fmla="*/ 315936 h 606722"/>
                  <a:gd name="connsiteX30" fmla="*/ 499399 w 546036"/>
                  <a:gd name="connsiteY30" fmla="*/ 326334 h 606722"/>
                  <a:gd name="connsiteX31" fmla="*/ 518890 w 546036"/>
                  <a:gd name="connsiteY31" fmla="*/ 326334 h 606722"/>
                  <a:gd name="connsiteX32" fmla="*/ 518890 w 546036"/>
                  <a:gd name="connsiteY32" fmla="*/ 315936 h 606722"/>
                  <a:gd name="connsiteX33" fmla="*/ 225982 w 546036"/>
                  <a:gd name="connsiteY33" fmla="*/ 280299 h 606722"/>
                  <a:gd name="connsiteX34" fmla="*/ 209695 w 546036"/>
                  <a:gd name="connsiteY34" fmla="*/ 296562 h 606722"/>
                  <a:gd name="connsiteX35" fmla="*/ 225982 w 546036"/>
                  <a:gd name="connsiteY35" fmla="*/ 312826 h 606722"/>
                  <a:gd name="connsiteX36" fmla="*/ 242270 w 546036"/>
                  <a:gd name="connsiteY36" fmla="*/ 296562 h 606722"/>
                  <a:gd name="connsiteX37" fmla="*/ 225982 w 546036"/>
                  <a:gd name="connsiteY37" fmla="*/ 280299 h 606722"/>
                  <a:gd name="connsiteX38" fmla="*/ 305996 w 546036"/>
                  <a:gd name="connsiteY38" fmla="*/ 235330 h 606722"/>
                  <a:gd name="connsiteX39" fmla="*/ 305996 w 546036"/>
                  <a:gd name="connsiteY39" fmla="*/ 258703 h 606722"/>
                  <a:gd name="connsiteX40" fmla="*/ 411197 w 546036"/>
                  <a:gd name="connsiteY40" fmla="*/ 258703 h 606722"/>
                  <a:gd name="connsiteX41" fmla="*/ 411197 w 546036"/>
                  <a:gd name="connsiteY41" fmla="*/ 235330 h 606722"/>
                  <a:gd name="connsiteX42" fmla="*/ 173026 w 546036"/>
                  <a:gd name="connsiteY42" fmla="*/ 235330 h 606722"/>
                  <a:gd name="connsiteX43" fmla="*/ 173026 w 546036"/>
                  <a:gd name="connsiteY43" fmla="*/ 312826 h 606722"/>
                  <a:gd name="connsiteX44" fmla="*/ 185753 w 546036"/>
                  <a:gd name="connsiteY44" fmla="*/ 312826 h 606722"/>
                  <a:gd name="connsiteX45" fmla="*/ 182549 w 546036"/>
                  <a:gd name="connsiteY45" fmla="*/ 296562 h 606722"/>
                  <a:gd name="connsiteX46" fmla="*/ 225982 w 546036"/>
                  <a:gd name="connsiteY46" fmla="*/ 253193 h 606722"/>
                  <a:gd name="connsiteX47" fmla="*/ 269327 w 546036"/>
                  <a:gd name="connsiteY47" fmla="*/ 296562 h 606722"/>
                  <a:gd name="connsiteX48" fmla="*/ 266211 w 546036"/>
                  <a:gd name="connsiteY48" fmla="*/ 312826 h 606722"/>
                  <a:gd name="connsiteX49" fmla="*/ 278850 w 546036"/>
                  <a:gd name="connsiteY49" fmla="*/ 312826 h 606722"/>
                  <a:gd name="connsiteX50" fmla="*/ 278850 w 546036"/>
                  <a:gd name="connsiteY50" fmla="*/ 235330 h 606722"/>
                  <a:gd name="connsiteX51" fmla="*/ 112972 w 546036"/>
                  <a:gd name="connsiteY51" fmla="*/ 208239 h 606722"/>
                  <a:gd name="connsiteX52" fmla="*/ 118765 w 546036"/>
                  <a:gd name="connsiteY52" fmla="*/ 208239 h 606722"/>
                  <a:gd name="connsiteX53" fmla="*/ 132310 w 546036"/>
                  <a:gd name="connsiteY53" fmla="*/ 221743 h 606722"/>
                  <a:gd name="connsiteX54" fmla="*/ 118765 w 546036"/>
                  <a:gd name="connsiteY54" fmla="*/ 235336 h 606722"/>
                  <a:gd name="connsiteX55" fmla="*/ 112972 w 546036"/>
                  <a:gd name="connsiteY55" fmla="*/ 235336 h 606722"/>
                  <a:gd name="connsiteX56" fmla="*/ 99427 w 546036"/>
                  <a:gd name="connsiteY56" fmla="*/ 221743 h 606722"/>
                  <a:gd name="connsiteX57" fmla="*/ 112972 w 546036"/>
                  <a:gd name="connsiteY57" fmla="*/ 208239 h 606722"/>
                  <a:gd name="connsiteX58" fmla="*/ 226022 w 546036"/>
                  <a:gd name="connsiteY58" fmla="*/ 111537 h 606722"/>
                  <a:gd name="connsiteX59" fmla="*/ 201556 w 546036"/>
                  <a:gd name="connsiteY59" fmla="*/ 135973 h 606722"/>
                  <a:gd name="connsiteX60" fmla="*/ 226022 w 546036"/>
                  <a:gd name="connsiteY60" fmla="*/ 160320 h 606722"/>
                  <a:gd name="connsiteX61" fmla="*/ 250400 w 546036"/>
                  <a:gd name="connsiteY61" fmla="*/ 135973 h 606722"/>
                  <a:gd name="connsiteX62" fmla="*/ 226022 w 546036"/>
                  <a:gd name="connsiteY62" fmla="*/ 111537 h 606722"/>
                  <a:gd name="connsiteX63" fmla="*/ 438343 w 546036"/>
                  <a:gd name="connsiteY63" fmla="*/ 92070 h 606722"/>
                  <a:gd name="connsiteX64" fmla="*/ 438343 w 546036"/>
                  <a:gd name="connsiteY64" fmla="*/ 135439 h 606722"/>
                  <a:gd name="connsiteX65" fmla="*/ 460593 w 546036"/>
                  <a:gd name="connsiteY65" fmla="*/ 135439 h 606722"/>
                  <a:gd name="connsiteX66" fmla="*/ 460593 w 546036"/>
                  <a:gd name="connsiteY66" fmla="*/ 92070 h 606722"/>
                  <a:gd name="connsiteX67" fmla="*/ 377411 w 546036"/>
                  <a:gd name="connsiteY67" fmla="*/ 50666 h 606722"/>
                  <a:gd name="connsiteX68" fmla="*/ 391004 w 546036"/>
                  <a:gd name="connsiteY68" fmla="*/ 64176 h 606722"/>
                  <a:gd name="connsiteX69" fmla="*/ 391004 w 546036"/>
                  <a:gd name="connsiteY69" fmla="*/ 74132 h 606722"/>
                  <a:gd name="connsiteX70" fmla="*/ 377411 w 546036"/>
                  <a:gd name="connsiteY70" fmla="*/ 87642 h 606722"/>
                  <a:gd name="connsiteX71" fmla="*/ 363907 w 546036"/>
                  <a:gd name="connsiteY71" fmla="*/ 74132 h 606722"/>
                  <a:gd name="connsiteX72" fmla="*/ 363907 w 546036"/>
                  <a:gd name="connsiteY72" fmla="*/ 64176 h 606722"/>
                  <a:gd name="connsiteX73" fmla="*/ 377411 w 546036"/>
                  <a:gd name="connsiteY73" fmla="*/ 50666 h 606722"/>
                  <a:gd name="connsiteX74" fmla="*/ 74508 w 546036"/>
                  <a:gd name="connsiteY74" fmla="*/ 50666 h 606722"/>
                  <a:gd name="connsiteX75" fmla="*/ 88137 w 546036"/>
                  <a:gd name="connsiteY75" fmla="*/ 64176 h 606722"/>
                  <a:gd name="connsiteX76" fmla="*/ 88137 w 546036"/>
                  <a:gd name="connsiteY76" fmla="*/ 74132 h 606722"/>
                  <a:gd name="connsiteX77" fmla="*/ 74508 w 546036"/>
                  <a:gd name="connsiteY77" fmla="*/ 87642 h 606722"/>
                  <a:gd name="connsiteX78" fmla="*/ 60969 w 546036"/>
                  <a:gd name="connsiteY78" fmla="*/ 74132 h 606722"/>
                  <a:gd name="connsiteX79" fmla="*/ 60969 w 546036"/>
                  <a:gd name="connsiteY79" fmla="*/ 64176 h 606722"/>
                  <a:gd name="connsiteX80" fmla="*/ 74508 w 546036"/>
                  <a:gd name="connsiteY80" fmla="*/ 50666 h 606722"/>
                  <a:gd name="connsiteX81" fmla="*/ 226022 w 546036"/>
                  <a:gd name="connsiteY81" fmla="*/ 47914 h 606722"/>
                  <a:gd name="connsiteX82" fmla="*/ 239545 w 546036"/>
                  <a:gd name="connsiteY82" fmla="*/ 61421 h 606722"/>
                  <a:gd name="connsiteX83" fmla="*/ 239545 w 546036"/>
                  <a:gd name="connsiteY83" fmla="*/ 86301 h 606722"/>
                  <a:gd name="connsiteX84" fmla="*/ 277535 w 546036"/>
                  <a:gd name="connsiteY84" fmla="*/ 135973 h 606722"/>
                  <a:gd name="connsiteX85" fmla="*/ 226022 w 546036"/>
                  <a:gd name="connsiteY85" fmla="*/ 187422 h 606722"/>
                  <a:gd name="connsiteX86" fmla="*/ 174509 w 546036"/>
                  <a:gd name="connsiteY86" fmla="*/ 135973 h 606722"/>
                  <a:gd name="connsiteX87" fmla="*/ 212410 w 546036"/>
                  <a:gd name="connsiteY87" fmla="*/ 86301 h 606722"/>
                  <a:gd name="connsiteX88" fmla="*/ 212410 w 546036"/>
                  <a:gd name="connsiteY88" fmla="*/ 61421 h 606722"/>
                  <a:gd name="connsiteX89" fmla="*/ 226022 w 546036"/>
                  <a:gd name="connsiteY89" fmla="*/ 47914 h 606722"/>
                  <a:gd name="connsiteX90" fmla="*/ 67557 w 546036"/>
                  <a:gd name="connsiteY90" fmla="*/ 27106 h 606722"/>
                  <a:gd name="connsiteX91" fmla="*/ 40678 w 546036"/>
                  <a:gd name="connsiteY91" fmla="*/ 53945 h 606722"/>
                  <a:gd name="connsiteX92" fmla="*/ 40678 w 546036"/>
                  <a:gd name="connsiteY92" fmla="*/ 208225 h 606722"/>
                  <a:gd name="connsiteX93" fmla="*/ 69248 w 546036"/>
                  <a:gd name="connsiteY93" fmla="*/ 208225 h 606722"/>
                  <a:gd name="connsiteX94" fmla="*/ 82776 w 546036"/>
                  <a:gd name="connsiteY94" fmla="*/ 221733 h 606722"/>
                  <a:gd name="connsiteX95" fmla="*/ 69248 w 546036"/>
                  <a:gd name="connsiteY95" fmla="*/ 235330 h 606722"/>
                  <a:gd name="connsiteX96" fmla="*/ 40678 w 546036"/>
                  <a:gd name="connsiteY96" fmla="*/ 235330 h 606722"/>
                  <a:gd name="connsiteX97" fmla="*/ 40678 w 546036"/>
                  <a:gd name="connsiteY97" fmla="*/ 465950 h 606722"/>
                  <a:gd name="connsiteX98" fmla="*/ 100488 w 546036"/>
                  <a:gd name="connsiteY98" fmla="*/ 465950 h 606722"/>
                  <a:gd name="connsiteX99" fmla="*/ 100488 w 546036"/>
                  <a:gd name="connsiteY99" fmla="*/ 443555 h 606722"/>
                  <a:gd name="connsiteX100" fmla="*/ 92745 w 546036"/>
                  <a:gd name="connsiteY100" fmla="*/ 443555 h 606722"/>
                  <a:gd name="connsiteX101" fmla="*/ 68002 w 546036"/>
                  <a:gd name="connsiteY101" fmla="*/ 433335 h 606722"/>
                  <a:gd name="connsiteX102" fmla="*/ 57767 w 546036"/>
                  <a:gd name="connsiteY102" fmla="*/ 408629 h 606722"/>
                  <a:gd name="connsiteX103" fmla="*/ 92745 w 546036"/>
                  <a:gd name="connsiteY103" fmla="*/ 373791 h 606722"/>
                  <a:gd name="connsiteX104" fmla="*/ 114106 w 546036"/>
                  <a:gd name="connsiteY104" fmla="*/ 373791 h 606722"/>
                  <a:gd name="connsiteX105" fmla="*/ 221888 w 546036"/>
                  <a:gd name="connsiteY105" fmla="*/ 373791 h 606722"/>
                  <a:gd name="connsiteX106" fmla="*/ 329670 w 546036"/>
                  <a:gd name="connsiteY106" fmla="*/ 373791 h 606722"/>
                  <a:gd name="connsiteX107" fmla="*/ 351031 w 546036"/>
                  <a:gd name="connsiteY107" fmla="*/ 373791 h 606722"/>
                  <a:gd name="connsiteX108" fmla="*/ 375774 w 546036"/>
                  <a:gd name="connsiteY108" fmla="*/ 384011 h 606722"/>
                  <a:gd name="connsiteX109" fmla="*/ 386009 w 546036"/>
                  <a:gd name="connsiteY109" fmla="*/ 408629 h 606722"/>
                  <a:gd name="connsiteX110" fmla="*/ 351031 w 546036"/>
                  <a:gd name="connsiteY110" fmla="*/ 443555 h 606722"/>
                  <a:gd name="connsiteX111" fmla="*/ 343288 w 546036"/>
                  <a:gd name="connsiteY111" fmla="*/ 443555 h 606722"/>
                  <a:gd name="connsiteX112" fmla="*/ 343288 w 546036"/>
                  <a:gd name="connsiteY112" fmla="*/ 465950 h 606722"/>
                  <a:gd name="connsiteX113" fmla="*/ 411197 w 546036"/>
                  <a:gd name="connsiteY113" fmla="*/ 465950 h 606722"/>
                  <a:gd name="connsiteX114" fmla="*/ 411197 w 546036"/>
                  <a:gd name="connsiteY114" fmla="*/ 285720 h 606722"/>
                  <a:gd name="connsiteX115" fmla="*/ 305996 w 546036"/>
                  <a:gd name="connsiteY115" fmla="*/ 285720 h 606722"/>
                  <a:gd name="connsiteX116" fmla="*/ 305996 w 546036"/>
                  <a:gd name="connsiteY116" fmla="*/ 326334 h 606722"/>
                  <a:gd name="connsiteX117" fmla="*/ 292378 w 546036"/>
                  <a:gd name="connsiteY117" fmla="*/ 339931 h 606722"/>
                  <a:gd name="connsiteX118" fmla="*/ 269327 w 546036"/>
                  <a:gd name="connsiteY118" fmla="*/ 339931 h 606722"/>
                  <a:gd name="connsiteX119" fmla="*/ 269327 w 546036"/>
                  <a:gd name="connsiteY119" fmla="*/ 351218 h 606722"/>
                  <a:gd name="connsiteX120" fmla="*/ 255798 w 546036"/>
                  <a:gd name="connsiteY120" fmla="*/ 364726 h 606722"/>
                  <a:gd name="connsiteX121" fmla="*/ 242270 w 546036"/>
                  <a:gd name="connsiteY121" fmla="*/ 351218 h 606722"/>
                  <a:gd name="connsiteX122" fmla="*/ 242270 w 546036"/>
                  <a:gd name="connsiteY122" fmla="*/ 339931 h 606722"/>
                  <a:gd name="connsiteX123" fmla="*/ 209695 w 546036"/>
                  <a:gd name="connsiteY123" fmla="*/ 339931 h 606722"/>
                  <a:gd name="connsiteX124" fmla="*/ 209695 w 546036"/>
                  <a:gd name="connsiteY124" fmla="*/ 351218 h 606722"/>
                  <a:gd name="connsiteX125" fmla="*/ 196077 w 546036"/>
                  <a:gd name="connsiteY125" fmla="*/ 364726 h 606722"/>
                  <a:gd name="connsiteX126" fmla="*/ 182549 w 546036"/>
                  <a:gd name="connsiteY126" fmla="*/ 351218 h 606722"/>
                  <a:gd name="connsiteX127" fmla="*/ 182549 w 546036"/>
                  <a:gd name="connsiteY127" fmla="*/ 339931 h 606722"/>
                  <a:gd name="connsiteX128" fmla="*/ 159497 w 546036"/>
                  <a:gd name="connsiteY128" fmla="*/ 339931 h 606722"/>
                  <a:gd name="connsiteX129" fmla="*/ 145969 w 546036"/>
                  <a:gd name="connsiteY129" fmla="*/ 326334 h 606722"/>
                  <a:gd name="connsiteX130" fmla="*/ 145969 w 546036"/>
                  <a:gd name="connsiteY130" fmla="*/ 221733 h 606722"/>
                  <a:gd name="connsiteX131" fmla="*/ 159497 w 546036"/>
                  <a:gd name="connsiteY131" fmla="*/ 208225 h 606722"/>
                  <a:gd name="connsiteX132" fmla="*/ 292378 w 546036"/>
                  <a:gd name="connsiteY132" fmla="*/ 208225 h 606722"/>
                  <a:gd name="connsiteX133" fmla="*/ 411197 w 546036"/>
                  <a:gd name="connsiteY133" fmla="*/ 208225 h 606722"/>
                  <a:gd name="connsiteX134" fmla="*/ 411197 w 546036"/>
                  <a:gd name="connsiteY134" fmla="*/ 148948 h 606722"/>
                  <a:gd name="connsiteX135" fmla="*/ 411197 w 546036"/>
                  <a:gd name="connsiteY135" fmla="*/ 78562 h 606722"/>
                  <a:gd name="connsiteX136" fmla="*/ 411197 w 546036"/>
                  <a:gd name="connsiteY136" fmla="*/ 53945 h 606722"/>
                  <a:gd name="connsiteX137" fmla="*/ 384407 w 546036"/>
                  <a:gd name="connsiteY137" fmla="*/ 27106 h 606722"/>
                  <a:gd name="connsiteX138" fmla="*/ 67557 w 546036"/>
                  <a:gd name="connsiteY138" fmla="*/ 0 h 606722"/>
                  <a:gd name="connsiteX139" fmla="*/ 384407 w 546036"/>
                  <a:gd name="connsiteY139" fmla="*/ 0 h 606722"/>
                  <a:gd name="connsiteX140" fmla="*/ 438343 w 546036"/>
                  <a:gd name="connsiteY140" fmla="*/ 53945 h 606722"/>
                  <a:gd name="connsiteX141" fmla="*/ 438343 w 546036"/>
                  <a:gd name="connsiteY141" fmla="*/ 65054 h 606722"/>
                  <a:gd name="connsiteX142" fmla="*/ 474122 w 546036"/>
                  <a:gd name="connsiteY142" fmla="*/ 65054 h 606722"/>
                  <a:gd name="connsiteX143" fmla="*/ 487739 w 546036"/>
                  <a:gd name="connsiteY143" fmla="*/ 78562 h 606722"/>
                  <a:gd name="connsiteX144" fmla="*/ 487739 w 546036"/>
                  <a:gd name="connsiteY144" fmla="*/ 148948 h 606722"/>
                  <a:gd name="connsiteX145" fmla="*/ 474122 w 546036"/>
                  <a:gd name="connsiteY145" fmla="*/ 162545 h 606722"/>
                  <a:gd name="connsiteX146" fmla="*/ 438343 w 546036"/>
                  <a:gd name="connsiteY146" fmla="*/ 162545 h 606722"/>
                  <a:gd name="connsiteX147" fmla="*/ 438343 w 546036"/>
                  <a:gd name="connsiteY147" fmla="*/ 221733 h 606722"/>
                  <a:gd name="connsiteX148" fmla="*/ 438343 w 546036"/>
                  <a:gd name="connsiteY148" fmla="*/ 258703 h 606722"/>
                  <a:gd name="connsiteX149" fmla="*/ 443238 w 546036"/>
                  <a:gd name="connsiteY149" fmla="*/ 258703 h 606722"/>
                  <a:gd name="connsiteX150" fmla="*/ 490231 w 546036"/>
                  <a:gd name="connsiteY150" fmla="*/ 288831 h 606722"/>
                  <a:gd name="connsiteX151" fmla="*/ 532419 w 546036"/>
                  <a:gd name="connsiteY151" fmla="*/ 288831 h 606722"/>
                  <a:gd name="connsiteX152" fmla="*/ 546036 w 546036"/>
                  <a:gd name="connsiteY152" fmla="*/ 302428 h 606722"/>
                  <a:gd name="connsiteX153" fmla="*/ 546036 w 546036"/>
                  <a:gd name="connsiteY153" fmla="*/ 339931 h 606722"/>
                  <a:gd name="connsiteX154" fmla="*/ 532419 w 546036"/>
                  <a:gd name="connsiteY154" fmla="*/ 353440 h 606722"/>
                  <a:gd name="connsiteX155" fmla="*/ 505095 w 546036"/>
                  <a:gd name="connsiteY155" fmla="*/ 353440 h 606722"/>
                  <a:gd name="connsiteX156" fmla="*/ 519958 w 546036"/>
                  <a:gd name="connsiteY156" fmla="*/ 424270 h 606722"/>
                  <a:gd name="connsiteX157" fmla="*/ 509456 w 546036"/>
                  <a:gd name="connsiteY157" fmla="*/ 440267 h 606722"/>
                  <a:gd name="connsiteX158" fmla="*/ 506697 w 546036"/>
                  <a:gd name="connsiteY158" fmla="*/ 440533 h 606722"/>
                  <a:gd name="connsiteX159" fmla="*/ 493436 w 546036"/>
                  <a:gd name="connsiteY159" fmla="*/ 429780 h 606722"/>
                  <a:gd name="connsiteX160" fmla="*/ 467180 w 546036"/>
                  <a:gd name="connsiteY160" fmla="*/ 305183 h 606722"/>
                  <a:gd name="connsiteX161" fmla="*/ 467180 w 546036"/>
                  <a:gd name="connsiteY161" fmla="*/ 305094 h 606722"/>
                  <a:gd name="connsiteX162" fmla="*/ 443238 w 546036"/>
                  <a:gd name="connsiteY162" fmla="*/ 285720 h 606722"/>
                  <a:gd name="connsiteX163" fmla="*/ 438343 w 546036"/>
                  <a:gd name="connsiteY163" fmla="*/ 285720 h 606722"/>
                  <a:gd name="connsiteX164" fmla="*/ 438343 w 546036"/>
                  <a:gd name="connsiteY164" fmla="*/ 478659 h 606722"/>
                  <a:gd name="connsiteX165" fmla="*/ 451782 w 546036"/>
                  <a:gd name="connsiteY165" fmla="*/ 591525 h 606722"/>
                  <a:gd name="connsiteX166" fmla="*/ 448489 w 546036"/>
                  <a:gd name="connsiteY166" fmla="*/ 602101 h 606722"/>
                  <a:gd name="connsiteX167" fmla="*/ 438343 w 546036"/>
                  <a:gd name="connsiteY167" fmla="*/ 606722 h 606722"/>
                  <a:gd name="connsiteX168" fmla="*/ 13532 w 546036"/>
                  <a:gd name="connsiteY168" fmla="*/ 606722 h 606722"/>
                  <a:gd name="connsiteX169" fmla="*/ 3386 w 546036"/>
                  <a:gd name="connsiteY169" fmla="*/ 602101 h 606722"/>
                  <a:gd name="connsiteX170" fmla="*/ 93 w 546036"/>
                  <a:gd name="connsiteY170" fmla="*/ 591525 h 606722"/>
                  <a:gd name="connsiteX171" fmla="*/ 13532 w 546036"/>
                  <a:gd name="connsiteY171" fmla="*/ 478659 h 606722"/>
                  <a:gd name="connsiteX172" fmla="*/ 13532 w 546036"/>
                  <a:gd name="connsiteY172" fmla="*/ 221733 h 606722"/>
                  <a:gd name="connsiteX173" fmla="*/ 13532 w 546036"/>
                  <a:gd name="connsiteY173" fmla="*/ 53945 h 606722"/>
                  <a:gd name="connsiteX174" fmla="*/ 67557 w 546036"/>
                  <a:gd name="connsiteY174" fmla="*/ 0 h 6067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</a:cxnLst>
                <a:rect l="l" t="t" r="r" b="b"/>
                <a:pathLst>
                  <a:path w="546036" h="606722">
                    <a:moveTo>
                      <a:pt x="39165" y="492967"/>
                    </a:moveTo>
                    <a:lnTo>
                      <a:pt x="28841" y="579616"/>
                    </a:lnTo>
                    <a:lnTo>
                      <a:pt x="423123" y="579616"/>
                    </a:lnTo>
                    <a:lnTo>
                      <a:pt x="412710" y="492967"/>
                    </a:lnTo>
                    <a:lnTo>
                      <a:pt x="329670" y="492967"/>
                    </a:lnTo>
                    <a:lnTo>
                      <a:pt x="221888" y="492967"/>
                    </a:lnTo>
                    <a:lnTo>
                      <a:pt x="114106" y="492967"/>
                    </a:lnTo>
                    <a:close/>
                    <a:moveTo>
                      <a:pt x="343288" y="400897"/>
                    </a:moveTo>
                    <a:lnTo>
                      <a:pt x="343288" y="416449"/>
                    </a:lnTo>
                    <a:lnTo>
                      <a:pt x="351031" y="416449"/>
                    </a:lnTo>
                    <a:cubicBezTo>
                      <a:pt x="355392" y="416449"/>
                      <a:pt x="358863" y="412894"/>
                      <a:pt x="358863" y="408629"/>
                    </a:cubicBezTo>
                    <a:cubicBezTo>
                      <a:pt x="358863" y="406585"/>
                      <a:pt x="358062" y="404629"/>
                      <a:pt x="356549" y="403119"/>
                    </a:cubicBezTo>
                    <a:cubicBezTo>
                      <a:pt x="355125" y="401697"/>
                      <a:pt x="353167" y="400897"/>
                      <a:pt x="351031" y="400897"/>
                    </a:cubicBezTo>
                    <a:close/>
                    <a:moveTo>
                      <a:pt x="235416" y="400897"/>
                    </a:moveTo>
                    <a:lnTo>
                      <a:pt x="235416" y="465950"/>
                    </a:lnTo>
                    <a:lnTo>
                      <a:pt x="316142" y="465950"/>
                    </a:lnTo>
                    <a:lnTo>
                      <a:pt x="316142" y="429958"/>
                    </a:lnTo>
                    <a:lnTo>
                      <a:pt x="316142" y="400897"/>
                    </a:lnTo>
                    <a:close/>
                    <a:moveTo>
                      <a:pt x="127634" y="400897"/>
                    </a:moveTo>
                    <a:lnTo>
                      <a:pt x="127634" y="429958"/>
                    </a:lnTo>
                    <a:lnTo>
                      <a:pt x="127634" y="465950"/>
                    </a:lnTo>
                    <a:lnTo>
                      <a:pt x="208360" y="465950"/>
                    </a:lnTo>
                    <a:lnTo>
                      <a:pt x="208360" y="400897"/>
                    </a:lnTo>
                    <a:close/>
                    <a:moveTo>
                      <a:pt x="92745" y="400897"/>
                    </a:moveTo>
                    <a:cubicBezTo>
                      <a:pt x="88384" y="400897"/>
                      <a:pt x="84913" y="404363"/>
                      <a:pt x="84913" y="408629"/>
                    </a:cubicBezTo>
                    <a:cubicBezTo>
                      <a:pt x="84913" y="410762"/>
                      <a:pt x="85714" y="412717"/>
                      <a:pt x="87227" y="414139"/>
                    </a:cubicBezTo>
                    <a:cubicBezTo>
                      <a:pt x="88651" y="415649"/>
                      <a:pt x="90609" y="416449"/>
                      <a:pt x="92745" y="416449"/>
                    </a:cubicBezTo>
                    <a:lnTo>
                      <a:pt x="100488" y="416449"/>
                    </a:lnTo>
                    <a:lnTo>
                      <a:pt x="100488" y="400897"/>
                    </a:lnTo>
                    <a:close/>
                    <a:moveTo>
                      <a:pt x="497174" y="315936"/>
                    </a:moveTo>
                    <a:lnTo>
                      <a:pt x="499399" y="326334"/>
                    </a:lnTo>
                    <a:lnTo>
                      <a:pt x="518890" y="326334"/>
                    </a:lnTo>
                    <a:lnTo>
                      <a:pt x="518890" y="315936"/>
                    </a:lnTo>
                    <a:close/>
                    <a:moveTo>
                      <a:pt x="225982" y="280299"/>
                    </a:moveTo>
                    <a:cubicBezTo>
                      <a:pt x="216993" y="280299"/>
                      <a:pt x="209695" y="287586"/>
                      <a:pt x="209695" y="296562"/>
                    </a:cubicBezTo>
                    <a:cubicBezTo>
                      <a:pt x="209695" y="305538"/>
                      <a:pt x="216993" y="312826"/>
                      <a:pt x="225982" y="312826"/>
                    </a:cubicBezTo>
                    <a:cubicBezTo>
                      <a:pt x="234971" y="312826"/>
                      <a:pt x="242270" y="305538"/>
                      <a:pt x="242270" y="296562"/>
                    </a:cubicBezTo>
                    <a:cubicBezTo>
                      <a:pt x="242270" y="287586"/>
                      <a:pt x="234971" y="280299"/>
                      <a:pt x="225982" y="280299"/>
                    </a:cubicBezTo>
                    <a:close/>
                    <a:moveTo>
                      <a:pt x="305996" y="235330"/>
                    </a:moveTo>
                    <a:lnTo>
                      <a:pt x="305996" y="258703"/>
                    </a:lnTo>
                    <a:lnTo>
                      <a:pt x="411197" y="258703"/>
                    </a:lnTo>
                    <a:lnTo>
                      <a:pt x="411197" y="235330"/>
                    </a:lnTo>
                    <a:close/>
                    <a:moveTo>
                      <a:pt x="173026" y="235330"/>
                    </a:moveTo>
                    <a:lnTo>
                      <a:pt x="173026" y="312826"/>
                    </a:lnTo>
                    <a:lnTo>
                      <a:pt x="185753" y="312826"/>
                    </a:lnTo>
                    <a:cubicBezTo>
                      <a:pt x="183706" y="307849"/>
                      <a:pt x="182549" y="302339"/>
                      <a:pt x="182549" y="296562"/>
                    </a:cubicBezTo>
                    <a:cubicBezTo>
                      <a:pt x="182549" y="272656"/>
                      <a:pt x="202040" y="253193"/>
                      <a:pt x="225982" y="253193"/>
                    </a:cubicBezTo>
                    <a:cubicBezTo>
                      <a:pt x="249924" y="253193"/>
                      <a:pt x="269327" y="272656"/>
                      <a:pt x="269327" y="296562"/>
                    </a:cubicBezTo>
                    <a:cubicBezTo>
                      <a:pt x="269327" y="302339"/>
                      <a:pt x="268258" y="307849"/>
                      <a:pt x="266211" y="312826"/>
                    </a:cubicBezTo>
                    <a:lnTo>
                      <a:pt x="278850" y="312826"/>
                    </a:lnTo>
                    <a:lnTo>
                      <a:pt x="278850" y="235330"/>
                    </a:lnTo>
                    <a:close/>
                    <a:moveTo>
                      <a:pt x="112972" y="208239"/>
                    </a:moveTo>
                    <a:lnTo>
                      <a:pt x="118765" y="208239"/>
                    </a:lnTo>
                    <a:cubicBezTo>
                      <a:pt x="126250" y="208239"/>
                      <a:pt x="132310" y="214280"/>
                      <a:pt x="132310" y="221743"/>
                    </a:cubicBezTo>
                    <a:cubicBezTo>
                      <a:pt x="132310" y="229206"/>
                      <a:pt x="126250" y="235336"/>
                      <a:pt x="118765" y="235336"/>
                    </a:cubicBezTo>
                    <a:lnTo>
                      <a:pt x="112972" y="235336"/>
                    </a:lnTo>
                    <a:cubicBezTo>
                      <a:pt x="105487" y="235336"/>
                      <a:pt x="99427" y="229206"/>
                      <a:pt x="99427" y="221743"/>
                    </a:cubicBezTo>
                    <a:cubicBezTo>
                      <a:pt x="99427" y="214280"/>
                      <a:pt x="105487" y="208239"/>
                      <a:pt x="112972" y="208239"/>
                    </a:cubicBezTo>
                    <a:close/>
                    <a:moveTo>
                      <a:pt x="226022" y="111537"/>
                    </a:moveTo>
                    <a:cubicBezTo>
                      <a:pt x="212499" y="111537"/>
                      <a:pt x="201556" y="122466"/>
                      <a:pt x="201556" y="135973"/>
                    </a:cubicBezTo>
                    <a:cubicBezTo>
                      <a:pt x="201556" y="149391"/>
                      <a:pt x="212499" y="160320"/>
                      <a:pt x="226022" y="160320"/>
                    </a:cubicBezTo>
                    <a:cubicBezTo>
                      <a:pt x="239456" y="160320"/>
                      <a:pt x="250400" y="149391"/>
                      <a:pt x="250400" y="135973"/>
                    </a:cubicBezTo>
                    <a:cubicBezTo>
                      <a:pt x="250400" y="122466"/>
                      <a:pt x="239456" y="111537"/>
                      <a:pt x="226022" y="111537"/>
                    </a:cubicBezTo>
                    <a:close/>
                    <a:moveTo>
                      <a:pt x="438343" y="92070"/>
                    </a:moveTo>
                    <a:lnTo>
                      <a:pt x="438343" y="135439"/>
                    </a:lnTo>
                    <a:lnTo>
                      <a:pt x="460593" y="135439"/>
                    </a:lnTo>
                    <a:lnTo>
                      <a:pt x="460593" y="92070"/>
                    </a:lnTo>
                    <a:close/>
                    <a:moveTo>
                      <a:pt x="377411" y="50666"/>
                    </a:moveTo>
                    <a:cubicBezTo>
                      <a:pt x="384874" y="50666"/>
                      <a:pt x="391004" y="56710"/>
                      <a:pt x="391004" y="64176"/>
                    </a:cubicBezTo>
                    <a:lnTo>
                      <a:pt x="391004" y="74132"/>
                    </a:lnTo>
                    <a:cubicBezTo>
                      <a:pt x="391004" y="81598"/>
                      <a:pt x="384874" y="87642"/>
                      <a:pt x="377411" y="87642"/>
                    </a:cubicBezTo>
                    <a:cubicBezTo>
                      <a:pt x="369948" y="87642"/>
                      <a:pt x="363907" y="81598"/>
                      <a:pt x="363907" y="74132"/>
                    </a:cubicBezTo>
                    <a:lnTo>
                      <a:pt x="363907" y="64176"/>
                    </a:lnTo>
                    <a:cubicBezTo>
                      <a:pt x="363907" y="56710"/>
                      <a:pt x="369948" y="50666"/>
                      <a:pt x="377411" y="50666"/>
                    </a:cubicBezTo>
                    <a:close/>
                    <a:moveTo>
                      <a:pt x="74508" y="50666"/>
                    </a:moveTo>
                    <a:cubicBezTo>
                      <a:pt x="81991" y="50666"/>
                      <a:pt x="88137" y="56710"/>
                      <a:pt x="88137" y="64176"/>
                    </a:cubicBezTo>
                    <a:lnTo>
                      <a:pt x="88137" y="74132"/>
                    </a:lnTo>
                    <a:cubicBezTo>
                      <a:pt x="88137" y="81598"/>
                      <a:pt x="81991" y="87642"/>
                      <a:pt x="74508" y="87642"/>
                    </a:cubicBezTo>
                    <a:cubicBezTo>
                      <a:pt x="67026" y="87642"/>
                      <a:pt x="60969" y="81598"/>
                      <a:pt x="60969" y="74132"/>
                    </a:cubicBezTo>
                    <a:lnTo>
                      <a:pt x="60969" y="64176"/>
                    </a:lnTo>
                    <a:cubicBezTo>
                      <a:pt x="60969" y="56710"/>
                      <a:pt x="67026" y="50666"/>
                      <a:pt x="74508" y="50666"/>
                    </a:cubicBezTo>
                    <a:close/>
                    <a:moveTo>
                      <a:pt x="226022" y="47914"/>
                    </a:moveTo>
                    <a:cubicBezTo>
                      <a:pt x="233496" y="47914"/>
                      <a:pt x="239545" y="53956"/>
                      <a:pt x="239545" y="61421"/>
                    </a:cubicBezTo>
                    <a:lnTo>
                      <a:pt x="239545" y="86301"/>
                    </a:lnTo>
                    <a:cubicBezTo>
                      <a:pt x="261432" y="92254"/>
                      <a:pt x="277535" y="112248"/>
                      <a:pt x="277535" y="135973"/>
                    </a:cubicBezTo>
                    <a:cubicBezTo>
                      <a:pt x="277535" y="164319"/>
                      <a:pt x="254403" y="187422"/>
                      <a:pt x="226022" y="187422"/>
                    </a:cubicBezTo>
                    <a:cubicBezTo>
                      <a:pt x="197552" y="187422"/>
                      <a:pt x="174509" y="164319"/>
                      <a:pt x="174509" y="135973"/>
                    </a:cubicBezTo>
                    <a:cubicBezTo>
                      <a:pt x="174509" y="112248"/>
                      <a:pt x="190612" y="92254"/>
                      <a:pt x="212410" y="86301"/>
                    </a:cubicBezTo>
                    <a:lnTo>
                      <a:pt x="212410" y="61421"/>
                    </a:lnTo>
                    <a:cubicBezTo>
                      <a:pt x="212410" y="53956"/>
                      <a:pt x="218549" y="47914"/>
                      <a:pt x="226022" y="47914"/>
                    </a:cubicBezTo>
                    <a:close/>
                    <a:moveTo>
                      <a:pt x="67557" y="27106"/>
                    </a:moveTo>
                    <a:cubicBezTo>
                      <a:pt x="52694" y="27106"/>
                      <a:pt x="40678" y="39103"/>
                      <a:pt x="40678" y="53945"/>
                    </a:cubicBezTo>
                    <a:lnTo>
                      <a:pt x="40678" y="208225"/>
                    </a:lnTo>
                    <a:lnTo>
                      <a:pt x="69248" y="208225"/>
                    </a:lnTo>
                    <a:cubicBezTo>
                      <a:pt x="76724" y="208225"/>
                      <a:pt x="82776" y="214268"/>
                      <a:pt x="82776" y="221733"/>
                    </a:cubicBezTo>
                    <a:cubicBezTo>
                      <a:pt x="82776" y="229198"/>
                      <a:pt x="76724" y="235330"/>
                      <a:pt x="69248" y="235330"/>
                    </a:cubicBezTo>
                    <a:lnTo>
                      <a:pt x="40678" y="235330"/>
                    </a:lnTo>
                    <a:lnTo>
                      <a:pt x="40678" y="465950"/>
                    </a:lnTo>
                    <a:lnTo>
                      <a:pt x="100488" y="465950"/>
                    </a:lnTo>
                    <a:lnTo>
                      <a:pt x="100488" y="443555"/>
                    </a:lnTo>
                    <a:lnTo>
                      <a:pt x="92745" y="443555"/>
                    </a:lnTo>
                    <a:cubicBezTo>
                      <a:pt x="83399" y="443555"/>
                      <a:pt x="74588" y="439911"/>
                      <a:pt x="68002" y="433335"/>
                    </a:cubicBezTo>
                    <a:cubicBezTo>
                      <a:pt x="61416" y="426758"/>
                      <a:pt x="57767" y="417960"/>
                      <a:pt x="57767" y="408629"/>
                    </a:cubicBezTo>
                    <a:cubicBezTo>
                      <a:pt x="57767" y="389433"/>
                      <a:pt x="73431" y="373791"/>
                      <a:pt x="92745" y="373791"/>
                    </a:cubicBezTo>
                    <a:lnTo>
                      <a:pt x="114106" y="373791"/>
                    </a:lnTo>
                    <a:lnTo>
                      <a:pt x="221888" y="373791"/>
                    </a:lnTo>
                    <a:lnTo>
                      <a:pt x="329670" y="373791"/>
                    </a:lnTo>
                    <a:lnTo>
                      <a:pt x="351031" y="373791"/>
                    </a:lnTo>
                    <a:cubicBezTo>
                      <a:pt x="360376" y="373791"/>
                      <a:pt x="369188" y="377435"/>
                      <a:pt x="375774" y="384011"/>
                    </a:cubicBezTo>
                    <a:cubicBezTo>
                      <a:pt x="382360" y="390588"/>
                      <a:pt x="386009" y="399297"/>
                      <a:pt x="386009" y="408629"/>
                    </a:cubicBezTo>
                    <a:cubicBezTo>
                      <a:pt x="386009" y="427914"/>
                      <a:pt x="370345" y="443555"/>
                      <a:pt x="351031" y="443555"/>
                    </a:cubicBezTo>
                    <a:lnTo>
                      <a:pt x="343288" y="443555"/>
                    </a:lnTo>
                    <a:lnTo>
                      <a:pt x="343288" y="465950"/>
                    </a:lnTo>
                    <a:lnTo>
                      <a:pt x="411197" y="465950"/>
                    </a:lnTo>
                    <a:lnTo>
                      <a:pt x="411197" y="285720"/>
                    </a:lnTo>
                    <a:lnTo>
                      <a:pt x="305996" y="285720"/>
                    </a:lnTo>
                    <a:lnTo>
                      <a:pt x="305996" y="326334"/>
                    </a:lnTo>
                    <a:cubicBezTo>
                      <a:pt x="305996" y="333888"/>
                      <a:pt x="299943" y="339931"/>
                      <a:pt x="292378" y="339931"/>
                    </a:cubicBezTo>
                    <a:lnTo>
                      <a:pt x="269327" y="339931"/>
                    </a:lnTo>
                    <a:lnTo>
                      <a:pt x="269327" y="351218"/>
                    </a:lnTo>
                    <a:cubicBezTo>
                      <a:pt x="269327" y="358683"/>
                      <a:pt x="263274" y="364726"/>
                      <a:pt x="255798" y="364726"/>
                    </a:cubicBezTo>
                    <a:cubicBezTo>
                      <a:pt x="248322" y="364726"/>
                      <a:pt x="242270" y="358683"/>
                      <a:pt x="242270" y="351218"/>
                    </a:cubicBezTo>
                    <a:lnTo>
                      <a:pt x="242270" y="339931"/>
                    </a:lnTo>
                    <a:lnTo>
                      <a:pt x="209695" y="339931"/>
                    </a:lnTo>
                    <a:lnTo>
                      <a:pt x="209695" y="351218"/>
                    </a:lnTo>
                    <a:cubicBezTo>
                      <a:pt x="209695" y="358683"/>
                      <a:pt x="203642" y="364726"/>
                      <a:pt x="196077" y="364726"/>
                    </a:cubicBezTo>
                    <a:cubicBezTo>
                      <a:pt x="188601" y="364726"/>
                      <a:pt x="182549" y="358683"/>
                      <a:pt x="182549" y="351218"/>
                    </a:cubicBezTo>
                    <a:lnTo>
                      <a:pt x="182549" y="339931"/>
                    </a:lnTo>
                    <a:lnTo>
                      <a:pt x="159497" y="339931"/>
                    </a:lnTo>
                    <a:cubicBezTo>
                      <a:pt x="152021" y="339931"/>
                      <a:pt x="145969" y="333888"/>
                      <a:pt x="145969" y="326334"/>
                    </a:cubicBezTo>
                    <a:lnTo>
                      <a:pt x="145969" y="221733"/>
                    </a:lnTo>
                    <a:cubicBezTo>
                      <a:pt x="145969" y="214268"/>
                      <a:pt x="152021" y="208225"/>
                      <a:pt x="159497" y="208225"/>
                    </a:cubicBezTo>
                    <a:lnTo>
                      <a:pt x="292378" y="208225"/>
                    </a:lnTo>
                    <a:lnTo>
                      <a:pt x="411197" y="208225"/>
                    </a:lnTo>
                    <a:lnTo>
                      <a:pt x="411197" y="148948"/>
                    </a:lnTo>
                    <a:lnTo>
                      <a:pt x="411197" y="78562"/>
                    </a:lnTo>
                    <a:lnTo>
                      <a:pt x="411197" y="53945"/>
                    </a:lnTo>
                    <a:cubicBezTo>
                      <a:pt x="411197" y="39103"/>
                      <a:pt x="399182" y="27106"/>
                      <a:pt x="384407" y="27106"/>
                    </a:cubicBezTo>
                    <a:close/>
                    <a:moveTo>
                      <a:pt x="67557" y="0"/>
                    </a:moveTo>
                    <a:lnTo>
                      <a:pt x="384407" y="0"/>
                    </a:lnTo>
                    <a:cubicBezTo>
                      <a:pt x="414134" y="0"/>
                      <a:pt x="438343" y="24173"/>
                      <a:pt x="438343" y="53945"/>
                    </a:cubicBezTo>
                    <a:lnTo>
                      <a:pt x="438343" y="65054"/>
                    </a:lnTo>
                    <a:lnTo>
                      <a:pt x="474122" y="65054"/>
                    </a:lnTo>
                    <a:cubicBezTo>
                      <a:pt x="481598" y="65054"/>
                      <a:pt x="487739" y="71097"/>
                      <a:pt x="487739" y="78562"/>
                    </a:cubicBezTo>
                    <a:lnTo>
                      <a:pt x="487739" y="148948"/>
                    </a:lnTo>
                    <a:cubicBezTo>
                      <a:pt x="487739" y="156413"/>
                      <a:pt x="481598" y="162545"/>
                      <a:pt x="474122" y="162545"/>
                    </a:cubicBezTo>
                    <a:lnTo>
                      <a:pt x="438343" y="162545"/>
                    </a:lnTo>
                    <a:lnTo>
                      <a:pt x="438343" y="221733"/>
                    </a:lnTo>
                    <a:lnTo>
                      <a:pt x="438343" y="258703"/>
                    </a:lnTo>
                    <a:lnTo>
                      <a:pt x="443238" y="258703"/>
                    </a:lnTo>
                    <a:cubicBezTo>
                      <a:pt x="463709" y="258703"/>
                      <a:pt x="481954" y="270879"/>
                      <a:pt x="490231" y="288831"/>
                    </a:cubicBezTo>
                    <a:lnTo>
                      <a:pt x="532419" y="288831"/>
                    </a:lnTo>
                    <a:cubicBezTo>
                      <a:pt x="539984" y="288831"/>
                      <a:pt x="546036" y="294963"/>
                      <a:pt x="546036" y="302428"/>
                    </a:cubicBezTo>
                    <a:lnTo>
                      <a:pt x="546036" y="339931"/>
                    </a:lnTo>
                    <a:cubicBezTo>
                      <a:pt x="546036" y="347397"/>
                      <a:pt x="539984" y="353440"/>
                      <a:pt x="532419" y="353440"/>
                    </a:cubicBezTo>
                    <a:lnTo>
                      <a:pt x="505095" y="353440"/>
                    </a:lnTo>
                    <a:lnTo>
                      <a:pt x="519958" y="424270"/>
                    </a:lnTo>
                    <a:cubicBezTo>
                      <a:pt x="521471" y="431557"/>
                      <a:pt x="516843" y="438756"/>
                      <a:pt x="509456" y="440267"/>
                    </a:cubicBezTo>
                    <a:cubicBezTo>
                      <a:pt x="508566" y="440444"/>
                      <a:pt x="507587" y="440533"/>
                      <a:pt x="506697" y="440533"/>
                    </a:cubicBezTo>
                    <a:cubicBezTo>
                      <a:pt x="500378" y="440533"/>
                      <a:pt x="494771" y="436179"/>
                      <a:pt x="493436" y="429780"/>
                    </a:cubicBezTo>
                    <a:lnTo>
                      <a:pt x="467180" y="305183"/>
                    </a:lnTo>
                    <a:cubicBezTo>
                      <a:pt x="467180" y="305183"/>
                      <a:pt x="467180" y="305183"/>
                      <a:pt x="467180" y="305094"/>
                    </a:cubicBezTo>
                    <a:cubicBezTo>
                      <a:pt x="464777" y="293896"/>
                      <a:pt x="454719" y="285720"/>
                      <a:pt x="443238" y="285720"/>
                    </a:cubicBezTo>
                    <a:lnTo>
                      <a:pt x="438343" y="285720"/>
                    </a:lnTo>
                    <a:lnTo>
                      <a:pt x="438343" y="478659"/>
                    </a:lnTo>
                    <a:lnTo>
                      <a:pt x="451782" y="591525"/>
                    </a:lnTo>
                    <a:cubicBezTo>
                      <a:pt x="452316" y="595435"/>
                      <a:pt x="451070" y="599257"/>
                      <a:pt x="448489" y="602101"/>
                    </a:cubicBezTo>
                    <a:cubicBezTo>
                      <a:pt x="445908" y="605033"/>
                      <a:pt x="442259" y="606722"/>
                      <a:pt x="438343" y="606722"/>
                    </a:cubicBezTo>
                    <a:lnTo>
                      <a:pt x="13532" y="606722"/>
                    </a:lnTo>
                    <a:cubicBezTo>
                      <a:pt x="9705" y="606722"/>
                      <a:pt x="5967" y="605033"/>
                      <a:pt x="3386" y="602101"/>
                    </a:cubicBezTo>
                    <a:cubicBezTo>
                      <a:pt x="805" y="599257"/>
                      <a:pt x="-352" y="595435"/>
                      <a:pt x="93" y="591525"/>
                    </a:cubicBezTo>
                    <a:lnTo>
                      <a:pt x="13532" y="478659"/>
                    </a:lnTo>
                    <a:lnTo>
                      <a:pt x="13532" y="221733"/>
                    </a:lnTo>
                    <a:lnTo>
                      <a:pt x="13532" y="53945"/>
                    </a:lnTo>
                    <a:cubicBezTo>
                      <a:pt x="13532" y="24173"/>
                      <a:pt x="37741" y="0"/>
                      <a:pt x="67557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27"/>
                </p:custDataLst>
              </p:nvPr>
            </p:nvSpPr>
            <p:spPr>
              <a:xfrm>
                <a:off x="2596" y="3307"/>
                <a:ext cx="2239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CEO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姚宇博</a:t>
                </a:r>
              </a:p>
            </p:txBody>
          </p:sp>
          <p:sp>
            <p:nvSpPr>
              <p:cNvPr id="18" name="文本框 17"/>
              <p:cNvSpPr txBox="1"/>
              <p:nvPr>
                <p:custDataLst>
                  <p:tags r:id="rId28"/>
                </p:custDataLst>
              </p:nvPr>
            </p:nvSpPr>
            <p:spPr>
              <a:xfrm>
                <a:off x="2596" y="3695"/>
                <a:ext cx="653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 </a:t>
                </a: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基于内外部环境分析，提炼出企业最关键、独特的竞争优势，并形成整体战略判断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10295" y="3240"/>
              <a:ext cx="8309" cy="1770"/>
              <a:chOff x="1065" y="3240"/>
              <a:chExt cx="8309" cy="1770"/>
            </a:xfrm>
          </p:grpSpPr>
          <p:sp>
            <p:nvSpPr>
              <p:cNvPr id="20" name="矩形 19"/>
              <p:cNvSpPr/>
              <p:nvPr>
                <p:custDataLst>
                  <p:tags r:id="rId21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caffeine_330963"/>
              <p:cNvSpPr/>
              <p:nvPr>
                <p:custDataLst>
                  <p:tags r:id="rId22"/>
                </p:custDataLst>
              </p:nvPr>
            </p:nvSpPr>
            <p:spPr>
              <a:xfrm>
                <a:off x="1659" y="3695"/>
                <a:ext cx="552" cy="861"/>
              </a:xfrm>
              <a:custGeom>
                <a:avLst/>
                <a:gdLst>
                  <a:gd name="connsiteX0" fmla="*/ 107250 w 388926"/>
                  <a:gd name="connsiteY0" fmla="*/ 582588 h 606369"/>
                  <a:gd name="connsiteX1" fmla="*/ 309566 w 388926"/>
                  <a:gd name="connsiteY1" fmla="*/ 582588 h 606369"/>
                  <a:gd name="connsiteX2" fmla="*/ 321299 w 388926"/>
                  <a:gd name="connsiteY2" fmla="*/ 594479 h 606369"/>
                  <a:gd name="connsiteX3" fmla="*/ 321299 w 388926"/>
                  <a:gd name="connsiteY3" fmla="*/ 606369 h 606369"/>
                  <a:gd name="connsiteX4" fmla="*/ 95349 w 388926"/>
                  <a:gd name="connsiteY4" fmla="*/ 606369 h 606369"/>
                  <a:gd name="connsiteX5" fmla="*/ 95349 w 388926"/>
                  <a:gd name="connsiteY5" fmla="*/ 594479 h 606369"/>
                  <a:gd name="connsiteX6" fmla="*/ 107250 w 388926"/>
                  <a:gd name="connsiteY6" fmla="*/ 582588 h 606369"/>
                  <a:gd name="connsiteX7" fmla="*/ 68704 w 388926"/>
                  <a:gd name="connsiteY7" fmla="*/ 294046 h 606369"/>
                  <a:gd name="connsiteX8" fmla="*/ 346614 w 388926"/>
                  <a:gd name="connsiteY8" fmla="*/ 294046 h 606369"/>
                  <a:gd name="connsiteX9" fmla="*/ 311749 w 388926"/>
                  <a:gd name="connsiteY9" fmla="*/ 573767 h 606369"/>
                  <a:gd name="connsiteX10" fmla="*/ 107256 w 388926"/>
                  <a:gd name="connsiteY10" fmla="*/ 573767 h 606369"/>
                  <a:gd name="connsiteX11" fmla="*/ 68704 w 388926"/>
                  <a:gd name="connsiteY11" fmla="*/ 294046 h 606369"/>
                  <a:gd name="connsiteX12" fmla="*/ 81289 w 388926"/>
                  <a:gd name="connsiteY12" fmla="*/ 239993 h 606369"/>
                  <a:gd name="connsiteX13" fmla="*/ 328823 w 388926"/>
                  <a:gd name="connsiteY13" fmla="*/ 239993 h 606369"/>
                  <a:gd name="connsiteX14" fmla="*/ 353124 w 388926"/>
                  <a:gd name="connsiteY14" fmla="*/ 264444 h 606369"/>
                  <a:gd name="connsiteX15" fmla="*/ 328823 w 388926"/>
                  <a:gd name="connsiteY15" fmla="*/ 288895 h 606369"/>
                  <a:gd name="connsiteX16" fmla="*/ 81289 w 388926"/>
                  <a:gd name="connsiteY16" fmla="*/ 288895 h 606369"/>
                  <a:gd name="connsiteX17" fmla="*/ 56820 w 388926"/>
                  <a:gd name="connsiteY17" fmla="*/ 264444 h 606369"/>
                  <a:gd name="connsiteX18" fmla="*/ 81289 w 388926"/>
                  <a:gd name="connsiteY18" fmla="*/ 239993 h 606369"/>
                  <a:gd name="connsiteX19" fmla="*/ 318583 w 388926"/>
                  <a:gd name="connsiteY19" fmla="*/ 181283 h 606369"/>
                  <a:gd name="connsiteX20" fmla="*/ 345222 w 388926"/>
                  <a:gd name="connsiteY20" fmla="*/ 207886 h 606369"/>
                  <a:gd name="connsiteX21" fmla="*/ 318583 w 388926"/>
                  <a:gd name="connsiteY21" fmla="*/ 234489 h 606369"/>
                  <a:gd name="connsiteX22" fmla="*/ 291944 w 388926"/>
                  <a:gd name="connsiteY22" fmla="*/ 207886 h 606369"/>
                  <a:gd name="connsiteX23" fmla="*/ 318583 w 388926"/>
                  <a:gd name="connsiteY23" fmla="*/ 181283 h 606369"/>
                  <a:gd name="connsiteX24" fmla="*/ 197775 w 388926"/>
                  <a:gd name="connsiteY24" fmla="*/ 162018 h 606369"/>
                  <a:gd name="connsiteX25" fmla="*/ 224414 w 388926"/>
                  <a:gd name="connsiteY25" fmla="*/ 188621 h 606369"/>
                  <a:gd name="connsiteX26" fmla="*/ 197775 w 388926"/>
                  <a:gd name="connsiteY26" fmla="*/ 215224 h 606369"/>
                  <a:gd name="connsiteX27" fmla="*/ 171136 w 388926"/>
                  <a:gd name="connsiteY27" fmla="*/ 188621 h 606369"/>
                  <a:gd name="connsiteX28" fmla="*/ 197775 w 388926"/>
                  <a:gd name="connsiteY28" fmla="*/ 162018 h 606369"/>
                  <a:gd name="connsiteX29" fmla="*/ 257756 w 388926"/>
                  <a:gd name="connsiteY29" fmla="*/ 138379 h 606369"/>
                  <a:gd name="connsiteX30" fmla="*/ 284395 w 388926"/>
                  <a:gd name="connsiteY30" fmla="*/ 165018 h 606369"/>
                  <a:gd name="connsiteX31" fmla="*/ 257756 w 388926"/>
                  <a:gd name="connsiteY31" fmla="*/ 191657 h 606369"/>
                  <a:gd name="connsiteX32" fmla="*/ 231117 w 388926"/>
                  <a:gd name="connsiteY32" fmla="*/ 165018 h 606369"/>
                  <a:gd name="connsiteX33" fmla="*/ 257756 w 388926"/>
                  <a:gd name="connsiteY33" fmla="*/ 138379 h 606369"/>
                  <a:gd name="connsiteX34" fmla="*/ 247452 w 388926"/>
                  <a:gd name="connsiteY34" fmla="*/ 74799 h 606369"/>
                  <a:gd name="connsiteX35" fmla="*/ 274161 w 388926"/>
                  <a:gd name="connsiteY35" fmla="*/ 101402 h 606369"/>
                  <a:gd name="connsiteX36" fmla="*/ 247452 w 388926"/>
                  <a:gd name="connsiteY36" fmla="*/ 128005 h 606369"/>
                  <a:gd name="connsiteX37" fmla="*/ 220743 w 388926"/>
                  <a:gd name="connsiteY37" fmla="*/ 101402 h 606369"/>
                  <a:gd name="connsiteX38" fmla="*/ 247452 w 388926"/>
                  <a:gd name="connsiteY38" fmla="*/ 74799 h 606369"/>
                  <a:gd name="connsiteX39" fmla="*/ 6139 w 388926"/>
                  <a:gd name="connsiteY39" fmla="*/ 47670 h 606369"/>
                  <a:gd name="connsiteX40" fmla="*/ 28100 w 388926"/>
                  <a:gd name="connsiteY40" fmla="*/ 51018 h 606369"/>
                  <a:gd name="connsiteX41" fmla="*/ 161539 w 388926"/>
                  <a:gd name="connsiteY41" fmla="*/ 232654 h 606369"/>
                  <a:gd name="connsiteX42" fmla="*/ 122312 w 388926"/>
                  <a:gd name="connsiteY42" fmla="*/ 232654 h 606369"/>
                  <a:gd name="connsiteX43" fmla="*/ 2786 w 388926"/>
                  <a:gd name="connsiteY43" fmla="*/ 69433 h 606369"/>
                  <a:gd name="connsiteX44" fmla="*/ 6139 w 388926"/>
                  <a:gd name="connsiteY44" fmla="*/ 47670 h 606369"/>
                  <a:gd name="connsiteX45" fmla="*/ 145980 w 388926"/>
                  <a:gd name="connsiteY45" fmla="*/ 0 h 606369"/>
                  <a:gd name="connsiteX46" fmla="*/ 172619 w 388926"/>
                  <a:gd name="connsiteY46" fmla="*/ 26603 h 606369"/>
                  <a:gd name="connsiteX47" fmla="*/ 145980 w 388926"/>
                  <a:gd name="connsiteY47" fmla="*/ 53206 h 606369"/>
                  <a:gd name="connsiteX48" fmla="*/ 119341 w 388926"/>
                  <a:gd name="connsiteY48" fmla="*/ 26603 h 606369"/>
                  <a:gd name="connsiteX49" fmla="*/ 145980 w 388926"/>
                  <a:gd name="connsiteY49" fmla="*/ 0 h 60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88926" h="606369">
                    <a:moveTo>
                      <a:pt x="107250" y="582588"/>
                    </a:moveTo>
                    <a:lnTo>
                      <a:pt x="309566" y="582588"/>
                    </a:lnTo>
                    <a:cubicBezTo>
                      <a:pt x="316103" y="582588"/>
                      <a:pt x="321299" y="587947"/>
                      <a:pt x="321299" y="594479"/>
                    </a:cubicBezTo>
                    <a:lnTo>
                      <a:pt x="321299" y="606369"/>
                    </a:lnTo>
                    <a:lnTo>
                      <a:pt x="95349" y="606369"/>
                    </a:lnTo>
                    <a:lnTo>
                      <a:pt x="95349" y="594479"/>
                    </a:lnTo>
                    <a:cubicBezTo>
                      <a:pt x="95349" y="587947"/>
                      <a:pt x="100713" y="582588"/>
                      <a:pt x="107250" y="582588"/>
                    </a:cubicBezTo>
                    <a:close/>
                    <a:moveTo>
                      <a:pt x="68704" y="294046"/>
                    </a:moveTo>
                    <a:lnTo>
                      <a:pt x="346614" y="294046"/>
                    </a:lnTo>
                    <a:cubicBezTo>
                      <a:pt x="415504" y="378414"/>
                      <a:pt x="397737" y="505134"/>
                      <a:pt x="311749" y="573767"/>
                    </a:cubicBezTo>
                    <a:lnTo>
                      <a:pt x="107256" y="573767"/>
                    </a:lnTo>
                    <a:cubicBezTo>
                      <a:pt x="17413" y="514341"/>
                      <a:pt x="-10076" y="385110"/>
                      <a:pt x="68704" y="294046"/>
                    </a:cubicBezTo>
                    <a:close/>
                    <a:moveTo>
                      <a:pt x="81289" y="239993"/>
                    </a:moveTo>
                    <a:lnTo>
                      <a:pt x="328823" y="239993"/>
                    </a:lnTo>
                    <a:cubicBezTo>
                      <a:pt x="342231" y="239993"/>
                      <a:pt x="353124" y="251046"/>
                      <a:pt x="353124" y="264444"/>
                    </a:cubicBezTo>
                    <a:cubicBezTo>
                      <a:pt x="353124" y="278009"/>
                      <a:pt x="342231" y="288895"/>
                      <a:pt x="328823" y="288895"/>
                    </a:cubicBezTo>
                    <a:lnTo>
                      <a:pt x="81289" y="288895"/>
                    </a:lnTo>
                    <a:cubicBezTo>
                      <a:pt x="67881" y="288895"/>
                      <a:pt x="56820" y="278009"/>
                      <a:pt x="56820" y="264444"/>
                    </a:cubicBezTo>
                    <a:cubicBezTo>
                      <a:pt x="56820" y="251046"/>
                      <a:pt x="67881" y="239993"/>
                      <a:pt x="81289" y="239993"/>
                    </a:cubicBezTo>
                    <a:close/>
                    <a:moveTo>
                      <a:pt x="318583" y="181283"/>
                    </a:moveTo>
                    <a:cubicBezTo>
                      <a:pt x="333295" y="181283"/>
                      <a:pt x="345222" y="193194"/>
                      <a:pt x="345222" y="207886"/>
                    </a:cubicBezTo>
                    <a:cubicBezTo>
                      <a:pt x="345222" y="222578"/>
                      <a:pt x="333295" y="234489"/>
                      <a:pt x="318583" y="234489"/>
                    </a:cubicBezTo>
                    <a:cubicBezTo>
                      <a:pt x="303871" y="234489"/>
                      <a:pt x="291944" y="222578"/>
                      <a:pt x="291944" y="207886"/>
                    </a:cubicBezTo>
                    <a:cubicBezTo>
                      <a:pt x="291944" y="193194"/>
                      <a:pt x="303871" y="181283"/>
                      <a:pt x="318583" y="181283"/>
                    </a:cubicBezTo>
                    <a:close/>
                    <a:moveTo>
                      <a:pt x="197775" y="162018"/>
                    </a:moveTo>
                    <a:cubicBezTo>
                      <a:pt x="212487" y="162018"/>
                      <a:pt x="224414" y="173929"/>
                      <a:pt x="224414" y="188621"/>
                    </a:cubicBezTo>
                    <a:cubicBezTo>
                      <a:pt x="224414" y="203313"/>
                      <a:pt x="212487" y="215224"/>
                      <a:pt x="197775" y="215224"/>
                    </a:cubicBezTo>
                    <a:cubicBezTo>
                      <a:pt x="183063" y="215224"/>
                      <a:pt x="171136" y="203313"/>
                      <a:pt x="171136" y="188621"/>
                    </a:cubicBezTo>
                    <a:cubicBezTo>
                      <a:pt x="171136" y="173929"/>
                      <a:pt x="183063" y="162018"/>
                      <a:pt x="197775" y="162018"/>
                    </a:cubicBezTo>
                    <a:close/>
                    <a:moveTo>
                      <a:pt x="257756" y="138379"/>
                    </a:moveTo>
                    <a:cubicBezTo>
                      <a:pt x="272468" y="138379"/>
                      <a:pt x="284395" y="150306"/>
                      <a:pt x="284395" y="165018"/>
                    </a:cubicBezTo>
                    <a:cubicBezTo>
                      <a:pt x="284395" y="179730"/>
                      <a:pt x="272468" y="191657"/>
                      <a:pt x="257756" y="191657"/>
                    </a:cubicBezTo>
                    <a:cubicBezTo>
                      <a:pt x="243044" y="191657"/>
                      <a:pt x="231117" y="179730"/>
                      <a:pt x="231117" y="165018"/>
                    </a:cubicBezTo>
                    <a:cubicBezTo>
                      <a:pt x="231117" y="150306"/>
                      <a:pt x="243044" y="138379"/>
                      <a:pt x="257756" y="138379"/>
                    </a:cubicBezTo>
                    <a:close/>
                    <a:moveTo>
                      <a:pt x="247452" y="74799"/>
                    </a:moveTo>
                    <a:cubicBezTo>
                      <a:pt x="262203" y="74799"/>
                      <a:pt x="274161" y="86710"/>
                      <a:pt x="274161" y="101402"/>
                    </a:cubicBezTo>
                    <a:cubicBezTo>
                      <a:pt x="274161" y="116094"/>
                      <a:pt x="262203" y="128005"/>
                      <a:pt x="247452" y="128005"/>
                    </a:cubicBezTo>
                    <a:cubicBezTo>
                      <a:pt x="232701" y="128005"/>
                      <a:pt x="220743" y="116094"/>
                      <a:pt x="220743" y="101402"/>
                    </a:cubicBezTo>
                    <a:cubicBezTo>
                      <a:pt x="220743" y="86710"/>
                      <a:pt x="232701" y="74799"/>
                      <a:pt x="247452" y="74799"/>
                    </a:cubicBezTo>
                    <a:close/>
                    <a:moveTo>
                      <a:pt x="6139" y="47670"/>
                    </a:moveTo>
                    <a:cubicBezTo>
                      <a:pt x="13180" y="42480"/>
                      <a:pt x="22903" y="43987"/>
                      <a:pt x="28100" y="51018"/>
                    </a:cubicBezTo>
                    <a:lnTo>
                      <a:pt x="161539" y="232654"/>
                    </a:lnTo>
                    <a:lnTo>
                      <a:pt x="122312" y="232654"/>
                    </a:lnTo>
                    <a:lnTo>
                      <a:pt x="2786" y="69433"/>
                    </a:lnTo>
                    <a:cubicBezTo>
                      <a:pt x="-2243" y="62569"/>
                      <a:pt x="-63" y="53529"/>
                      <a:pt x="6139" y="47670"/>
                    </a:cubicBezTo>
                    <a:close/>
                    <a:moveTo>
                      <a:pt x="145980" y="0"/>
                    </a:moveTo>
                    <a:cubicBezTo>
                      <a:pt x="160692" y="0"/>
                      <a:pt x="172619" y="11911"/>
                      <a:pt x="172619" y="26603"/>
                    </a:cubicBezTo>
                    <a:cubicBezTo>
                      <a:pt x="172619" y="41295"/>
                      <a:pt x="160692" y="53206"/>
                      <a:pt x="145980" y="53206"/>
                    </a:cubicBezTo>
                    <a:cubicBezTo>
                      <a:pt x="131268" y="53206"/>
                      <a:pt x="119341" y="41295"/>
                      <a:pt x="119341" y="26603"/>
                    </a:cubicBezTo>
                    <a:cubicBezTo>
                      <a:pt x="119341" y="11911"/>
                      <a:pt x="131268" y="0"/>
                      <a:pt x="145980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文本框 21"/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2596" y="3307"/>
                <a:ext cx="2373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CFO 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严浩源</a:t>
                </a:r>
              </a:p>
            </p:txBody>
          </p:sp>
          <p:sp>
            <p:nvSpPr>
              <p:cNvPr id="23" name="文本框 22"/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2596" y="3695"/>
                <a:ext cx="653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呈现公司概况和量化经营绩效、财务规划与风控、资本运作与战略支持</a:t>
                </a:r>
              </a:p>
            </p:txBody>
          </p:sp>
        </p:grpSp>
      </p:grpSp>
      <p:grpSp>
        <p:nvGrpSpPr>
          <p:cNvPr id="59" name="组合 10"/>
          <p:cNvGrpSpPr/>
          <p:nvPr>
            <p:custDataLst>
              <p:tags r:id="rId3"/>
            </p:custDataLst>
          </p:nvPr>
        </p:nvGrpSpPr>
        <p:grpSpPr>
          <a:xfrm>
            <a:off x="527685" y="3260725"/>
            <a:ext cx="11137265" cy="1123950"/>
            <a:chOff x="1065" y="3240"/>
            <a:chExt cx="17539" cy="1770"/>
          </a:xfrm>
        </p:grpSpPr>
        <p:grpSp>
          <p:nvGrpSpPr>
            <p:cNvPr id="60" name="组合 59"/>
            <p:cNvGrpSpPr/>
            <p:nvPr/>
          </p:nvGrpSpPr>
          <p:grpSpPr>
            <a:xfrm>
              <a:off x="1065" y="3240"/>
              <a:ext cx="8309" cy="1770"/>
              <a:chOff x="1065" y="3240"/>
              <a:chExt cx="8309" cy="1770"/>
            </a:xfrm>
          </p:grpSpPr>
          <p:sp>
            <p:nvSpPr>
              <p:cNvPr id="61" name="矩形 60"/>
              <p:cNvSpPr/>
              <p:nvPr>
                <p:custDataLst>
                  <p:tags r:id="rId17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caffeine_330963"/>
              <p:cNvSpPr/>
              <p:nvPr>
                <p:custDataLst>
                  <p:tags r:id="rId18"/>
                </p:custDataLst>
              </p:nvPr>
            </p:nvSpPr>
            <p:spPr>
              <a:xfrm>
                <a:off x="1505" y="3702"/>
                <a:ext cx="861" cy="845"/>
              </a:xfrm>
              <a:custGeom>
                <a:avLst/>
                <a:gdLst>
                  <a:gd name="connsiteX0" fmla="*/ 353685 w 483545"/>
                  <a:gd name="connsiteY0" fmla="*/ 146980 h 474583"/>
                  <a:gd name="connsiteX1" fmla="*/ 357949 w 483545"/>
                  <a:gd name="connsiteY1" fmla="*/ 215949 h 474583"/>
                  <a:gd name="connsiteX2" fmla="*/ 311050 w 483545"/>
                  <a:gd name="connsiteY2" fmla="*/ 198707 h 474583"/>
                  <a:gd name="connsiteX3" fmla="*/ 371053 w 483545"/>
                  <a:gd name="connsiteY3" fmla="*/ 142842 h 474583"/>
                  <a:gd name="connsiteX4" fmla="*/ 422780 w 483545"/>
                  <a:gd name="connsiteY4" fmla="*/ 190258 h 474583"/>
                  <a:gd name="connsiteX5" fmla="*/ 375364 w 483545"/>
                  <a:gd name="connsiteY5" fmla="*/ 211811 h 474583"/>
                  <a:gd name="connsiteX6" fmla="*/ 25889 w 483545"/>
                  <a:gd name="connsiteY6" fmla="*/ 138525 h 474583"/>
                  <a:gd name="connsiteX7" fmla="*/ 151016 w 483545"/>
                  <a:gd name="connsiteY7" fmla="*/ 289320 h 474583"/>
                  <a:gd name="connsiteX8" fmla="*/ 60407 w 483545"/>
                  <a:gd name="connsiteY8" fmla="*/ 138525 h 474583"/>
                  <a:gd name="connsiteX9" fmla="*/ 448988 w 483545"/>
                  <a:gd name="connsiteY9" fmla="*/ 125600 h 474583"/>
                  <a:gd name="connsiteX10" fmla="*/ 431746 w 483545"/>
                  <a:gd name="connsiteY10" fmla="*/ 177327 h 474583"/>
                  <a:gd name="connsiteX11" fmla="*/ 380019 w 483545"/>
                  <a:gd name="connsiteY11" fmla="*/ 129911 h 474583"/>
                  <a:gd name="connsiteX12" fmla="*/ 8630 w 483545"/>
                  <a:gd name="connsiteY12" fmla="*/ 125600 h 474583"/>
                  <a:gd name="connsiteX13" fmla="*/ 345180 w 483545"/>
                  <a:gd name="connsiteY13" fmla="*/ 125600 h 474583"/>
                  <a:gd name="connsiteX14" fmla="*/ 353810 w 483545"/>
                  <a:gd name="connsiteY14" fmla="*/ 129908 h 474583"/>
                  <a:gd name="connsiteX15" fmla="*/ 349495 w 483545"/>
                  <a:gd name="connsiteY15" fmla="*/ 138525 h 474583"/>
                  <a:gd name="connsiteX16" fmla="*/ 185535 w 483545"/>
                  <a:gd name="connsiteY16" fmla="*/ 332405 h 474583"/>
                  <a:gd name="connsiteX17" fmla="*/ 185535 w 483545"/>
                  <a:gd name="connsiteY17" fmla="*/ 448732 h 474583"/>
                  <a:gd name="connsiteX18" fmla="*/ 250256 w 483545"/>
                  <a:gd name="connsiteY18" fmla="*/ 465966 h 474583"/>
                  <a:gd name="connsiteX19" fmla="*/ 250256 w 483545"/>
                  <a:gd name="connsiteY19" fmla="*/ 470275 h 474583"/>
                  <a:gd name="connsiteX20" fmla="*/ 250256 w 483545"/>
                  <a:gd name="connsiteY20" fmla="*/ 474583 h 474583"/>
                  <a:gd name="connsiteX21" fmla="*/ 103554 w 483545"/>
                  <a:gd name="connsiteY21" fmla="*/ 474583 h 474583"/>
                  <a:gd name="connsiteX22" fmla="*/ 99239 w 483545"/>
                  <a:gd name="connsiteY22" fmla="*/ 470275 h 474583"/>
                  <a:gd name="connsiteX23" fmla="*/ 103554 w 483545"/>
                  <a:gd name="connsiteY23" fmla="*/ 465966 h 474583"/>
                  <a:gd name="connsiteX24" fmla="*/ 168275 w 483545"/>
                  <a:gd name="connsiteY24" fmla="*/ 448732 h 474583"/>
                  <a:gd name="connsiteX25" fmla="*/ 168275 w 483545"/>
                  <a:gd name="connsiteY25" fmla="*/ 336713 h 474583"/>
                  <a:gd name="connsiteX26" fmla="*/ 0 w 483545"/>
                  <a:gd name="connsiteY26" fmla="*/ 138525 h 474583"/>
                  <a:gd name="connsiteX27" fmla="*/ 0 w 483545"/>
                  <a:gd name="connsiteY27" fmla="*/ 129908 h 474583"/>
                  <a:gd name="connsiteX28" fmla="*/ 8630 w 483545"/>
                  <a:gd name="connsiteY28" fmla="*/ 125600 h 474583"/>
                  <a:gd name="connsiteX29" fmla="*/ 288979 w 483545"/>
                  <a:gd name="connsiteY29" fmla="*/ 69045 h 474583"/>
                  <a:gd name="connsiteX30" fmla="*/ 340706 w 483545"/>
                  <a:gd name="connsiteY30" fmla="*/ 116634 h 474583"/>
                  <a:gd name="connsiteX31" fmla="*/ 271737 w 483545"/>
                  <a:gd name="connsiteY31" fmla="*/ 116634 h 474583"/>
                  <a:gd name="connsiteX32" fmla="*/ 288979 w 483545"/>
                  <a:gd name="connsiteY32" fmla="*/ 69045 h 474583"/>
                  <a:gd name="connsiteX33" fmla="*/ 427435 w 483545"/>
                  <a:gd name="connsiteY33" fmla="*/ 64907 h 474583"/>
                  <a:gd name="connsiteX34" fmla="*/ 448988 w 483545"/>
                  <a:gd name="connsiteY34" fmla="*/ 112323 h 474583"/>
                  <a:gd name="connsiteX35" fmla="*/ 380019 w 483545"/>
                  <a:gd name="connsiteY35" fmla="*/ 116634 h 474583"/>
                  <a:gd name="connsiteX36" fmla="*/ 362776 w 483545"/>
                  <a:gd name="connsiteY36" fmla="*/ 34561 h 474583"/>
                  <a:gd name="connsiteX37" fmla="*/ 414503 w 483545"/>
                  <a:gd name="connsiteY37" fmla="*/ 51925 h 474583"/>
                  <a:gd name="connsiteX38" fmla="*/ 367087 w 483545"/>
                  <a:gd name="connsiteY38" fmla="*/ 108358 h 474583"/>
                  <a:gd name="connsiteX39" fmla="*/ 349514 w 483545"/>
                  <a:gd name="connsiteY39" fmla="*/ 34561 h 474583"/>
                  <a:gd name="connsiteX40" fmla="*/ 353811 w 483545"/>
                  <a:gd name="connsiteY40" fmla="*/ 108358 h 474583"/>
                  <a:gd name="connsiteX41" fmla="*/ 297946 w 483545"/>
                  <a:gd name="connsiteY41" fmla="*/ 60607 h 474583"/>
                  <a:gd name="connsiteX42" fmla="*/ 349514 w 483545"/>
                  <a:gd name="connsiteY42" fmla="*/ 34561 h 474583"/>
                  <a:gd name="connsiteX43" fmla="*/ 353798 w 483545"/>
                  <a:gd name="connsiteY43" fmla="*/ 251 h 474583"/>
                  <a:gd name="connsiteX44" fmla="*/ 483294 w 483545"/>
                  <a:gd name="connsiteY44" fmla="*/ 116716 h 474583"/>
                  <a:gd name="connsiteX45" fmla="*/ 366748 w 483545"/>
                  <a:gd name="connsiteY45" fmla="*/ 246121 h 474583"/>
                  <a:gd name="connsiteX46" fmla="*/ 289051 w 483545"/>
                  <a:gd name="connsiteY46" fmla="*/ 224553 h 474583"/>
                  <a:gd name="connsiteX47" fmla="*/ 302000 w 483545"/>
                  <a:gd name="connsiteY47" fmla="*/ 207299 h 474583"/>
                  <a:gd name="connsiteX48" fmla="*/ 366748 w 483545"/>
                  <a:gd name="connsiteY48" fmla="*/ 228867 h 474583"/>
                  <a:gd name="connsiteX49" fmla="*/ 466028 w 483545"/>
                  <a:gd name="connsiteY49" fmla="*/ 116716 h 474583"/>
                  <a:gd name="connsiteX50" fmla="*/ 353798 w 483545"/>
                  <a:gd name="connsiteY50" fmla="*/ 21819 h 474583"/>
                  <a:gd name="connsiteX51" fmla="*/ 258836 w 483545"/>
                  <a:gd name="connsiteY51" fmla="*/ 116716 h 474583"/>
                  <a:gd name="connsiteX52" fmla="*/ 237253 w 483545"/>
                  <a:gd name="connsiteY52" fmla="*/ 116716 h 474583"/>
                  <a:gd name="connsiteX53" fmla="*/ 353798 w 483545"/>
                  <a:gd name="connsiteY53" fmla="*/ 251 h 474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</a:cxnLst>
                <a:rect l="l" t="t" r="r" b="b"/>
                <a:pathLst>
                  <a:path w="483545" h="474583">
                    <a:moveTo>
                      <a:pt x="353685" y="146980"/>
                    </a:moveTo>
                    <a:lnTo>
                      <a:pt x="357949" y="215949"/>
                    </a:lnTo>
                    <a:cubicBezTo>
                      <a:pt x="340895" y="215949"/>
                      <a:pt x="323841" y="207328"/>
                      <a:pt x="311050" y="198707"/>
                    </a:cubicBezTo>
                    <a:close/>
                    <a:moveTo>
                      <a:pt x="371053" y="142842"/>
                    </a:moveTo>
                    <a:lnTo>
                      <a:pt x="422780" y="190258"/>
                    </a:lnTo>
                    <a:cubicBezTo>
                      <a:pt x="409848" y="203190"/>
                      <a:pt x="392606" y="211811"/>
                      <a:pt x="375364" y="211811"/>
                    </a:cubicBezTo>
                    <a:close/>
                    <a:moveTo>
                      <a:pt x="25889" y="138525"/>
                    </a:moveTo>
                    <a:lnTo>
                      <a:pt x="151016" y="289320"/>
                    </a:lnTo>
                    <a:lnTo>
                      <a:pt x="60407" y="138525"/>
                    </a:lnTo>
                    <a:close/>
                    <a:moveTo>
                      <a:pt x="448988" y="125600"/>
                    </a:moveTo>
                    <a:cubicBezTo>
                      <a:pt x="448988" y="147153"/>
                      <a:pt x="444677" y="164395"/>
                      <a:pt x="431746" y="177327"/>
                    </a:cubicBezTo>
                    <a:lnTo>
                      <a:pt x="380019" y="129911"/>
                    </a:lnTo>
                    <a:close/>
                    <a:moveTo>
                      <a:pt x="8630" y="125600"/>
                    </a:moveTo>
                    <a:lnTo>
                      <a:pt x="345180" y="125600"/>
                    </a:lnTo>
                    <a:cubicBezTo>
                      <a:pt x="349495" y="125600"/>
                      <a:pt x="349495" y="125600"/>
                      <a:pt x="353810" y="129908"/>
                    </a:cubicBezTo>
                    <a:cubicBezTo>
                      <a:pt x="353810" y="129908"/>
                      <a:pt x="353810" y="134217"/>
                      <a:pt x="349495" y="138525"/>
                    </a:cubicBezTo>
                    <a:lnTo>
                      <a:pt x="185535" y="332405"/>
                    </a:lnTo>
                    <a:lnTo>
                      <a:pt x="185535" y="448732"/>
                    </a:lnTo>
                    <a:lnTo>
                      <a:pt x="250256" y="465966"/>
                    </a:lnTo>
                    <a:cubicBezTo>
                      <a:pt x="250256" y="470275"/>
                      <a:pt x="254571" y="470275"/>
                      <a:pt x="250256" y="470275"/>
                    </a:cubicBezTo>
                    <a:cubicBezTo>
                      <a:pt x="250256" y="474583"/>
                      <a:pt x="250256" y="474583"/>
                      <a:pt x="250256" y="474583"/>
                    </a:cubicBezTo>
                    <a:lnTo>
                      <a:pt x="103554" y="474583"/>
                    </a:lnTo>
                    <a:cubicBezTo>
                      <a:pt x="103554" y="474583"/>
                      <a:pt x="99239" y="474583"/>
                      <a:pt x="99239" y="470275"/>
                    </a:cubicBezTo>
                    <a:cubicBezTo>
                      <a:pt x="99239" y="470275"/>
                      <a:pt x="103554" y="470275"/>
                      <a:pt x="103554" y="465966"/>
                    </a:cubicBezTo>
                    <a:lnTo>
                      <a:pt x="168275" y="448732"/>
                    </a:lnTo>
                    <a:lnTo>
                      <a:pt x="168275" y="336713"/>
                    </a:lnTo>
                    <a:lnTo>
                      <a:pt x="0" y="138525"/>
                    </a:lnTo>
                    <a:cubicBezTo>
                      <a:pt x="0" y="134217"/>
                      <a:pt x="0" y="129908"/>
                      <a:pt x="0" y="129908"/>
                    </a:cubicBezTo>
                    <a:cubicBezTo>
                      <a:pt x="0" y="125600"/>
                      <a:pt x="4315" y="125600"/>
                      <a:pt x="8630" y="125600"/>
                    </a:cubicBezTo>
                    <a:close/>
                    <a:moveTo>
                      <a:pt x="288979" y="69045"/>
                    </a:moveTo>
                    <a:lnTo>
                      <a:pt x="340706" y="116634"/>
                    </a:lnTo>
                    <a:lnTo>
                      <a:pt x="271737" y="116634"/>
                    </a:lnTo>
                    <a:cubicBezTo>
                      <a:pt x="271737" y="99329"/>
                      <a:pt x="280358" y="82024"/>
                      <a:pt x="288979" y="69045"/>
                    </a:cubicBezTo>
                    <a:close/>
                    <a:moveTo>
                      <a:pt x="427435" y="64907"/>
                    </a:moveTo>
                    <a:cubicBezTo>
                      <a:pt x="440367" y="77839"/>
                      <a:pt x="448988" y="90771"/>
                      <a:pt x="448988" y="112323"/>
                    </a:cubicBezTo>
                    <a:lnTo>
                      <a:pt x="380019" y="116634"/>
                    </a:lnTo>
                    <a:close/>
                    <a:moveTo>
                      <a:pt x="362776" y="34561"/>
                    </a:moveTo>
                    <a:cubicBezTo>
                      <a:pt x="384329" y="34561"/>
                      <a:pt x="401571" y="43243"/>
                      <a:pt x="414503" y="51925"/>
                    </a:cubicBezTo>
                    <a:lnTo>
                      <a:pt x="367087" y="108358"/>
                    </a:lnTo>
                    <a:close/>
                    <a:moveTo>
                      <a:pt x="349514" y="34561"/>
                    </a:moveTo>
                    <a:lnTo>
                      <a:pt x="353811" y="108358"/>
                    </a:lnTo>
                    <a:lnTo>
                      <a:pt x="297946" y="60607"/>
                    </a:lnTo>
                    <a:cubicBezTo>
                      <a:pt x="310838" y="47584"/>
                      <a:pt x="328027" y="38902"/>
                      <a:pt x="349514" y="34561"/>
                    </a:cubicBezTo>
                    <a:close/>
                    <a:moveTo>
                      <a:pt x="353798" y="251"/>
                    </a:moveTo>
                    <a:cubicBezTo>
                      <a:pt x="422862" y="-4062"/>
                      <a:pt x="478977" y="47700"/>
                      <a:pt x="483294" y="116716"/>
                    </a:cubicBezTo>
                    <a:cubicBezTo>
                      <a:pt x="487610" y="185732"/>
                      <a:pt x="435812" y="246121"/>
                      <a:pt x="366748" y="246121"/>
                    </a:cubicBezTo>
                    <a:cubicBezTo>
                      <a:pt x="336532" y="250434"/>
                      <a:pt x="310634" y="241807"/>
                      <a:pt x="289051" y="224553"/>
                    </a:cubicBezTo>
                    <a:lnTo>
                      <a:pt x="302000" y="207299"/>
                    </a:lnTo>
                    <a:cubicBezTo>
                      <a:pt x="319266" y="224553"/>
                      <a:pt x="340849" y="228867"/>
                      <a:pt x="366748" y="228867"/>
                    </a:cubicBezTo>
                    <a:cubicBezTo>
                      <a:pt x="422862" y="224553"/>
                      <a:pt x="466028" y="177105"/>
                      <a:pt x="466028" y="116716"/>
                    </a:cubicBezTo>
                    <a:cubicBezTo>
                      <a:pt x="461711" y="60640"/>
                      <a:pt x="409913" y="17505"/>
                      <a:pt x="353798" y="21819"/>
                    </a:cubicBezTo>
                    <a:cubicBezTo>
                      <a:pt x="302000" y="21819"/>
                      <a:pt x="263152" y="64954"/>
                      <a:pt x="258836" y="116716"/>
                    </a:cubicBezTo>
                    <a:lnTo>
                      <a:pt x="237253" y="116716"/>
                    </a:lnTo>
                    <a:cubicBezTo>
                      <a:pt x="241570" y="56327"/>
                      <a:pt x="289051" y="4565"/>
                      <a:pt x="353798" y="251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文本框 62"/>
              <p:cNvSpPr txBox="1"/>
              <p:nvPr>
                <p:custDataLst>
                  <p:tags r:id="rId19"/>
                </p:custDataLst>
              </p:nvPr>
            </p:nvSpPr>
            <p:spPr>
              <a:xfrm>
                <a:off x="2596" y="3307"/>
                <a:ext cx="3060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IR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投资者</a:t>
                </a:r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 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曾德荣</a:t>
                </a:r>
              </a:p>
            </p:txBody>
          </p:sp>
          <p:sp>
            <p:nvSpPr>
              <p:cNvPr id="64" name="文本框 63"/>
              <p:cNvSpPr txBox="1"/>
              <p:nvPr>
                <p:custDataLst>
                  <p:tags r:id="rId20"/>
                </p:custDataLst>
              </p:nvPr>
            </p:nvSpPr>
            <p:spPr>
              <a:xfrm>
                <a:off x="2596" y="3695"/>
                <a:ext cx="653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制定</a:t>
                </a:r>
                <a:r>
                  <a:rPr lang="en-US" altLang="zh-CN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IR</a:t>
                </a: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战略、沟通公司基本面和业绩</a:t>
                </a: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10295" y="3240"/>
              <a:ext cx="8309" cy="1770"/>
              <a:chOff x="1065" y="3240"/>
              <a:chExt cx="8309" cy="1770"/>
            </a:xfrm>
          </p:grpSpPr>
          <p:sp>
            <p:nvSpPr>
              <p:cNvPr id="66" name="矩形 65"/>
              <p:cNvSpPr/>
              <p:nvPr>
                <p:custDataLst>
                  <p:tags r:id="rId13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caffeine_330963"/>
              <p:cNvSpPr/>
              <p:nvPr>
                <p:custDataLst>
                  <p:tags r:id="rId14"/>
                </p:custDataLst>
              </p:nvPr>
            </p:nvSpPr>
            <p:spPr>
              <a:xfrm>
                <a:off x="1662" y="3695"/>
                <a:ext cx="545" cy="861"/>
              </a:xfrm>
              <a:custGeom>
                <a:avLst/>
                <a:gdLst>
                  <a:gd name="connsiteX0" fmla="*/ 43029 w 295418"/>
                  <a:gd name="connsiteY0" fmla="*/ 424651 h 466142"/>
                  <a:gd name="connsiteX1" fmla="*/ 43219 w 295418"/>
                  <a:gd name="connsiteY1" fmla="*/ 424651 h 466142"/>
                  <a:gd name="connsiteX2" fmla="*/ 43172 w 295418"/>
                  <a:gd name="connsiteY2" fmla="*/ 424699 h 466142"/>
                  <a:gd name="connsiteX3" fmla="*/ 43029 w 295418"/>
                  <a:gd name="connsiteY3" fmla="*/ 424699 h 466142"/>
                  <a:gd name="connsiteX4" fmla="*/ 41171 w 295418"/>
                  <a:gd name="connsiteY4" fmla="*/ 240585 h 466142"/>
                  <a:gd name="connsiteX5" fmla="*/ 105616 w 295418"/>
                  <a:gd name="connsiteY5" fmla="*/ 266356 h 466142"/>
                  <a:gd name="connsiteX6" fmla="*/ 150008 w 295418"/>
                  <a:gd name="connsiteY6" fmla="*/ 281599 h 466142"/>
                  <a:gd name="connsiteX7" fmla="*/ 154533 w 295418"/>
                  <a:gd name="connsiteY7" fmla="*/ 281456 h 466142"/>
                  <a:gd name="connsiteX8" fmla="*/ 180206 w 295418"/>
                  <a:gd name="connsiteY8" fmla="*/ 287363 h 466142"/>
                  <a:gd name="connsiteX9" fmla="*/ 181920 w 295418"/>
                  <a:gd name="connsiteY9" fmla="*/ 288030 h 466142"/>
                  <a:gd name="connsiteX10" fmla="*/ 188541 w 295418"/>
                  <a:gd name="connsiteY10" fmla="*/ 289983 h 466142"/>
                  <a:gd name="connsiteX11" fmla="*/ 195352 w 295418"/>
                  <a:gd name="connsiteY11" fmla="*/ 290507 h 466142"/>
                  <a:gd name="connsiteX12" fmla="*/ 218168 w 295418"/>
                  <a:gd name="connsiteY12" fmla="*/ 278503 h 466142"/>
                  <a:gd name="connsiteX13" fmla="*/ 219739 w 295418"/>
                  <a:gd name="connsiteY13" fmla="*/ 276598 h 466142"/>
                  <a:gd name="connsiteX14" fmla="*/ 254939 w 295418"/>
                  <a:gd name="connsiteY14" fmla="*/ 258734 h 466142"/>
                  <a:gd name="connsiteX15" fmla="*/ 255796 w 295418"/>
                  <a:gd name="connsiteY15" fmla="*/ 258734 h 466142"/>
                  <a:gd name="connsiteX16" fmla="*/ 261607 w 295418"/>
                  <a:gd name="connsiteY16" fmla="*/ 265260 h 466142"/>
                  <a:gd name="connsiteX17" fmla="*/ 242602 w 295418"/>
                  <a:gd name="connsiteY17" fmla="*/ 455900 h 466142"/>
                  <a:gd name="connsiteX18" fmla="*/ 231266 w 295418"/>
                  <a:gd name="connsiteY18" fmla="*/ 466142 h 466142"/>
                  <a:gd name="connsiteX19" fmla="*/ 64177 w 295418"/>
                  <a:gd name="connsiteY19" fmla="*/ 466142 h 466142"/>
                  <a:gd name="connsiteX20" fmla="*/ 52841 w 295418"/>
                  <a:gd name="connsiteY20" fmla="*/ 455900 h 466142"/>
                  <a:gd name="connsiteX21" fmla="*/ 49649 w 295418"/>
                  <a:gd name="connsiteY21" fmla="*/ 424032 h 466142"/>
                  <a:gd name="connsiteX22" fmla="*/ 49268 w 295418"/>
                  <a:gd name="connsiteY22" fmla="*/ 420078 h 466142"/>
                  <a:gd name="connsiteX23" fmla="*/ 45125 w 295418"/>
                  <a:gd name="connsiteY23" fmla="*/ 378253 h 466142"/>
                  <a:gd name="connsiteX24" fmla="*/ 32026 w 295418"/>
                  <a:gd name="connsiteY24" fmla="*/ 247254 h 466142"/>
                  <a:gd name="connsiteX25" fmla="*/ 37599 w 295418"/>
                  <a:gd name="connsiteY25" fmla="*/ 240727 h 466142"/>
                  <a:gd name="connsiteX26" fmla="*/ 41171 w 295418"/>
                  <a:gd name="connsiteY26" fmla="*/ 240585 h 466142"/>
                  <a:gd name="connsiteX27" fmla="*/ 28618 w 295418"/>
                  <a:gd name="connsiteY27" fmla="*/ 147559 h 466142"/>
                  <a:gd name="connsiteX28" fmla="*/ 247324 w 295418"/>
                  <a:gd name="connsiteY28" fmla="*/ 147559 h 466142"/>
                  <a:gd name="connsiteX29" fmla="*/ 266800 w 295418"/>
                  <a:gd name="connsiteY29" fmla="*/ 147559 h 466142"/>
                  <a:gd name="connsiteX30" fmla="*/ 272705 w 295418"/>
                  <a:gd name="connsiteY30" fmla="*/ 154084 h 466142"/>
                  <a:gd name="connsiteX31" fmla="*/ 264086 w 295418"/>
                  <a:gd name="connsiteY31" fmla="*/ 240057 h 466142"/>
                  <a:gd name="connsiteX32" fmla="*/ 258276 w 295418"/>
                  <a:gd name="connsiteY32" fmla="*/ 245106 h 466142"/>
                  <a:gd name="connsiteX33" fmla="*/ 258229 w 295418"/>
                  <a:gd name="connsiteY33" fmla="*/ 245106 h 466142"/>
                  <a:gd name="connsiteX34" fmla="*/ 236420 w 295418"/>
                  <a:gd name="connsiteY34" fmla="*/ 248631 h 466142"/>
                  <a:gd name="connsiteX35" fmla="*/ 207088 w 295418"/>
                  <a:gd name="connsiteY35" fmla="*/ 270589 h 466142"/>
                  <a:gd name="connsiteX36" fmla="*/ 196850 w 295418"/>
                  <a:gd name="connsiteY36" fmla="*/ 276685 h 466142"/>
                  <a:gd name="connsiteX37" fmla="*/ 189993 w 295418"/>
                  <a:gd name="connsiteY37" fmla="*/ 276447 h 466142"/>
                  <a:gd name="connsiteX38" fmla="*/ 186184 w 295418"/>
                  <a:gd name="connsiteY38" fmla="*/ 275161 h 466142"/>
                  <a:gd name="connsiteX39" fmla="*/ 183422 w 295418"/>
                  <a:gd name="connsiteY39" fmla="*/ 273970 h 466142"/>
                  <a:gd name="connsiteX40" fmla="*/ 154518 w 295418"/>
                  <a:gd name="connsiteY40" fmla="*/ 267874 h 466142"/>
                  <a:gd name="connsiteX41" fmla="*/ 148899 w 295418"/>
                  <a:gd name="connsiteY41" fmla="*/ 268064 h 466142"/>
                  <a:gd name="connsiteX42" fmla="*/ 115234 w 295418"/>
                  <a:gd name="connsiteY42" fmla="*/ 256776 h 466142"/>
                  <a:gd name="connsiteX43" fmla="*/ 40856 w 295418"/>
                  <a:gd name="connsiteY43" fmla="*/ 227006 h 466142"/>
                  <a:gd name="connsiteX44" fmla="*/ 35808 w 295418"/>
                  <a:gd name="connsiteY44" fmla="*/ 227244 h 466142"/>
                  <a:gd name="connsiteX45" fmla="*/ 29428 w 295418"/>
                  <a:gd name="connsiteY45" fmla="*/ 221910 h 466142"/>
                  <a:gd name="connsiteX46" fmla="*/ 22666 w 295418"/>
                  <a:gd name="connsiteY46" fmla="*/ 154084 h 466142"/>
                  <a:gd name="connsiteX47" fmla="*/ 28618 w 295418"/>
                  <a:gd name="connsiteY47" fmla="*/ 147559 h 466142"/>
                  <a:gd name="connsiteX48" fmla="*/ 11381 w 295418"/>
                  <a:gd name="connsiteY48" fmla="*/ 83877 h 466142"/>
                  <a:gd name="connsiteX49" fmla="*/ 284085 w 295418"/>
                  <a:gd name="connsiteY49" fmla="*/ 83877 h 466142"/>
                  <a:gd name="connsiteX50" fmla="*/ 295418 w 295418"/>
                  <a:gd name="connsiteY50" fmla="*/ 95261 h 466142"/>
                  <a:gd name="connsiteX51" fmla="*/ 295418 w 295418"/>
                  <a:gd name="connsiteY51" fmla="*/ 122553 h 466142"/>
                  <a:gd name="connsiteX52" fmla="*/ 288561 w 295418"/>
                  <a:gd name="connsiteY52" fmla="*/ 132984 h 466142"/>
                  <a:gd name="connsiteX53" fmla="*/ 284085 w 295418"/>
                  <a:gd name="connsiteY53" fmla="*/ 133889 h 466142"/>
                  <a:gd name="connsiteX54" fmla="*/ 11381 w 295418"/>
                  <a:gd name="connsiteY54" fmla="*/ 133889 h 466142"/>
                  <a:gd name="connsiteX55" fmla="*/ 6905 w 295418"/>
                  <a:gd name="connsiteY55" fmla="*/ 132984 h 466142"/>
                  <a:gd name="connsiteX56" fmla="*/ 0 w 295418"/>
                  <a:gd name="connsiteY56" fmla="*/ 122553 h 466142"/>
                  <a:gd name="connsiteX57" fmla="*/ 0 w 295418"/>
                  <a:gd name="connsiteY57" fmla="*/ 95261 h 466142"/>
                  <a:gd name="connsiteX58" fmla="*/ 11381 w 295418"/>
                  <a:gd name="connsiteY58" fmla="*/ 83877 h 466142"/>
                  <a:gd name="connsiteX59" fmla="*/ 236801 w 295418"/>
                  <a:gd name="connsiteY59" fmla="*/ 0 h 466142"/>
                  <a:gd name="connsiteX60" fmla="*/ 238039 w 295418"/>
                  <a:gd name="connsiteY60" fmla="*/ 95 h 466142"/>
                  <a:gd name="connsiteX61" fmla="*/ 248134 w 295418"/>
                  <a:gd name="connsiteY61" fmla="*/ 12574 h 466142"/>
                  <a:gd name="connsiteX62" fmla="*/ 242515 w 295418"/>
                  <a:gd name="connsiteY62" fmla="*/ 64920 h 466142"/>
                  <a:gd name="connsiteX63" fmla="*/ 236563 w 295418"/>
                  <a:gd name="connsiteY63" fmla="*/ 70255 h 466142"/>
                  <a:gd name="connsiteX64" fmla="*/ 225706 w 295418"/>
                  <a:gd name="connsiteY64" fmla="*/ 70255 h 466142"/>
                  <a:gd name="connsiteX65" fmla="*/ 219754 w 295418"/>
                  <a:gd name="connsiteY65" fmla="*/ 63634 h 466142"/>
                  <a:gd name="connsiteX66" fmla="*/ 225516 w 295418"/>
                  <a:gd name="connsiteY66" fmla="*/ 10145 h 466142"/>
                  <a:gd name="connsiteX67" fmla="*/ 236801 w 295418"/>
                  <a:gd name="connsiteY67" fmla="*/ 0 h 4661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</a:cxnLst>
                <a:rect l="l" t="t" r="r" b="b"/>
                <a:pathLst>
                  <a:path w="295418" h="466142">
                    <a:moveTo>
                      <a:pt x="43029" y="424651"/>
                    </a:moveTo>
                    <a:lnTo>
                      <a:pt x="43219" y="424651"/>
                    </a:lnTo>
                    <a:lnTo>
                      <a:pt x="43172" y="424699"/>
                    </a:lnTo>
                    <a:lnTo>
                      <a:pt x="43029" y="424699"/>
                    </a:lnTo>
                    <a:close/>
                    <a:moveTo>
                      <a:pt x="41171" y="240585"/>
                    </a:moveTo>
                    <a:cubicBezTo>
                      <a:pt x="65272" y="239965"/>
                      <a:pt x="88564" y="249302"/>
                      <a:pt x="105616" y="266356"/>
                    </a:cubicBezTo>
                    <a:cubicBezTo>
                      <a:pt x="116666" y="277407"/>
                      <a:pt x="132813" y="282981"/>
                      <a:pt x="150008" y="281599"/>
                    </a:cubicBezTo>
                    <a:cubicBezTo>
                      <a:pt x="151484" y="281504"/>
                      <a:pt x="153009" y="281456"/>
                      <a:pt x="154533" y="281456"/>
                    </a:cubicBezTo>
                    <a:cubicBezTo>
                      <a:pt x="163440" y="281409"/>
                      <a:pt x="172204" y="283457"/>
                      <a:pt x="180206" y="287363"/>
                    </a:cubicBezTo>
                    <a:cubicBezTo>
                      <a:pt x="180777" y="287649"/>
                      <a:pt x="181349" y="287792"/>
                      <a:pt x="181920" y="288030"/>
                    </a:cubicBezTo>
                    <a:cubicBezTo>
                      <a:pt x="184064" y="288888"/>
                      <a:pt x="186255" y="289555"/>
                      <a:pt x="188541" y="289983"/>
                    </a:cubicBezTo>
                    <a:cubicBezTo>
                      <a:pt x="190780" y="290412"/>
                      <a:pt x="193066" y="290555"/>
                      <a:pt x="195352" y="290507"/>
                    </a:cubicBezTo>
                    <a:cubicBezTo>
                      <a:pt x="204402" y="290222"/>
                      <a:pt x="212833" y="285791"/>
                      <a:pt x="218168" y="278503"/>
                    </a:cubicBezTo>
                    <a:cubicBezTo>
                      <a:pt x="218644" y="277836"/>
                      <a:pt x="219215" y="277217"/>
                      <a:pt x="219739" y="276598"/>
                    </a:cubicBezTo>
                    <a:cubicBezTo>
                      <a:pt x="228361" y="265832"/>
                      <a:pt x="241173" y="259353"/>
                      <a:pt x="254939" y="258734"/>
                    </a:cubicBezTo>
                    <a:lnTo>
                      <a:pt x="255796" y="258734"/>
                    </a:lnTo>
                    <a:cubicBezTo>
                      <a:pt x="259273" y="258782"/>
                      <a:pt x="261988" y="261830"/>
                      <a:pt x="261607" y="265260"/>
                    </a:cubicBezTo>
                    <a:cubicBezTo>
                      <a:pt x="258273" y="298796"/>
                      <a:pt x="242602" y="455900"/>
                      <a:pt x="242602" y="455900"/>
                    </a:cubicBezTo>
                    <a:cubicBezTo>
                      <a:pt x="242031" y="461712"/>
                      <a:pt x="237125" y="466142"/>
                      <a:pt x="231266" y="466142"/>
                    </a:cubicBezTo>
                    <a:lnTo>
                      <a:pt x="64177" y="466142"/>
                    </a:lnTo>
                    <a:cubicBezTo>
                      <a:pt x="58318" y="466142"/>
                      <a:pt x="53412" y="461712"/>
                      <a:pt x="52841" y="455900"/>
                    </a:cubicBezTo>
                    <a:lnTo>
                      <a:pt x="49649" y="424032"/>
                    </a:lnTo>
                    <a:lnTo>
                      <a:pt x="49268" y="420078"/>
                    </a:lnTo>
                    <a:lnTo>
                      <a:pt x="45125" y="378253"/>
                    </a:lnTo>
                    <a:cubicBezTo>
                      <a:pt x="45125" y="378253"/>
                      <a:pt x="34646" y="273549"/>
                      <a:pt x="32026" y="247254"/>
                    </a:cubicBezTo>
                    <a:cubicBezTo>
                      <a:pt x="31645" y="243871"/>
                      <a:pt x="34217" y="240918"/>
                      <a:pt x="37599" y="240727"/>
                    </a:cubicBezTo>
                    <a:cubicBezTo>
                      <a:pt x="38790" y="240632"/>
                      <a:pt x="39980" y="240585"/>
                      <a:pt x="41171" y="240585"/>
                    </a:cubicBezTo>
                    <a:close/>
                    <a:moveTo>
                      <a:pt x="28618" y="147559"/>
                    </a:moveTo>
                    <a:lnTo>
                      <a:pt x="247324" y="147559"/>
                    </a:lnTo>
                    <a:lnTo>
                      <a:pt x="266800" y="147559"/>
                    </a:lnTo>
                    <a:cubicBezTo>
                      <a:pt x="270324" y="147511"/>
                      <a:pt x="273038" y="150559"/>
                      <a:pt x="272705" y="154084"/>
                    </a:cubicBezTo>
                    <a:lnTo>
                      <a:pt x="264086" y="240057"/>
                    </a:lnTo>
                    <a:cubicBezTo>
                      <a:pt x="263800" y="243011"/>
                      <a:pt x="261276" y="245202"/>
                      <a:pt x="258276" y="245106"/>
                    </a:cubicBezTo>
                    <a:lnTo>
                      <a:pt x="258229" y="245106"/>
                    </a:lnTo>
                    <a:cubicBezTo>
                      <a:pt x="250801" y="244963"/>
                      <a:pt x="243420" y="246154"/>
                      <a:pt x="236420" y="248631"/>
                    </a:cubicBezTo>
                    <a:cubicBezTo>
                      <a:pt x="224659" y="252822"/>
                      <a:pt x="214421" y="260443"/>
                      <a:pt x="207088" y="270589"/>
                    </a:cubicBezTo>
                    <a:cubicBezTo>
                      <a:pt x="204612" y="273875"/>
                      <a:pt x="200945" y="276114"/>
                      <a:pt x="196850" y="276685"/>
                    </a:cubicBezTo>
                    <a:cubicBezTo>
                      <a:pt x="194564" y="277066"/>
                      <a:pt x="192231" y="276971"/>
                      <a:pt x="189993" y="276447"/>
                    </a:cubicBezTo>
                    <a:cubicBezTo>
                      <a:pt x="188708" y="276161"/>
                      <a:pt x="187422" y="275733"/>
                      <a:pt x="186184" y="275161"/>
                    </a:cubicBezTo>
                    <a:cubicBezTo>
                      <a:pt x="185279" y="274685"/>
                      <a:pt x="184327" y="274399"/>
                      <a:pt x="183422" y="273970"/>
                    </a:cubicBezTo>
                    <a:cubicBezTo>
                      <a:pt x="174327" y="269922"/>
                      <a:pt x="164470" y="267874"/>
                      <a:pt x="154518" y="267874"/>
                    </a:cubicBezTo>
                    <a:cubicBezTo>
                      <a:pt x="152614" y="267874"/>
                      <a:pt x="150757" y="267921"/>
                      <a:pt x="148899" y="268064"/>
                    </a:cubicBezTo>
                    <a:cubicBezTo>
                      <a:pt x="135757" y="269112"/>
                      <a:pt x="123472" y="265016"/>
                      <a:pt x="115234" y="256776"/>
                    </a:cubicBezTo>
                    <a:cubicBezTo>
                      <a:pt x="95568" y="237056"/>
                      <a:pt x="68664" y="226339"/>
                      <a:pt x="40856" y="227006"/>
                    </a:cubicBezTo>
                    <a:cubicBezTo>
                      <a:pt x="39141" y="227054"/>
                      <a:pt x="37475" y="227149"/>
                      <a:pt x="35808" y="227244"/>
                    </a:cubicBezTo>
                    <a:cubicBezTo>
                      <a:pt x="32570" y="227483"/>
                      <a:pt x="29761" y="225101"/>
                      <a:pt x="29428" y="221910"/>
                    </a:cubicBezTo>
                    <a:lnTo>
                      <a:pt x="22666" y="154084"/>
                    </a:lnTo>
                    <a:cubicBezTo>
                      <a:pt x="22285" y="150559"/>
                      <a:pt x="25094" y="147511"/>
                      <a:pt x="28618" y="147559"/>
                    </a:cubicBezTo>
                    <a:close/>
                    <a:moveTo>
                      <a:pt x="11381" y="83877"/>
                    </a:moveTo>
                    <a:lnTo>
                      <a:pt x="284085" y="83877"/>
                    </a:lnTo>
                    <a:cubicBezTo>
                      <a:pt x="290323" y="83877"/>
                      <a:pt x="295418" y="88973"/>
                      <a:pt x="295418" y="95261"/>
                    </a:cubicBezTo>
                    <a:lnTo>
                      <a:pt x="295418" y="122553"/>
                    </a:lnTo>
                    <a:cubicBezTo>
                      <a:pt x="295418" y="127078"/>
                      <a:pt x="292704" y="131174"/>
                      <a:pt x="288561" y="132984"/>
                    </a:cubicBezTo>
                    <a:cubicBezTo>
                      <a:pt x="287133" y="133603"/>
                      <a:pt x="285609" y="133889"/>
                      <a:pt x="284085" y="133889"/>
                    </a:cubicBezTo>
                    <a:lnTo>
                      <a:pt x="11381" y="133889"/>
                    </a:lnTo>
                    <a:cubicBezTo>
                      <a:pt x="9809" y="133889"/>
                      <a:pt x="8285" y="133603"/>
                      <a:pt x="6905" y="132984"/>
                    </a:cubicBezTo>
                    <a:cubicBezTo>
                      <a:pt x="2714" y="131174"/>
                      <a:pt x="0" y="127078"/>
                      <a:pt x="0" y="122553"/>
                    </a:cubicBezTo>
                    <a:lnTo>
                      <a:pt x="0" y="95261"/>
                    </a:lnTo>
                    <a:cubicBezTo>
                      <a:pt x="0" y="88973"/>
                      <a:pt x="5095" y="83877"/>
                      <a:pt x="11381" y="83877"/>
                    </a:cubicBezTo>
                    <a:close/>
                    <a:moveTo>
                      <a:pt x="236801" y="0"/>
                    </a:moveTo>
                    <a:cubicBezTo>
                      <a:pt x="237230" y="0"/>
                      <a:pt x="237611" y="47"/>
                      <a:pt x="238039" y="95"/>
                    </a:cubicBezTo>
                    <a:cubicBezTo>
                      <a:pt x="244277" y="762"/>
                      <a:pt x="248753" y="6382"/>
                      <a:pt x="248134" y="12574"/>
                    </a:cubicBezTo>
                    <a:lnTo>
                      <a:pt x="242515" y="64920"/>
                    </a:lnTo>
                    <a:cubicBezTo>
                      <a:pt x="242182" y="67968"/>
                      <a:pt x="239610" y="70255"/>
                      <a:pt x="236563" y="70255"/>
                    </a:cubicBezTo>
                    <a:lnTo>
                      <a:pt x="225706" y="70255"/>
                    </a:lnTo>
                    <a:cubicBezTo>
                      <a:pt x="222135" y="70255"/>
                      <a:pt x="219373" y="67159"/>
                      <a:pt x="219754" y="63634"/>
                    </a:cubicBezTo>
                    <a:lnTo>
                      <a:pt x="225516" y="10145"/>
                    </a:lnTo>
                    <a:cubicBezTo>
                      <a:pt x="226182" y="4382"/>
                      <a:pt x="231039" y="47"/>
                      <a:pt x="236801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文本框 67"/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2596" y="3307"/>
                <a:ext cx="2368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CTO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卢斯佳</a:t>
                </a:r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 </a:t>
                </a:r>
              </a:p>
            </p:txBody>
          </p:sp>
          <p:sp>
            <p:nvSpPr>
              <p:cNvPr id="69" name="文本框 68"/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2596" y="3695"/>
                <a:ext cx="653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评估技术资源和研发能力，审视公司内部的运作效率、核心能力</a:t>
                </a:r>
              </a:p>
            </p:txBody>
          </p:sp>
        </p:grpSp>
      </p:grpSp>
      <p:grpSp>
        <p:nvGrpSpPr>
          <p:cNvPr id="81" name="组合 10"/>
          <p:cNvGrpSpPr/>
          <p:nvPr>
            <p:custDataLst>
              <p:tags r:id="rId4"/>
            </p:custDataLst>
          </p:nvPr>
        </p:nvGrpSpPr>
        <p:grpSpPr>
          <a:xfrm>
            <a:off x="527685" y="4711700"/>
            <a:ext cx="11137265" cy="1123950"/>
            <a:chOff x="1065" y="3240"/>
            <a:chExt cx="17539" cy="1770"/>
          </a:xfrm>
        </p:grpSpPr>
        <p:grpSp>
          <p:nvGrpSpPr>
            <p:cNvPr id="82" name="组合 81"/>
            <p:cNvGrpSpPr/>
            <p:nvPr/>
          </p:nvGrpSpPr>
          <p:grpSpPr>
            <a:xfrm>
              <a:off x="1065" y="3240"/>
              <a:ext cx="8309" cy="1770"/>
              <a:chOff x="1065" y="3240"/>
              <a:chExt cx="8309" cy="1770"/>
            </a:xfrm>
          </p:grpSpPr>
          <p:sp>
            <p:nvSpPr>
              <p:cNvPr id="83" name="矩形 82"/>
              <p:cNvSpPr/>
              <p:nvPr>
                <p:custDataLst>
                  <p:tags r:id="rId9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4" name="caffeine_330963"/>
              <p:cNvSpPr/>
              <p:nvPr>
                <p:custDataLst>
                  <p:tags r:id="rId10"/>
                </p:custDataLst>
              </p:nvPr>
            </p:nvSpPr>
            <p:spPr>
              <a:xfrm>
                <a:off x="1505" y="3695"/>
                <a:ext cx="861" cy="861"/>
              </a:xfrm>
              <a:custGeom>
                <a:avLst/>
                <a:gdLst>
                  <a:gd name="connsiteX0" fmla="*/ 97564 w 609586"/>
                  <a:gd name="connsiteY0" fmla="*/ 592377 h 609586"/>
                  <a:gd name="connsiteX1" fmla="*/ 97579 w 609586"/>
                  <a:gd name="connsiteY1" fmla="*/ 592377 h 609586"/>
                  <a:gd name="connsiteX2" fmla="*/ 97532 w 609586"/>
                  <a:gd name="connsiteY2" fmla="*/ 592424 h 609586"/>
                  <a:gd name="connsiteX3" fmla="*/ 34863 w 609586"/>
                  <a:gd name="connsiteY3" fmla="*/ 527138 h 609586"/>
                  <a:gd name="connsiteX4" fmla="*/ 34863 w 609586"/>
                  <a:gd name="connsiteY4" fmla="*/ 581615 h 609586"/>
                  <a:gd name="connsiteX5" fmla="*/ 89293 w 609586"/>
                  <a:gd name="connsiteY5" fmla="*/ 581615 h 609586"/>
                  <a:gd name="connsiteX6" fmla="*/ 34863 w 609586"/>
                  <a:gd name="connsiteY6" fmla="*/ 527138 h 609586"/>
                  <a:gd name="connsiteX7" fmla="*/ 575067 w 609586"/>
                  <a:gd name="connsiteY7" fmla="*/ 524471 h 609586"/>
                  <a:gd name="connsiteX8" fmla="*/ 519066 w 609586"/>
                  <a:gd name="connsiteY8" fmla="*/ 579614 h 609586"/>
                  <a:gd name="connsiteX9" fmla="*/ 575067 w 609586"/>
                  <a:gd name="connsiteY9" fmla="*/ 579614 h 609586"/>
                  <a:gd name="connsiteX10" fmla="*/ 87674 w 609586"/>
                  <a:gd name="connsiteY10" fmla="*/ 521841 h 609586"/>
                  <a:gd name="connsiteX11" fmla="*/ 87706 w 609586"/>
                  <a:gd name="connsiteY11" fmla="*/ 521863 h 609586"/>
                  <a:gd name="connsiteX12" fmla="*/ 112770 w 609586"/>
                  <a:gd name="connsiteY12" fmla="*/ 558931 h 609586"/>
                  <a:gd name="connsiteX13" fmla="*/ 113012 w 609586"/>
                  <a:gd name="connsiteY13" fmla="*/ 560110 h 609586"/>
                  <a:gd name="connsiteX14" fmla="*/ 112913 w 609586"/>
                  <a:gd name="connsiteY14" fmla="*/ 560043 h 609586"/>
                  <a:gd name="connsiteX15" fmla="*/ 95088 w 609586"/>
                  <a:gd name="connsiteY15" fmla="*/ 513934 h 609586"/>
                  <a:gd name="connsiteX16" fmla="*/ 95432 w 609586"/>
                  <a:gd name="connsiteY16" fmla="*/ 514172 h 609586"/>
                  <a:gd name="connsiteX17" fmla="*/ 121722 w 609586"/>
                  <a:gd name="connsiteY17" fmla="*/ 552281 h 609586"/>
                  <a:gd name="connsiteX18" fmla="*/ 121812 w 609586"/>
                  <a:gd name="connsiteY18" fmla="*/ 552662 h 609586"/>
                  <a:gd name="connsiteX19" fmla="*/ 121532 w 609586"/>
                  <a:gd name="connsiteY19" fmla="*/ 552662 h 609586"/>
                  <a:gd name="connsiteX20" fmla="*/ 31435 w 609586"/>
                  <a:gd name="connsiteY20" fmla="*/ 513899 h 609586"/>
                  <a:gd name="connsiteX21" fmla="*/ 102532 w 609586"/>
                  <a:gd name="connsiteY21" fmla="*/ 584996 h 609586"/>
                  <a:gd name="connsiteX22" fmla="*/ 97564 w 609586"/>
                  <a:gd name="connsiteY22" fmla="*/ 592377 h 609586"/>
                  <a:gd name="connsiteX23" fmla="*/ 29435 w 609586"/>
                  <a:gd name="connsiteY23" fmla="*/ 592377 h 609586"/>
                  <a:gd name="connsiteX24" fmla="*/ 24006 w 609586"/>
                  <a:gd name="connsiteY24" fmla="*/ 586996 h 609586"/>
                  <a:gd name="connsiteX25" fmla="*/ 24006 w 609586"/>
                  <a:gd name="connsiteY25" fmla="*/ 518899 h 609586"/>
                  <a:gd name="connsiteX26" fmla="*/ 31435 w 609586"/>
                  <a:gd name="connsiteY26" fmla="*/ 513899 h 609586"/>
                  <a:gd name="connsiteX27" fmla="*/ 578496 w 609586"/>
                  <a:gd name="connsiteY27" fmla="*/ 511233 h 609586"/>
                  <a:gd name="connsiteX28" fmla="*/ 585877 w 609586"/>
                  <a:gd name="connsiteY28" fmla="*/ 516280 h 609586"/>
                  <a:gd name="connsiteX29" fmla="*/ 585877 w 609586"/>
                  <a:gd name="connsiteY29" fmla="*/ 584996 h 609586"/>
                  <a:gd name="connsiteX30" fmla="*/ 580448 w 609586"/>
                  <a:gd name="connsiteY30" fmla="*/ 590424 h 609586"/>
                  <a:gd name="connsiteX31" fmla="*/ 510780 w 609586"/>
                  <a:gd name="connsiteY31" fmla="*/ 590424 h 609586"/>
                  <a:gd name="connsiteX32" fmla="*/ 505780 w 609586"/>
                  <a:gd name="connsiteY32" fmla="*/ 582996 h 609586"/>
                  <a:gd name="connsiteX33" fmla="*/ 578496 w 609586"/>
                  <a:gd name="connsiteY33" fmla="*/ 511233 h 609586"/>
                  <a:gd name="connsiteX34" fmla="*/ 236045 w 609586"/>
                  <a:gd name="connsiteY34" fmla="*/ 479960 h 609586"/>
                  <a:gd name="connsiteX35" fmla="*/ 384858 w 609586"/>
                  <a:gd name="connsiteY35" fmla="*/ 479960 h 609586"/>
                  <a:gd name="connsiteX36" fmla="*/ 386288 w 609586"/>
                  <a:gd name="connsiteY36" fmla="*/ 481320 h 609586"/>
                  <a:gd name="connsiteX37" fmla="*/ 234627 w 609586"/>
                  <a:gd name="connsiteY37" fmla="*/ 481320 h 609586"/>
                  <a:gd name="connsiteX38" fmla="*/ 396852 w 609586"/>
                  <a:gd name="connsiteY38" fmla="*/ 474110 h 609586"/>
                  <a:gd name="connsiteX39" fmla="*/ 401662 w 609586"/>
                  <a:gd name="connsiteY39" fmla="*/ 485532 h 609586"/>
                  <a:gd name="connsiteX40" fmla="*/ 384858 w 609586"/>
                  <a:gd name="connsiteY40" fmla="*/ 501914 h 609586"/>
                  <a:gd name="connsiteX41" fmla="*/ 236045 w 609586"/>
                  <a:gd name="connsiteY41" fmla="*/ 501914 h 609586"/>
                  <a:gd name="connsiteX42" fmla="*/ 219241 w 609586"/>
                  <a:gd name="connsiteY42" fmla="*/ 485532 h 609586"/>
                  <a:gd name="connsiteX43" fmla="*/ 223450 w 609586"/>
                  <a:gd name="connsiteY43" fmla="*/ 475573 h 609586"/>
                  <a:gd name="connsiteX44" fmla="*/ 223854 w 609586"/>
                  <a:gd name="connsiteY44" fmla="*/ 476415 h 609586"/>
                  <a:gd name="connsiteX45" fmla="*/ 224330 w 609586"/>
                  <a:gd name="connsiteY45" fmla="*/ 481320 h 609586"/>
                  <a:gd name="connsiteX46" fmla="*/ 234627 w 609586"/>
                  <a:gd name="connsiteY46" fmla="*/ 481320 h 609586"/>
                  <a:gd name="connsiteX47" fmla="*/ 230237 w 609586"/>
                  <a:gd name="connsiteY47" fmla="*/ 485532 h 609586"/>
                  <a:gd name="connsiteX48" fmla="*/ 236045 w 609586"/>
                  <a:gd name="connsiteY48" fmla="*/ 491104 h 609586"/>
                  <a:gd name="connsiteX49" fmla="*/ 384858 w 609586"/>
                  <a:gd name="connsiteY49" fmla="*/ 491104 h 609586"/>
                  <a:gd name="connsiteX50" fmla="*/ 390713 w 609586"/>
                  <a:gd name="connsiteY50" fmla="*/ 485532 h 609586"/>
                  <a:gd name="connsiteX51" fmla="*/ 386288 w 609586"/>
                  <a:gd name="connsiteY51" fmla="*/ 481320 h 609586"/>
                  <a:gd name="connsiteX52" fmla="*/ 395276 w 609586"/>
                  <a:gd name="connsiteY52" fmla="*/ 481320 h 609586"/>
                  <a:gd name="connsiteX53" fmla="*/ 395752 w 609586"/>
                  <a:gd name="connsiteY53" fmla="*/ 476415 h 609586"/>
                  <a:gd name="connsiteX54" fmla="*/ 236045 w 609586"/>
                  <a:gd name="connsiteY54" fmla="*/ 469149 h 609586"/>
                  <a:gd name="connsiteX55" fmla="*/ 384858 w 609586"/>
                  <a:gd name="connsiteY55" fmla="*/ 469149 h 609586"/>
                  <a:gd name="connsiteX56" fmla="*/ 386347 w 609586"/>
                  <a:gd name="connsiteY56" fmla="*/ 469733 h 609586"/>
                  <a:gd name="connsiteX57" fmla="*/ 385898 w 609586"/>
                  <a:gd name="connsiteY57" fmla="*/ 470510 h 609586"/>
                  <a:gd name="connsiteX58" fmla="*/ 233708 w 609586"/>
                  <a:gd name="connsiteY58" fmla="*/ 470510 h 609586"/>
                  <a:gd name="connsiteX59" fmla="*/ 233500 w 609586"/>
                  <a:gd name="connsiteY59" fmla="*/ 470149 h 609586"/>
                  <a:gd name="connsiteX60" fmla="*/ 218241 w 609586"/>
                  <a:gd name="connsiteY60" fmla="*/ 408757 h 609586"/>
                  <a:gd name="connsiteX61" fmla="*/ 218241 w 609586"/>
                  <a:gd name="connsiteY61" fmla="*/ 428907 h 609586"/>
                  <a:gd name="connsiteX62" fmla="*/ 223668 w 609586"/>
                  <a:gd name="connsiteY62" fmla="*/ 434289 h 609586"/>
                  <a:gd name="connsiteX63" fmla="*/ 228606 w 609586"/>
                  <a:gd name="connsiteY63" fmla="*/ 429348 h 609586"/>
                  <a:gd name="connsiteX64" fmla="*/ 228606 w 609586"/>
                  <a:gd name="connsiteY64" fmla="*/ 431397 h 609586"/>
                  <a:gd name="connsiteX65" fmla="*/ 223225 w 609586"/>
                  <a:gd name="connsiteY65" fmla="*/ 436779 h 609586"/>
                  <a:gd name="connsiteX66" fmla="*/ 217844 w 609586"/>
                  <a:gd name="connsiteY66" fmla="*/ 431397 h 609586"/>
                  <a:gd name="connsiteX67" fmla="*/ 217844 w 609586"/>
                  <a:gd name="connsiteY67" fmla="*/ 409154 h 609586"/>
                  <a:gd name="connsiteX68" fmla="*/ 419221 w 609586"/>
                  <a:gd name="connsiteY68" fmla="*/ 391420 h 609586"/>
                  <a:gd name="connsiteX69" fmla="*/ 419221 w 609586"/>
                  <a:gd name="connsiteY69" fmla="*/ 457605 h 609586"/>
                  <a:gd name="connsiteX70" fmla="*/ 414318 w 609586"/>
                  <a:gd name="connsiteY70" fmla="*/ 458033 h 609586"/>
                  <a:gd name="connsiteX71" fmla="*/ 401732 w 609586"/>
                  <a:gd name="connsiteY71" fmla="*/ 463885 h 609586"/>
                  <a:gd name="connsiteX72" fmla="*/ 396852 w 609586"/>
                  <a:gd name="connsiteY72" fmla="*/ 474110 h 609586"/>
                  <a:gd name="connsiteX73" fmla="*/ 396723 w 609586"/>
                  <a:gd name="connsiteY73" fmla="*/ 473804 h 609586"/>
                  <a:gd name="connsiteX74" fmla="*/ 386347 w 609586"/>
                  <a:gd name="connsiteY74" fmla="*/ 469733 h 609586"/>
                  <a:gd name="connsiteX75" fmla="*/ 394127 w 609586"/>
                  <a:gd name="connsiteY75" fmla="*/ 456253 h 609586"/>
                  <a:gd name="connsiteX76" fmla="*/ 408462 w 609586"/>
                  <a:gd name="connsiteY76" fmla="*/ 448175 h 609586"/>
                  <a:gd name="connsiteX77" fmla="*/ 408462 w 609586"/>
                  <a:gd name="connsiteY77" fmla="*/ 397623 h 609586"/>
                  <a:gd name="connsiteX78" fmla="*/ 223668 w 609586"/>
                  <a:gd name="connsiteY78" fmla="*/ 377950 h 609586"/>
                  <a:gd name="connsiteX79" fmla="*/ 229047 w 609586"/>
                  <a:gd name="connsiteY79" fmla="*/ 383379 h 609586"/>
                  <a:gd name="connsiteX80" fmla="*/ 229047 w 609586"/>
                  <a:gd name="connsiteY80" fmla="*/ 428907 h 609586"/>
                  <a:gd name="connsiteX81" fmla="*/ 228606 w 609586"/>
                  <a:gd name="connsiteY81" fmla="*/ 429348 h 609586"/>
                  <a:gd name="connsiteX82" fmla="*/ 228606 w 609586"/>
                  <a:gd name="connsiteY82" fmla="*/ 409154 h 609586"/>
                  <a:gd name="connsiteX83" fmla="*/ 223225 w 609586"/>
                  <a:gd name="connsiteY83" fmla="*/ 403772 h 609586"/>
                  <a:gd name="connsiteX84" fmla="*/ 218241 w 609586"/>
                  <a:gd name="connsiteY84" fmla="*/ 408757 h 609586"/>
                  <a:gd name="connsiteX85" fmla="*/ 218241 w 609586"/>
                  <a:gd name="connsiteY85" fmla="*/ 383379 h 609586"/>
                  <a:gd name="connsiteX86" fmla="*/ 223668 w 609586"/>
                  <a:gd name="connsiteY86" fmla="*/ 377950 h 609586"/>
                  <a:gd name="connsiteX87" fmla="*/ 327063 w 609586"/>
                  <a:gd name="connsiteY87" fmla="*/ 375412 h 609586"/>
                  <a:gd name="connsiteX88" fmla="*/ 385422 w 609586"/>
                  <a:gd name="connsiteY88" fmla="*/ 408792 h 609586"/>
                  <a:gd name="connsiteX89" fmla="*/ 408462 w 609586"/>
                  <a:gd name="connsiteY89" fmla="*/ 395601 h 609586"/>
                  <a:gd name="connsiteX90" fmla="*/ 408462 w 609586"/>
                  <a:gd name="connsiteY90" fmla="*/ 397623 h 609586"/>
                  <a:gd name="connsiteX91" fmla="*/ 385455 w 609586"/>
                  <a:gd name="connsiteY91" fmla="*/ 410888 h 609586"/>
                  <a:gd name="connsiteX92" fmla="*/ 327063 w 609586"/>
                  <a:gd name="connsiteY92" fmla="*/ 377221 h 609586"/>
                  <a:gd name="connsiteX93" fmla="*/ 337827 w 609586"/>
                  <a:gd name="connsiteY93" fmla="*/ 369156 h 609586"/>
                  <a:gd name="connsiteX94" fmla="*/ 385374 w 609586"/>
                  <a:gd name="connsiteY94" fmla="*/ 396363 h 609586"/>
                  <a:gd name="connsiteX95" fmla="*/ 408507 w 609586"/>
                  <a:gd name="connsiteY95" fmla="*/ 383116 h 609586"/>
                  <a:gd name="connsiteX96" fmla="*/ 408507 w 609586"/>
                  <a:gd name="connsiteY96" fmla="*/ 385126 h 609586"/>
                  <a:gd name="connsiteX97" fmla="*/ 385455 w 609586"/>
                  <a:gd name="connsiteY97" fmla="*/ 398459 h 609586"/>
                  <a:gd name="connsiteX98" fmla="*/ 337827 w 609586"/>
                  <a:gd name="connsiteY98" fmla="*/ 370982 h 609586"/>
                  <a:gd name="connsiteX99" fmla="*/ 386027 w 609586"/>
                  <a:gd name="connsiteY99" fmla="*/ 297647 h 609586"/>
                  <a:gd name="connsiteX100" fmla="*/ 419319 w 609586"/>
                  <a:gd name="connsiteY100" fmla="*/ 320314 h 609586"/>
                  <a:gd name="connsiteX101" fmla="*/ 419319 w 609586"/>
                  <a:gd name="connsiteY101" fmla="*/ 391364 h 609586"/>
                  <a:gd name="connsiteX102" fmla="*/ 419221 w 609586"/>
                  <a:gd name="connsiteY102" fmla="*/ 391420 h 609586"/>
                  <a:gd name="connsiteX103" fmla="*/ 419221 w 609586"/>
                  <a:gd name="connsiteY103" fmla="*/ 376981 h 609586"/>
                  <a:gd name="connsiteX104" fmla="*/ 408507 w 609586"/>
                  <a:gd name="connsiteY104" fmla="*/ 383116 h 609586"/>
                  <a:gd name="connsiteX105" fmla="*/ 408507 w 609586"/>
                  <a:gd name="connsiteY105" fmla="*/ 326029 h 609586"/>
                  <a:gd name="connsiteX106" fmla="*/ 385646 w 609586"/>
                  <a:gd name="connsiteY106" fmla="*/ 310457 h 609586"/>
                  <a:gd name="connsiteX107" fmla="*/ 357069 w 609586"/>
                  <a:gd name="connsiteY107" fmla="*/ 327458 h 609586"/>
                  <a:gd name="connsiteX108" fmla="*/ 357069 w 609586"/>
                  <a:gd name="connsiteY108" fmla="*/ 349601 h 609586"/>
                  <a:gd name="connsiteX109" fmla="*/ 351687 w 609586"/>
                  <a:gd name="connsiteY109" fmla="*/ 354982 h 609586"/>
                  <a:gd name="connsiteX110" fmla="*/ 346305 w 609586"/>
                  <a:gd name="connsiteY110" fmla="*/ 349601 h 609586"/>
                  <a:gd name="connsiteX111" fmla="*/ 346305 w 609586"/>
                  <a:gd name="connsiteY111" fmla="*/ 321315 h 609586"/>
                  <a:gd name="connsiteX112" fmla="*/ 385374 w 609586"/>
                  <a:gd name="connsiteY112" fmla="*/ 287595 h 609586"/>
                  <a:gd name="connsiteX113" fmla="*/ 419221 w 609586"/>
                  <a:gd name="connsiteY113" fmla="*/ 306929 h 609586"/>
                  <a:gd name="connsiteX114" fmla="*/ 419221 w 609586"/>
                  <a:gd name="connsiteY114" fmla="*/ 295591 h 609586"/>
                  <a:gd name="connsiteX115" fmla="*/ 419319 w 609586"/>
                  <a:gd name="connsiteY115" fmla="*/ 295647 h 609586"/>
                  <a:gd name="connsiteX116" fmla="*/ 419319 w 609586"/>
                  <a:gd name="connsiteY116" fmla="*/ 308124 h 609586"/>
                  <a:gd name="connsiteX117" fmla="*/ 385455 w 609586"/>
                  <a:gd name="connsiteY117" fmla="*/ 288552 h 609586"/>
                  <a:gd name="connsiteX118" fmla="*/ 337827 w 609586"/>
                  <a:gd name="connsiteY118" fmla="*/ 316029 h 609586"/>
                  <a:gd name="connsiteX119" fmla="*/ 337827 w 609586"/>
                  <a:gd name="connsiteY119" fmla="*/ 369156 h 609586"/>
                  <a:gd name="connsiteX120" fmla="*/ 337770 w 609586"/>
                  <a:gd name="connsiteY120" fmla="*/ 369123 h 609586"/>
                  <a:gd name="connsiteX121" fmla="*/ 337770 w 609586"/>
                  <a:gd name="connsiteY121" fmla="*/ 314787 h 609586"/>
                  <a:gd name="connsiteX122" fmla="*/ 223654 w 609586"/>
                  <a:gd name="connsiteY122" fmla="*/ 286411 h 609586"/>
                  <a:gd name="connsiteX123" fmla="*/ 229035 w 609586"/>
                  <a:gd name="connsiteY123" fmla="*/ 291793 h 609586"/>
                  <a:gd name="connsiteX124" fmla="*/ 229035 w 609586"/>
                  <a:gd name="connsiteY124" fmla="*/ 370811 h 609586"/>
                  <a:gd name="connsiteX125" fmla="*/ 223654 w 609586"/>
                  <a:gd name="connsiteY125" fmla="*/ 376194 h 609586"/>
                  <a:gd name="connsiteX126" fmla="*/ 218225 w 609586"/>
                  <a:gd name="connsiteY126" fmla="*/ 370811 h 609586"/>
                  <a:gd name="connsiteX127" fmla="*/ 218225 w 609586"/>
                  <a:gd name="connsiteY127" fmla="*/ 291793 h 609586"/>
                  <a:gd name="connsiteX128" fmla="*/ 223654 w 609586"/>
                  <a:gd name="connsiteY128" fmla="*/ 286411 h 609586"/>
                  <a:gd name="connsiteX129" fmla="*/ 384656 w 609586"/>
                  <a:gd name="connsiteY129" fmla="*/ 195208 h 609586"/>
                  <a:gd name="connsiteX130" fmla="*/ 385898 w 609586"/>
                  <a:gd name="connsiteY130" fmla="*/ 195208 h 609586"/>
                  <a:gd name="connsiteX131" fmla="*/ 386606 w 609586"/>
                  <a:gd name="connsiteY131" fmla="*/ 196434 h 609586"/>
                  <a:gd name="connsiteX132" fmla="*/ 386095 w 609586"/>
                  <a:gd name="connsiteY132" fmla="*/ 196647 h 609586"/>
                  <a:gd name="connsiteX133" fmla="*/ 383342 w 609586"/>
                  <a:gd name="connsiteY133" fmla="*/ 193893 h 609586"/>
                  <a:gd name="connsiteX134" fmla="*/ 384656 w 609586"/>
                  <a:gd name="connsiteY134" fmla="*/ 195208 h 609586"/>
                  <a:gd name="connsiteX135" fmla="*/ 382027 w 609586"/>
                  <a:gd name="connsiteY135" fmla="*/ 195208 h 609586"/>
                  <a:gd name="connsiteX136" fmla="*/ 396930 w 609586"/>
                  <a:gd name="connsiteY136" fmla="*/ 191766 h 609586"/>
                  <a:gd name="connsiteX137" fmla="*/ 401732 w 609586"/>
                  <a:gd name="connsiteY137" fmla="*/ 201809 h 609586"/>
                  <a:gd name="connsiteX138" fmla="*/ 414318 w 609586"/>
                  <a:gd name="connsiteY138" fmla="*/ 207637 h 609586"/>
                  <a:gd name="connsiteX139" fmla="*/ 419221 w 609586"/>
                  <a:gd name="connsiteY139" fmla="*/ 208066 h 609586"/>
                  <a:gd name="connsiteX140" fmla="*/ 419221 w 609586"/>
                  <a:gd name="connsiteY140" fmla="*/ 295591 h 609586"/>
                  <a:gd name="connsiteX141" fmla="*/ 385455 w 609586"/>
                  <a:gd name="connsiteY141" fmla="*/ 276075 h 609586"/>
                  <a:gd name="connsiteX142" fmla="*/ 327063 w 609586"/>
                  <a:gd name="connsiteY142" fmla="*/ 309790 h 609586"/>
                  <a:gd name="connsiteX143" fmla="*/ 327063 w 609586"/>
                  <a:gd name="connsiteY143" fmla="*/ 375412 h 609586"/>
                  <a:gd name="connsiteX144" fmla="*/ 327059 w 609586"/>
                  <a:gd name="connsiteY144" fmla="*/ 375409 h 609586"/>
                  <a:gd name="connsiteX145" fmla="*/ 327059 w 609586"/>
                  <a:gd name="connsiteY145" fmla="*/ 308501 h 609586"/>
                  <a:gd name="connsiteX146" fmla="*/ 385422 w 609586"/>
                  <a:gd name="connsiteY146" fmla="*/ 275117 h 609586"/>
                  <a:gd name="connsiteX147" fmla="*/ 408462 w 609586"/>
                  <a:gd name="connsiteY147" fmla="*/ 288357 h 609586"/>
                  <a:gd name="connsiteX148" fmla="*/ 408462 w 609586"/>
                  <a:gd name="connsiteY148" fmla="*/ 217590 h 609586"/>
                  <a:gd name="connsiteX149" fmla="*/ 394127 w 609586"/>
                  <a:gd name="connsiteY149" fmla="*/ 209471 h 609586"/>
                  <a:gd name="connsiteX150" fmla="*/ 386606 w 609586"/>
                  <a:gd name="connsiteY150" fmla="*/ 196434 h 609586"/>
                  <a:gd name="connsiteX151" fmla="*/ 396747 w 609586"/>
                  <a:gd name="connsiteY151" fmla="*/ 192206 h 609586"/>
                  <a:gd name="connsiteX152" fmla="*/ 231359 w 609586"/>
                  <a:gd name="connsiteY152" fmla="*/ 188785 h 609586"/>
                  <a:gd name="connsiteX153" fmla="*/ 232708 w 609586"/>
                  <a:gd name="connsiteY153" fmla="*/ 190636 h 609586"/>
                  <a:gd name="connsiteX154" fmla="*/ 211144 w 609586"/>
                  <a:gd name="connsiteY154" fmla="*/ 215447 h 609586"/>
                  <a:gd name="connsiteX155" fmla="*/ 211144 w 609586"/>
                  <a:gd name="connsiteY155" fmla="*/ 448175 h 609586"/>
                  <a:gd name="connsiteX156" fmla="*/ 225497 w 609586"/>
                  <a:gd name="connsiteY156" fmla="*/ 456253 h 609586"/>
                  <a:gd name="connsiteX157" fmla="*/ 233500 w 609586"/>
                  <a:gd name="connsiteY157" fmla="*/ 470149 h 609586"/>
                  <a:gd name="connsiteX158" fmla="*/ 224198 w 609586"/>
                  <a:gd name="connsiteY158" fmla="*/ 473804 h 609586"/>
                  <a:gd name="connsiteX159" fmla="*/ 223450 w 609586"/>
                  <a:gd name="connsiteY159" fmla="*/ 475573 h 609586"/>
                  <a:gd name="connsiteX160" fmla="*/ 217856 w 609586"/>
                  <a:gd name="connsiteY160" fmla="*/ 463909 h 609586"/>
                  <a:gd name="connsiteX161" fmla="*/ 205288 w 609586"/>
                  <a:gd name="connsiteY161" fmla="*/ 458081 h 609586"/>
                  <a:gd name="connsiteX162" fmla="*/ 200385 w 609586"/>
                  <a:gd name="connsiteY162" fmla="*/ 457605 h 609586"/>
                  <a:gd name="connsiteX163" fmla="*/ 200385 w 609586"/>
                  <a:gd name="connsiteY163" fmla="*/ 206589 h 609586"/>
                  <a:gd name="connsiteX164" fmla="*/ 204955 w 609586"/>
                  <a:gd name="connsiteY164" fmla="*/ 205923 h 609586"/>
                  <a:gd name="connsiteX165" fmla="*/ 216267 w 609586"/>
                  <a:gd name="connsiteY165" fmla="*/ 200232 h 609586"/>
                  <a:gd name="connsiteX166" fmla="*/ 222015 w 609586"/>
                  <a:gd name="connsiteY166" fmla="*/ 189027 h 609586"/>
                  <a:gd name="connsiteX167" fmla="*/ 222716 w 609586"/>
                  <a:gd name="connsiteY167" fmla="*/ 191266 h 609586"/>
                  <a:gd name="connsiteX168" fmla="*/ 223001 w 609586"/>
                  <a:gd name="connsiteY168" fmla="*/ 191647 h 609586"/>
                  <a:gd name="connsiteX169" fmla="*/ 230475 w 609586"/>
                  <a:gd name="connsiteY169" fmla="*/ 193123 h 609586"/>
                  <a:gd name="connsiteX170" fmla="*/ 384553 w 609586"/>
                  <a:gd name="connsiteY170" fmla="*/ 187428 h 609586"/>
                  <a:gd name="connsiteX171" fmla="*/ 387179 w 609586"/>
                  <a:gd name="connsiteY171" fmla="*/ 190055 h 609586"/>
                  <a:gd name="connsiteX172" fmla="*/ 383342 w 609586"/>
                  <a:gd name="connsiteY172" fmla="*/ 193893 h 609586"/>
                  <a:gd name="connsiteX173" fmla="*/ 380716 w 609586"/>
                  <a:gd name="connsiteY173" fmla="*/ 191266 h 609586"/>
                  <a:gd name="connsiteX174" fmla="*/ 260987 w 609586"/>
                  <a:gd name="connsiteY174" fmla="*/ 184672 h 609586"/>
                  <a:gd name="connsiteX175" fmla="*/ 265521 w 609586"/>
                  <a:gd name="connsiteY175" fmla="*/ 184672 h 609586"/>
                  <a:gd name="connsiteX176" fmla="*/ 260414 w 609586"/>
                  <a:gd name="connsiteY176" fmla="*/ 189827 h 609586"/>
                  <a:gd name="connsiteX177" fmla="*/ 265793 w 609586"/>
                  <a:gd name="connsiteY177" fmla="*/ 195208 h 609586"/>
                  <a:gd name="connsiteX178" fmla="*/ 382027 w 609586"/>
                  <a:gd name="connsiteY178" fmla="*/ 195208 h 609586"/>
                  <a:gd name="connsiteX179" fmla="*/ 381798 w 609586"/>
                  <a:gd name="connsiteY179" fmla="*/ 195437 h 609586"/>
                  <a:gd name="connsiteX180" fmla="*/ 260987 w 609586"/>
                  <a:gd name="connsiteY180" fmla="*/ 195437 h 609586"/>
                  <a:gd name="connsiteX181" fmla="*/ 257368 w 609586"/>
                  <a:gd name="connsiteY181" fmla="*/ 199771 h 609586"/>
                  <a:gd name="connsiteX182" fmla="*/ 257368 w 609586"/>
                  <a:gd name="connsiteY182" fmla="*/ 202200 h 609586"/>
                  <a:gd name="connsiteX183" fmla="*/ 260987 w 609586"/>
                  <a:gd name="connsiteY183" fmla="*/ 206535 h 609586"/>
                  <a:gd name="connsiteX184" fmla="*/ 319655 w 609586"/>
                  <a:gd name="connsiteY184" fmla="*/ 206535 h 609586"/>
                  <a:gd name="connsiteX185" fmla="*/ 325036 w 609586"/>
                  <a:gd name="connsiteY185" fmla="*/ 211917 h 609586"/>
                  <a:gd name="connsiteX186" fmla="*/ 319655 w 609586"/>
                  <a:gd name="connsiteY186" fmla="*/ 217299 h 609586"/>
                  <a:gd name="connsiteX187" fmla="*/ 260987 w 609586"/>
                  <a:gd name="connsiteY187" fmla="*/ 217299 h 609586"/>
                  <a:gd name="connsiteX188" fmla="*/ 246559 w 609586"/>
                  <a:gd name="connsiteY188" fmla="*/ 202200 h 609586"/>
                  <a:gd name="connsiteX189" fmla="*/ 246559 w 609586"/>
                  <a:gd name="connsiteY189" fmla="*/ 199771 h 609586"/>
                  <a:gd name="connsiteX190" fmla="*/ 260987 w 609586"/>
                  <a:gd name="connsiteY190" fmla="*/ 184672 h 609586"/>
                  <a:gd name="connsiteX191" fmla="*/ 265793 w 609586"/>
                  <a:gd name="connsiteY191" fmla="*/ 184398 h 609586"/>
                  <a:gd name="connsiteX192" fmla="*/ 387581 w 609586"/>
                  <a:gd name="connsiteY192" fmla="*/ 184398 h 609586"/>
                  <a:gd name="connsiteX193" fmla="*/ 386095 w 609586"/>
                  <a:gd name="connsiteY193" fmla="*/ 185885 h 609586"/>
                  <a:gd name="connsiteX194" fmla="*/ 384553 w 609586"/>
                  <a:gd name="connsiteY194" fmla="*/ 187428 h 609586"/>
                  <a:gd name="connsiteX195" fmla="*/ 381798 w 609586"/>
                  <a:gd name="connsiteY195" fmla="*/ 184672 h 609586"/>
                  <a:gd name="connsiteX196" fmla="*/ 265521 w 609586"/>
                  <a:gd name="connsiteY196" fmla="*/ 184672 h 609586"/>
                  <a:gd name="connsiteX197" fmla="*/ 234855 w 609586"/>
                  <a:gd name="connsiteY197" fmla="*/ 163978 h 609586"/>
                  <a:gd name="connsiteX198" fmla="*/ 261920 w 609586"/>
                  <a:gd name="connsiteY198" fmla="*/ 163978 h 609586"/>
                  <a:gd name="connsiteX199" fmla="*/ 260409 w 609586"/>
                  <a:gd name="connsiteY199" fmla="*/ 169310 h 609586"/>
                  <a:gd name="connsiteX200" fmla="*/ 265482 w 609586"/>
                  <a:gd name="connsiteY200" fmla="*/ 172907 h 609586"/>
                  <a:gd name="connsiteX201" fmla="*/ 268904 w 609586"/>
                  <a:gd name="connsiteY201" fmla="*/ 171714 h 609586"/>
                  <a:gd name="connsiteX202" fmla="*/ 273219 w 609586"/>
                  <a:gd name="connsiteY202" fmla="*/ 163978 h 609586"/>
                  <a:gd name="connsiteX203" fmla="*/ 331900 w 609586"/>
                  <a:gd name="connsiteY203" fmla="*/ 163978 h 609586"/>
                  <a:gd name="connsiteX204" fmla="*/ 335507 w 609586"/>
                  <a:gd name="connsiteY204" fmla="*/ 170978 h 609586"/>
                  <a:gd name="connsiteX205" fmla="*/ 339030 w 609586"/>
                  <a:gd name="connsiteY205" fmla="*/ 172263 h 609586"/>
                  <a:gd name="connsiteX206" fmla="*/ 339078 w 609586"/>
                  <a:gd name="connsiteY206" fmla="*/ 172311 h 609586"/>
                  <a:gd name="connsiteX207" fmla="*/ 344119 w 609586"/>
                  <a:gd name="connsiteY207" fmla="*/ 168783 h 609586"/>
                  <a:gd name="connsiteX208" fmla="*/ 342864 w 609586"/>
                  <a:gd name="connsiteY208" fmla="*/ 163978 h 609586"/>
                  <a:gd name="connsiteX209" fmla="*/ 386095 w 609586"/>
                  <a:gd name="connsiteY209" fmla="*/ 163978 h 609586"/>
                  <a:gd name="connsiteX210" fmla="*/ 401186 w 609586"/>
                  <a:gd name="connsiteY210" fmla="*/ 179074 h 609586"/>
                  <a:gd name="connsiteX211" fmla="*/ 401186 w 609586"/>
                  <a:gd name="connsiteY211" fmla="*/ 181551 h 609586"/>
                  <a:gd name="connsiteX212" fmla="*/ 396930 w 609586"/>
                  <a:gd name="connsiteY212" fmla="*/ 191766 h 609586"/>
                  <a:gd name="connsiteX213" fmla="*/ 395752 w 609586"/>
                  <a:gd name="connsiteY213" fmla="*/ 189303 h 609586"/>
                  <a:gd name="connsiteX214" fmla="*/ 395276 w 609586"/>
                  <a:gd name="connsiteY214" fmla="*/ 184398 h 609586"/>
                  <a:gd name="connsiteX215" fmla="*/ 387581 w 609586"/>
                  <a:gd name="connsiteY215" fmla="*/ 184398 h 609586"/>
                  <a:gd name="connsiteX216" fmla="*/ 390427 w 609586"/>
                  <a:gd name="connsiteY216" fmla="*/ 181551 h 609586"/>
                  <a:gd name="connsiteX217" fmla="*/ 390427 w 609586"/>
                  <a:gd name="connsiteY217" fmla="*/ 179122 h 609586"/>
                  <a:gd name="connsiteX218" fmla="*/ 386095 w 609586"/>
                  <a:gd name="connsiteY218" fmla="*/ 174788 h 609586"/>
                  <a:gd name="connsiteX219" fmla="*/ 234855 w 609586"/>
                  <a:gd name="connsiteY219" fmla="*/ 174788 h 609586"/>
                  <a:gd name="connsiteX220" fmla="*/ 230571 w 609586"/>
                  <a:gd name="connsiteY220" fmla="*/ 179122 h 609586"/>
                  <a:gd name="connsiteX221" fmla="*/ 230571 w 609586"/>
                  <a:gd name="connsiteY221" fmla="*/ 181408 h 609586"/>
                  <a:gd name="connsiteX222" fmla="*/ 231523 w 609586"/>
                  <a:gd name="connsiteY222" fmla="*/ 185027 h 609586"/>
                  <a:gd name="connsiteX223" fmla="*/ 231999 w 609586"/>
                  <a:gd name="connsiteY223" fmla="*/ 185646 h 609586"/>
                  <a:gd name="connsiteX224" fmla="*/ 231359 w 609586"/>
                  <a:gd name="connsiteY224" fmla="*/ 188785 h 609586"/>
                  <a:gd name="connsiteX225" fmla="*/ 228233 w 609586"/>
                  <a:gd name="connsiteY225" fmla="*/ 184493 h 609586"/>
                  <a:gd name="connsiteX226" fmla="*/ 222045 w 609586"/>
                  <a:gd name="connsiteY226" fmla="*/ 188969 h 609586"/>
                  <a:gd name="connsiteX227" fmla="*/ 222015 w 609586"/>
                  <a:gd name="connsiteY227" fmla="*/ 189027 h 609586"/>
                  <a:gd name="connsiteX228" fmla="*/ 219764 w 609586"/>
                  <a:gd name="connsiteY228" fmla="*/ 181837 h 609586"/>
                  <a:gd name="connsiteX229" fmla="*/ 219764 w 609586"/>
                  <a:gd name="connsiteY229" fmla="*/ 179074 h 609586"/>
                  <a:gd name="connsiteX230" fmla="*/ 234855 w 609586"/>
                  <a:gd name="connsiteY230" fmla="*/ 163978 h 609586"/>
                  <a:gd name="connsiteX231" fmla="*/ 352984 w 609586"/>
                  <a:gd name="connsiteY231" fmla="*/ 138744 h 609586"/>
                  <a:gd name="connsiteX232" fmla="*/ 359601 w 609586"/>
                  <a:gd name="connsiteY232" fmla="*/ 140805 h 609586"/>
                  <a:gd name="connsiteX233" fmla="*/ 360077 w 609586"/>
                  <a:gd name="connsiteY233" fmla="*/ 148277 h 609586"/>
                  <a:gd name="connsiteX234" fmla="*/ 352601 w 609586"/>
                  <a:gd name="connsiteY234" fmla="*/ 148991 h 609586"/>
                  <a:gd name="connsiteX235" fmla="*/ 346744 w 609586"/>
                  <a:gd name="connsiteY235" fmla="*/ 147182 h 609586"/>
                  <a:gd name="connsiteX236" fmla="*/ 341364 w 609586"/>
                  <a:gd name="connsiteY236" fmla="*/ 150323 h 609586"/>
                  <a:gd name="connsiteX237" fmla="*/ 342554 w 609586"/>
                  <a:gd name="connsiteY237" fmla="*/ 162792 h 609586"/>
                  <a:gd name="connsiteX238" fmla="*/ 342864 w 609586"/>
                  <a:gd name="connsiteY238" fmla="*/ 163978 h 609586"/>
                  <a:gd name="connsiteX239" fmla="*/ 331900 w 609586"/>
                  <a:gd name="connsiteY239" fmla="*/ 163978 h 609586"/>
                  <a:gd name="connsiteX240" fmla="*/ 328757 w 609586"/>
                  <a:gd name="connsiteY240" fmla="*/ 157879 h 609586"/>
                  <a:gd name="connsiteX241" fmla="*/ 332792 w 609586"/>
                  <a:gd name="connsiteY241" fmla="*/ 143708 h 609586"/>
                  <a:gd name="connsiteX242" fmla="*/ 340801 w 609586"/>
                  <a:gd name="connsiteY242" fmla="*/ 139218 h 609586"/>
                  <a:gd name="connsiteX243" fmla="*/ 339798 w 609586"/>
                  <a:gd name="connsiteY243" fmla="*/ 142091 h 609586"/>
                  <a:gd name="connsiteX244" fmla="*/ 345179 w 609586"/>
                  <a:gd name="connsiteY244" fmla="*/ 147235 h 609586"/>
                  <a:gd name="connsiteX245" fmla="*/ 345417 w 609586"/>
                  <a:gd name="connsiteY245" fmla="*/ 147235 h 609586"/>
                  <a:gd name="connsiteX246" fmla="*/ 350560 w 609586"/>
                  <a:gd name="connsiteY246" fmla="*/ 141615 h 609586"/>
                  <a:gd name="connsiteX247" fmla="*/ 256779 w 609586"/>
                  <a:gd name="connsiteY247" fmla="*/ 134634 h 609586"/>
                  <a:gd name="connsiteX248" fmla="*/ 259652 w 609586"/>
                  <a:gd name="connsiteY248" fmla="*/ 137712 h 609586"/>
                  <a:gd name="connsiteX249" fmla="*/ 264795 w 609586"/>
                  <a:gd name="connsiteY249" fmla="*/ 143375 h 609586"/>
                  <a:gd name="connsiteX250" fmla="*/ 264985 w 609586"/>
                  <a:gd name="connsiteY250" fmla="*/ 143375 h 609586"/>
                  <a:gd name="connsiteX251" fmla="*/ 268616 w 609586"/>
                  <a:gd name="connsiteY251" fmla="*/ 139937 h 609586"/>
                  <a:gd name="connsiteX252" fmla="*/ 272279 w 609586"/>
                  <a:gd name="connsiteY252" fmla="*/ 141893 h 609586"/>
                  <a:gd name="connsiteX253" fmla="*/ 276811 w 609586"/>
                  <a:gd name="connsiteY253" fmla="*/ 157537 h 609586"/>
                  <a:gd name="connsiteX254" fmla="*/ 273219 w 609586"/>
                  <a:gd name="connsiteY254" fmla="*/ 163978 h 609586"/>
                  <a:gd name="connsiteX255" fmla="*/ 261920 w 609586"/>
                  <a:gd name="connsiteY255" fmla="*/ 163978 h 609586"/>
                  <a:gd name="connsiteX256" fmla="*/ 262108 w 609586"/>
                  <a:gd name="connsiteY256" fmla="*/ 163316 h 609586"/>
                  <a:gd name="connsiteX257" fmla="*/ 263866 w 609586"/>
                  <a:gd name="connsiteY257" fmla="*/ 148812 h 609586"/>
                  <a:gd name="connsiteX258" fmla="*/ 249324 w 609586"/>
                  <a:gd name="connsiteY258" fmla="*/ 147571 h 609586"/>
                  <a:gd name="connsiteX259" fmla="*/ 241767 w 609586"/>
                  <a:gd name="connsiteY259" fmla="*/ 146808 h 609586"/>
                  <a:gd name="connsiteX260" fmla="*/ 242527 w 609586"/>
                  <a:gd name="connsiteY260" fmla="*/ 139174 h 609586"/>
                  <a:gd name="connsiteX261" fmla="*/ 55245 w 609586"/>
                  <a:gd name="connsiteY261" fmla="*/ 124585 h 609586"/>
                  <a:gd name="connsiteX262" fmla="*/ 55245 w 609586"/>
                  <a:gd name="connsiteY262" fmla="*/ 486375 h 609586"/>
                  <a:gd name="connsiteX263" fmla="*/ 94621 w 609586"/>
                  <a:gd name="connsiteY263" fmla="*/ 513251 h 609586"/>
                  <a:gd name="connsiteX264" fmla="*/ 95088 w 609586"/>
                  <a:gd name="connsiteY264" fmla="*/ 513934 h 609586"/>
                  <a:gd name="connsiteX265" fmla="*/ 57312 w 609586"/>
                  <a:gd name="connsiteY265" fmla="*/ 487885 h 609586"/>
                  <a:gd name="connsiteX266" fmla="*/ 44483 w 609586"/>
                  <a:gd name="connsiteY266" fmla="*/ 484843 h 609586"/>
                  <a:gd name="connsiteX267" fmla="*/ 44483 w 609586"/>
                  <a:gd name="connsiteY267" fmla="*/ 126972 h 609586"/>
                  <a:gd name="connsiteX268" fmla="*/ 550971 w 609586"/>
                  <a:gd name="connsiteY268" fmla="*/ 123009 h 609586"/>
                  <a:gd name="connsiteX269" fmla="*/ 551608 w 609586"/>
                  <a:gd name="connsiteY269" fmla="*/ 123449 h 609586"/>
                  <a:gd name="connsiteX270" fmla="*/ 561781 w 609586"/>
                  <a:gd name="connsiteY270" fmla="*/ 125807 h 609586"/>
                  <a:gd name="connsiteX271" fmla="*/ 561781 w 609586"/>
                  <a:gd name="connsiteY271" fmla="*/ 484658 h 609586"/>
                  <a:gd name="connsiteX272" fmla="*/ 551231 w 609586"/>
                  <a:gd name="connsiteY272" fmla="*/ 486907 h 609586"/>
                  <a:gd name="connsiteX273" fmla="*/ 484871 w 609586"/>
                  <a:gd name="connsiteY273" fmla="*/ 551610 h 609586"/>
                  <a:gd name="connsiteX274" fmla="*/ 482029 w 609586"/>
                  <a:gd name="connsiteY274" fmla="*/ 563424 h 609586"/>
                  <a:gd name="connsiteX275" fmla="*/ 124359 w 609586"/>
                  <a:gd name="connsiteY275" fmla="*/ 563424 h 609586"/>
                  <a:gd name="connsiteX276" fmla="*/ 121812 w 609586"/>
                  <a:gd name="connsiteY276" fmla="*/ 552662 h 609586"/>
                  <a:gd name="connsiteX277" fmla="*/ 483113 w 609586"/>
                  <a:gd name="connsiteY277" fmla="*/ 552662 h 609586"/>
                  <a:gd name="connsiteX278" fmla="*/ 550971 w 609586"/>
                  <a:gd name="connsiteY278" fmla="*/ 485661 h 609586"/>
                  <a:gd name="connsiteX279" fmla="*/ 357798 w 609586"/>
                  <a:gd name="connsiteY279" fmla="*/ 121658 h 609586"/>
                  <a:gd name="connsiteX280" fmla="*/ 371179 w 609586"/>
                  <a:gd name="connsiteY280" fmla="*/ 126516 h 609586"/>
                  <a:gd name="connsiteX281" fmla="*/ 377607 w 609586"/>
                  <a:gd name="connsiteY281" fmla="*/ 140281 h 609586"/>
                  <a:gd name="connsiteX282" fmla="*/ 372417 w 609586"/>
                  <a:gd name="connsiteY282" fmla="*/ 145901 h 609586"/>
                  <a:gd name="connsiteX283" fmla="*/ 366798 w 609586"/>
                  <a:gd name="connsiteY283" fmla="*/ 140757 h 609586"/>
                  <a:gd name="connsiteX284" fmla="*/ 363941 w 609586"/>
                  <a:gd name="connsiteY284" fmla="*/ 134518 h 609586"/>
                  <a:gd name="connsiteX285" fmla="*/ 358322 w 609586"/>
                  <a:gd name="connsiteY285" fmla="*/ 132422 h 609586"/>
                  <a:gd name="connsiteX286" fmla="*/ 352984 w 609586"/>
                  <a:gd name="connsiteY286" fmla="*/ 138744 h 609586"/>
                  <a:gd name="connsiteX287" fmla="*/ 345697 w 609586"/>
                  <a:gd name="connsiteY287" fmla="*/ 136474 h 609586"/>
                  <a:gd name="connsiteX288" fmla="*/ 340801 w 609586"/>
                  <a:gd name="connsiteY288" fmla="*/ 139218 h 609586"/>
                  <a:gd name="connsiteX289" fmla="*/ 344708 w 609586"/>
                  <a:gd name="connsiteY289" fmla="*/ 128034 h 609586"/>
                  <a:gd name="connsiteX290" fmla="*/ 357798 w 609586"/>
                  <a:gd name="connsiteY290" fmla="*/ 121658 h 609586"/>
                  <a:gd name="connsiteX291" fmla="*/ 252176 w 609586"/>
                  <a:gd name="connsiteY291" fmla="*/ 118723 h 609586"/>
                  <a:gd name="connsiteX292" fmla="*/ 270413 w 609586"/>
                  <a:gd name="connsiteY292" fmla="*/ 138235 h 609586"/>
                  <a:gd name="connsiteX293" fmla="*/ 268616 w 609586"/>
                  <a:gd name="connsiteY293" fmla="*/ 139937 h 609586"/>
                  <a:gd name="connsiteX294" fmla="*/ 257973 w 609586"/>
                  <a:gd name="connsiteY294" fmla="*/ 134253 h 609586"/>
                  <a:gd name="connsiteX295" fmla="*/ 256779 w 609586"/>
                  <a:gd name="connsiteY295" fmla="*/ 134634 h 609586"/>
                  <a:gd name="connsiteX296" fmla="*/ 251700 w 609586"/>
                  <a:gd name="connsiteY296" fmla="*/ 129193 h 609586"/>
                  <a:gd name="connsiteX297" fmla="*/ 242986 w 609586"/>
                  <a:gd name="connsiteY297" fmla="*/ 136950 h 609586"/>
                  <a:gd name="connsiteX298" fmla="*/ 237367 w 609586"/>
                  <a:gd name="connsiteY298" fmla="*/ 141995 h 609586"/>
                  <a:gd name="connsiteX299" fmla="*/ 232224 w 609586"/>
                  <a:gd name="connsiteY299" fmla="*/ 136427 h 609586"/>
                  <a:gd name="connsiteX300" fmla="*/ 252176 w 609586"/>
                  <a:gd name="connsiteY300" fmla="*/ 118723 h 609586"/>
                  <a:gd name="connsiteX301" fmla="*/ 47851 w 609586"/>
                  <a:gd name="connsiteY301" fmla="*/ 115478 h 609586"/>
                  <a:gd name="connsiteX302" fmla="*/ 44483 w 609586"/>
                  <a:gd name="connsiteY302" fmla="*/ 120369 h 609586"/>
                  <a:gd name="connsiteX303" fmla="*/ 44483 w 609586"/>
                  <a:gd name="connsiteY303" fmla="*/ 126972 h 609586"/>
                  <a:gd name="connsiteX304" fmla="*/ 10811 w 609586"/>
                  <a:gd name="connsiteY304" fmla="*/ 134442 h 609586"/>
                  <a:gd name="connsiteX305" fmla="*/ 10811 w 609586"/>
                  <a:gd name="connsiteY305" fmla="*/ 476858 h 609586"/>
                  <a:gd name="connsiteX306" fmla="*/ 44483 w 609586"/>
                  <a:gd name="connsiteY306" fmla="*/ 484843 h 609586"/>
                  <a:gd name="connsiteX307" fmla="*/ 44483 w 609586"/>
                  <a:gd name="connsiteY307" fmla="*/ 489946 h 609586"/>
                  <a:gd name="connsiteX308" fmla="*/ 47864 w 609586"/>
                  <a:gd name="connsiteY308" fmla="*/ 494947 h 609586"/>
                  <a:gd name="connsiteX309" fmla="*/ 87032 w 609586"/>
                  <a:gd name="connsiteY309" fmla="*/ 520870 h 609586"/>
                  <a:gd name="connsiteX310" fmla="*/ 87674 w 609586"/>
                  <a:gd name="connsiteY310" fmla="*/ 521841 h 609586"/>
                  <a:gd name="connsiteX311" fmla="*/ 50649 w 609586"/>
                  <a:gd name="connsiteY311" fmla="*/ 496797 h 609586"/>
                  <a:gd name="connsiteX312" fmla="*/ 5382 w 609586"/>
                  <a:gd name="connsiteY312" fmla="*/ 487526 h 609586"/>
                  <a:gd name="connsiteX313" fmla="*/ 0 w 609586"/>
                  <a:gd name="connsiteY313" fmla="*/ 482145 h 609586"/>
                  <a:gd name="connsiteX314" fmla="*/ 0 w 609586"/>
                  <a:gd name="connsiteY314" fmla="*/ 129061 h 609586"/>
                  <a:gd name="connsiteX315" fmla="*/ 1619 w 609586"/>
                  <a:gd name="connsiteY315" fmla="*/ 125203 h 609586"/>
                  <a:gd name="connsiteX316" fmla="*/ 5477 w 609586"/>
                  <a:gd name="connsiteY316" fmla="*/ 123679 h 609586"/>
                  <a:gd name="connsiteX317" fmla="*/ 7429 w 609586"/>
                  <a:gd name="connsiteY317" fmla="*/ 123679 h 609586"/>
                  <a:gd name="connsiteX318" fmla="*/ 305178 w 609586"/>
                  <a:gd name="connsiteY318" fmla="*/ 115228 h 609586"/>
                  <a:gd name="connsiteX319" fmla="*/ 323274 w 609586"/>
                  <a:gd name="connsiteY319" fmla="*/ 137233 h 609586"/>
                  <a:gd name="connsiteX320" fmla="*/ 317940 w 609586"/>
                  <a:gd name="connsiteY320" fmla="*/ 142139 h 609586"/>
                  <a:gd name="connsiteX321" fmla="*/ 317416 w 609586"/>
                  <a:gd name="connsiteY321" fmla="*/ 142139 h 609586"/>
                  <a:gd name="connsiteX322" fmla="*/ 312559 w 609586"/>
                  <a:gd name="connsiteY322" fmla="*/ 136280 h 609586"/>
                  <a:gd name="connsiteX323" fmla="*/ 304178 w 609586"/>
                  <a:gd name="connsiteY323" fmla="*/ 126135 h 609586"/>
                  <a:gd name="connsiteX324" fmla="*/ 294035 w 609586"/>
                  <a:gd name="connsiteY324" fmla="*/ 134470 h 609586"/>
                  <a:gd name="connsiteX325" fmla="*/ 288083 w 609586"/>
                  <a:gd name="connsiteY325" fmla="*/ 139376 h 609586"/>
                  <a:gd name="connsiteX326" fmla="*/ 283273 w 609586"/>
                  <a:gd name="connsiteY326" fmla="*/ 133422 h 609586"/>
                  <a:gd name="connsiteX327" fmla="*/ 305178 w 609586"/>
                  <a:gd name="connsiteY327" fmla="*/ 115228 h 609586"/>
                  <a:gd name="connsiteX328" fmla="*/ 558773 w 609586"/>
                  <a:gd name="connsiteY328" fmla="*/ 114635 h 609586"/>
                  <a:gd name="connsiteX329" fmla="*/ 603538 w 609586"/>
                  <a:gd name="connsiteY329" fmla="*/ 123727 h 609586"/>
                  <a:gd name="connsiteX330" fmla="*/ 603681 w 609586"/>
                  <a:gd name="connsiteY330" fmla="*/ 123727 h 609586"/>
                  <a:gd name="connsiteX331" fmla="*/ 604204 w 609586"/>
                  <a:gd name="connsiteY331" fmla="*/ 123727 h 609586"/>
                  <a:gd name="connsiteX332" fmla="*/ 609586 w 609586"/>
                  <a:gd name="connsiteY332" fmla="*/ 129108 h 609586"/>
                  <a:gd name="connsiteX333" fmla="*/ 609586 w 609586"/>
                  <a:gd name="connsiteY333" fmla="*/ 482240 h 609586"/>
                  <a:gd name="connsiteX334" fmla="*/ 607967 w 609586"/>
                  <a:gd name="connsiteY334" fmla="*/ 486097 h 609586"/>
                  <a:gd name="connsiteX335" fmla="*/ 604062 w 609586"/>
                  <a:gd name="connsiteY335" fmla="*/ 487621 h 609586"/>
                  <a:gd name="connsiteX336" fmla="*/ 601109 w 609586"/>
                  <a:gd name="connsiteY336" fmla="*/ 487621 h 609586"/>
                  <a:gd name="connsiteX337" fmla="*/ 484145 w 609586"/>
                  <a:gd name="connsiteY337" fmla="*/ 604205 h 609586"/>
                  <a:gd name="connsiteX338" fmla="*/ 478763 w 609586"/>
                  <a:gd name="connsiteY338" fmla="*/ 609586 h 609586"/>
                  <a:gd name="connsiteX339" fmla="*/ 127442 w 609586"/>
                  <a:gd name="connsiteY339" fmla="*/ 609586 h 609586"/>
                  <a:gd name="connsiteX340" fmla="*/ 122060 w 609586"/>
                  <a:gd name="connsiteY340" fmla="*/ 604205 h 609586"/>
                  <a:gd name="connsiteX341" fmla="*/ 113012 w 609586"/>
                  <a:gd name="connsiteY341" fmla="*/ 560110 h 609586"/>
                  <a:gd name="connsiteX342" fmla="*/ 117913 w 609586"/>
                  <a:gd name="connsiteY342" fmla="*/ 563424 h 609586"/>
                  <a:gd name="connsiteX343" fmla="*/ 124359 w 609586"/>
                  <a:gd name="connsiteY343" fmla="*/ 563424 h 609586"/>
                  <a:gd name="connsiteX344" fmla="*/ 132728 w 609586"/>
                  <a:gd name="connsiteY344" fmla="*/ 598776 h 609586"/>
                  <a:gd name="connsiteX345" fmla="*/ 473524 w 609586"/>
                  <a:gd name="connsiteY345" fmla="*/ 598776 h 609586"/>
                  <a:gd name="connsiteX346" fmla="*/ 482029 w 609586"/>
                  <a:gd name="connsiteY346" fmla="*/ 563424 h 609586"/>
                  <a:gd name="connsiteX347" fmla="*/ 486732 w 609586"/>
                  <a:gd name="connsiteY347" fmla="*/ 563424 h 609586"/>
                  <a:gd name="connsiteX348" fmla="*/ 491732 w 609586"/>
                  <a:gd name="connsiteY348" fmla="*/ 560090 h 609586"/>
                  <a:gd name="connsiteX349" fmla="*/ 558305 w 609586"/>
                  <a:gd name="connsiteY349" fmla="*/ 494375 h 609586"/>
                  <a:gd name="connsiteX350" fmla="*/ 561781 w 609586"/>
                  <a:gd name="connsiteY350" fmla="*/ 489327 h 609586"/>
                  <a:gd name="connsiteX351" fmla="*/ 561781 w 609586"/>
                  <a:gd name="connsiteY351" fmla="*/ 484658 h 609586"/>
                  <a:gd name="connsiteX352" fmla="*/ 598823 w 609586"/>
                  <a:gd name="connsiteY352" fmla="*/ 476763 h 609586"/>
                  <a:gd name="connsiteX353" fmla="*/ 598823 w 609586"/>
                  <a:gd name="connsiteY353" fmla="*/ 134394 h 609586"/>
                  <a:gd name="connsiteX354" fmla="*/ 561781 w 609586"/>
                  <a:gd name="connsiteY354" fmla="*/ 125807 h 609586"/>
                  <a:gd name="connsiteX355" fmla="*/ 561781 w 609586"/>
                  <a:gd name="connsiteY355" fmla="*/ 119083 h 609586"/>
                  <a:gd name="connsiteX356" fmla="*/ 512560 w 609586"/>
                  <a:gd name="connsiteY356" fmla="*/ 96167 h 609586"/>
                  <a:gd name="connsiteX357" fmla="*/ 550971 w 609586"/>
                  <a:gd name="connsiteY357" fmla="*/ 122655 h 609586"/>
                  <a:gd name="connsiteX358" fmla="*/ 550971 w 609586"/>
                  <a:gd name="connsiteY358" fmla="*/ 123009 h 609586"/>
                  <a:gd name="connsiteX359" fmla="*/ 512993 w 609586"/>
                  <a:gd name="connsiteY359" fmla="*/ 96801 h 609586"/>
                  <a:gd name="connsiteX360" fmla="*/ 520354 w 609586"/>
                  <a:gd name="connsiteY360" fmla="*/ 88629 h 609586"/>
                  <a:gd name="connsiteX361" fmla="*/ 558400 w 609586"/>
                  <a:gd name="connsiteY361" fmla="*/ 114083 h 609586"/>
                  <a:gd name="connsiteX362" fmla="*/ 558773 w 609586"/>
                  <a:gd name="connsiteY362" fmla="*/ 114635 h 609586"/>
                  <a:gd name="connsiteX363" fmla="*/ 558032 w 609586"/>
                  <a:gd name="connsiteY363" fmla="*/ 114485 h 609586"/>
                  <a:gd name="connsiteX364" fmla="*/ 520875 w 609586"/>
                  <a:gd name="connsiteY364" fmla="*/ 89402 h 609586"/>
                  <a:gd name="connsiteX365" fmla="*/ 505350 w 609586"/>
                  <a:gd name="connsiteY365" fmla="*/ 66379 h 609586"/>
                  <a:gd name="connsiteX366" fmla="*/ 520354 w 609586"/>
                  <a:gd name="connsiteY366" fmla="*/ 88629 h 609586"/>
                  <a:gd name="connsiteX367" fmla="*/ 519804 w 609586"/>
                  <a:gd name="connsiteY367" fmla="*/ 88261 h 609586"/>
                  <a:gd name="connsiteX368" fmla="*/ 123818 w 609586"/>
                  <a:gd name="connsiteY368" fmla="*/ 56939 h 609586"/>
                  <a:gd name="connsiteX369" fmla="*/ 124647 w 609586"/>
                  <a:gd name="connsiteY369" fmla="*/ 56939 h 609586"/>
                  <a:gd name="connsiteX370" fmla="*/ 124314 w 609586"/>
                  <a:gd name="connsiteY370" fmla="*/ 58403 h 609586"/>
                  <a:gd name="connsiteX371" fmla="*/ 58462 w 609586"/>
                  <a:gd name="connsiteY371" fmla="*/ 123871 h 609586"/>
                  <a:gd name="connsiteX372" fmla="*/ 55245 w 609586"/>
                  <a:gd name="connsiteY372" fmla="*/ 124585 h 609586"/>
                  <a:gd name="connsiteX373" fmla="*/ 55245 w 609586"/>
                  <a:gd name="connsiteY373" fmla="*/ 124036 h 609586"/>
                  <a:gd name="connsiteX374" fmla="*/ 123818 w 609586"/>
                  <a:gd name="connsiteY374" fmla="*/ 56939 h 609586"/>
                  <a:gd name="connsiteX375" fmla="*/ 495722 w 609586"/>
                  <a:gd name="connsiteY375" fmla="*/ 51802 h 609586"/>
                  <a:gd name="connsiteX376" fmla="*/ 505350 w 609586"/>
                  <a:gd name="connsiteY376" fmla="*/ 66379 h 609586"/>
                  <a:gd name="connsiteX377" fmla="*/ 495808 w 609586"/>
                  <a:gd name="connsiteY377" fmla="*/ 52228 h 609586"/>
                  <a:gd name="connsiteX378" fmla="*/ 115830 w 609586"/>
                  <a:gd name="connsiteY378" fmla="*/ 49116 h 609586"/>
                  <a:gd name="connsiteX379" fmla="*/ 115199 w 609586"/>
                  <a:gd name="connsiteY379" fmla="*/ 52221 h 609586"/>
                  <a:gd name="connsiteX380" fmla="*/ 52943 w 609586"/>
                  <a:gd name="connsiteY380" fmla="*/ 114445 h 609586"/>
                  <a:gd name="connsiteX381" fmla="*/ 47851 w 609586"/>
                  <a:gd name="connsiteY381" fmla="*/ 115478 h 609586"/>
                  <a:gd name="connsiteX382" fmla="*/ 47959 w 609586"/>
                  <a:gd name="connsiteY382" fmla="*/ 115321 h 609586"/>
                  <a:gd name="connsiteX383" fmla="*/ 115246 w 609586"/>
                  <a:gd name="connsiteY383" fmla="*/ 49511 h 609586"/>
                  <a:gd name="connsiteX384" fmla="*/ 127110 w 609586"/>
                  <a:gd name="connsiteY384" fmla="*/ 46130 h 609586"/>
                  <a:gd name="connsiteX385" fmla="*/ 483831 w 609586"/>
                  <a:gd name="connsiteY385" fmla="*/ 46130 h 609586"/>
                  <a:gd name="connsiteX386" fmla="*/ 486539 w 609586"/>
                  <a:gd name="connsiteY386" fmla="*/ 58054 h 609586"/>
                  <a:gd name="connsiteX387" fmla="*/ 512560 w 609586"/>
                  <a:gd name="connsiteY387" fmla="*/ 96167 h 609586"/>
                  <a:gd name="connsiteX388" fmla="*/ 512179 w 609586"/>
                  <a:gd name="connsiteY388" fmla="*/ 95904 h 609586"/>
                  <a:gd name="connsiteX389" fmla="*/ 485636 w 609586"/>
                  <a:gd name="connsiteY389" fmla="*/ 56939 h 609586"/>
                  <a:gd name="connsiteX390" fmla="*/ 124647 w 609586"/>
                  <a:gd name="connsiteY390" fmla="*/ 56939 h 609586"/>
                  <a:gd name="connsiteX391" fmla="*/ 34816 w 609586"/>
                  <a:gd name="connsiteY391" fmla="*/ 32653 h 609586"/>
                  <a:gd name="connsiteX392" fmla="*/ 34816 w 609586"/>
                  <a:gd name="connsiteY392" fmla="*/ 87987 h 609586"/>
                  <a:gd name="connsiteX393" fmla="*/ 91531 w 609586"/>
                  <a:gd name="connsiteY393" fmla="*/ 32701 h 609586"/>
                  <a:gd name="connsiteX394" fmla="*/ 521590 w 609586"/>
                  <a:gd name="connsiteY394" fmla="*/ 30701 h 609586"/>
                  <a:gd name="connsiteX395" fmla="*/ 575067 w 609586"/>
                  <a:gd name="connsiteY395" fmla="*/ 84464 h 609586"/>
                  <a:gd name="connsiteX396" fmla="*/ 575067 w 609586"/>
                  <a:gd name="connsiteY396" fmla="*/ 30701 h 609586"/>
                  <a:gd name="connsiteX397" fmla="*/ 29435 w 609586"/>
                  <a:gd name="connsiteY397" fmla="*/ 21891 h 609586"/>
                  <a:gd name="connsiteX398" fmla="*/ 99817 w 609586"/>
                  <a:gd name="connsiteY398" fmla="*/ 21891 h 609586"/>
                  <a:gd name="connsiteX399" fmla="*/ 104818 w 609586"/>
                  <a:gd name="connsiteY399" fmla="*/ 29320 h 609586"/>
                  <a:gd name="connsiteX400" fmla="*/ 31340 w 609586"/>
                  <a:gd name="connsiteY400" fmla="*/ 101178 h 609586"/>
                  <a:gd name="connsiteX401" fmla="*/ 29435 w 609586"/>
                  <a:gd name="connsiteY401" fmla="*/ 101464 h 609586"/>
                  <a:gd name="connsiteX402" fmla="*/ 24006 w 609586"/>
                  <a:gd name="connsiteY402" fmla="*/ 96083 h 609586"/>
                  <a:gd name="connsiteX403" fmla="*/ 24006 w 609586"/>
                  <a:gd name="connsiteY403" fmla="*/ 27320 h 609586"/>
                  <a:gd name="connsiteX404" fmla="*/ 29435 w 609586"/>
                  <a:gd name="connsiteY404" fmla="*/ 21891 h 609586"/>
                  <a:gd name="connsiteX405" fmla="*/ 513304 w 609586"/>
                  <a:gd name="connsiteY405" fmla="*/ 19939 h 609586"/>
                  <a:gd name="connsiteX406" fmla="*/ 580448 w 609586"/>
                  <a:gd name="connsiteY406" fmla="*/ 19939 h 609586"/>
                  <a:gd name="connsiteX407" fmla="*/ 585877 w 609586"/>
                  <a:gd name="connsiteY407" fmla="*/ 25320 h 609586"/>
                  <a:gd name="connsiteX408" fmla="*/ 585877 w 609586"/>
                  <a:gd name="connsiteY408" fmla="*/ 92892 h 609586"/>
                  <a:gd name="connsiteX409" fmla="*/ 580448 w 609586"/>
                  <a:gd name="connsiteY409" fmla="*/ 98273 h 609586"/>
                  <a:gd name="connsiteX410" fmla="*/ 578401 w 609586"/>
                  <a:gd name="connsiteY410" fmla="*/ 97892 h 609586"/>
                  <a:gd name="connsiteX411" fmla="*/ 508304 w 609586"/>
                  <a:gd name="connsiteY411" fmla="*/ 27320 h 609586"/>
                  <a:gd name="connsiteX412" fmla="*/ 513304 w 609586"/>
                  <a:gd name="connsiteY412" fmla="*/ 19939 h 609586"/>
                  <a:gd name="connsiteX413" fmla="*/ 129870 w 609586"/>
                  <a:gd name="connsiteY413" fmla="*/ 0 h 609586"/>
                  <a:gd name="connsiteX414" fmla="*/ 481192 w 609586"/>
                  <a:gd name="connsiteY414" fmla="*/ 0 h 609586"/>
                  <a:gd name="connsiteX415" fmla="*/ 486573 w 609586"/>
                  <a:gd name="connsiteY415" fmla="*/ 5476 h 609586"/>
                  <a:gd name="connsiteX416" fmla="*/ 486573 w 609586"/>
                  <a:gd name="connsiteY416" fmla="*/ 6715 h 609586"/>
                  <a:gd name="connsiteX417" fmla="*/ 495722 w 609586"/>
                  <a:gd name="connsiteY417" fmla="*/ 51802 h 609586"/>
                  <a:gd name="connsiteX418" fmla="*/ 494208 w 609586"/>
                  <a:gd name="connsiteY418" fmla="*/ 49511 h 609586"/>
                  <a:gd name="connsiteX419" fmla="*/ 489208 w 609586"/>
                  <a:gd name="connsiteY419" fmla="*/ 46130 h 609586"/>
                  <a:gd name="connsiteX420" fmla="*/ 483831 w 609586"/>
                  <a:gd name="connsiteY420" fmla="*/ 46130 h 609586"/>
                  <a:gd name="connsiteX421" fmla="*/ 475810 w 609586"/>
                  <a:gd name="connsiteY421" fmla="*/ 10810 h 609586"/>
                  <a:gd name="connsiteX422" fmla="*/ 135157 w 609586"/>
                  <a:gd name="connsiteY422" fmla="*/ 10810 h 609586"/>
                  <a:gd name="connsiteX423" fmla="*/ 127110 w 609586"/>
                  <a:gd name="connsiteY423" fmla="*/ 46130 h 609586"/>
                  <a:gd name="connsiteX424" fmla="*/ 120246 w 609586"/>
                  <a:gd name="connsiteY424" fmla="*/ 46130 h 609586"/>
                  <a:gd name="connsiteX425" fmla="*/ 115830 w 609586"/>
                  <a:gd name="connsiteY425" fmla="*/ 49116 h 609586"/>
                  <a:gd name="connsiteX426" fmla="*/ 124441 w 609586"/>
                  <a:gd name="connsiteY426" fmla="*/ 6715 h 609586"/>
                  <a:gd name="connsiteX427" fmla="*/ 124441 w 609586"/>
                  <a:gd name="connsiteY427" fmla="*/ 6191 h 609586"/>
                  <a:gd name="connsiteX428" fmla="*/ 124441 w 609586"/>
                  <a:gd name="connsiteY428" fmla="*/ 5476 h 609586"/>
                  <a:gd name="connsiteX429" fmla="*/ 129870 w 609586"/>
                  <a:gd name="connsiteY429" fmla="*/ 0 h 609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  <a:cxn ang="0">
                    <a:pos x="connsiteX372" y="connsiteY372"/>
                  </a:cxn>
                  <a:cxn ang="0">
                    <a:pos x="connsiteX373" y="connsiteY373"/>
                  </a:cxn>
                  <a:cxn ang="0">
                    <a:pos x="connsiteX374" y="connsiteY374"/>
                  </a:cxn>
                  <a:cxn ang="0">
                    <a:pos x="connsiteX375" y="connsiteY375"/>
                  </a:cxn>
                  <a:cxn ang="0">
                    <a:pos x="connsiteX376" y="connsiteY376"/>
                  </a:cxn>
                  <a:cxn ang="0">
                    <a:pos x="connsiteX377" y="connsiteY377"/>
                  </a:cxn>
                  <a:cxn ang="0">
                    <a:pos x="connsiteX378" y="connsiteY378"/>
                  </a:cxn>
                  <a:cxn ang="0">
                    <a:pos x="connsiteX379" y="connsiteY379"/>
                  </a:cxn>
                  <a:cxn ang="0">
                    <a:pos x="connsiteX380" y="connsiteY380"/>
                  </a:cxn>
                  <a:cxn ang="0">
                    <a:pos x="connsiteX381" y="connsiteY381"/>
                  </a:cxn>
                  <a:cxn ang="0">
                    <a:pos x="connsiteX382" y="connsiteY382"/>
                  </a:cxn>
                  <a:cxn ang="0">
                    <a:pos x="connsiteX383" y="connsiteY383"/>
                  </a:cxn>
                  <a:cxn ang="0">
                    <a:pos x="connsiteX384" y="connsiteY384"/>
                  </a:cxn>
                  <a:cxn ang="0">
                    <a:pos x="connsiteX385" y="connsiteY385"/>
                  </a:cxn>
                  <a:cxn ang="0">
                    <a:pos x="connsiteX386" y="connsiteY386"/>
                  </a:cxn>
                  <a:cxn ang="0">
                    <a:pos x="connsiteX387" y="connsiteY387"/>
                  </a:cxn>
                  <a:cxn ang="0">
                    <a:pos x="connsiteX388" y="connsiteY388"/>
                  </a:cxn>
                  <a:cxn ang="0">
                    <a:pos x="connsiteX389" y="connsiteY389"/>
                  </a:cxn>
                  <a:cxn ang="0">
                    <a:pos x="connsiteX390" y="connsiteY390"/>
                  </a:cxn>
                  <a:cxn ang="0">
                    <a:pos x="connsiteX391" y="connsiteY391"/>
                  </a:cxn>
                  <a:cxn ang="0">
                    <a:pos x="connsiteX392" y="connsiteY392"/>
                  </a:cxn>
                  <a:cxn ang="0">
                    <a:pos x="connsiteX393" y="connsiteY393"/>
                  </a:cxn>
                  <a:cxn ang="0">
                    <a:pos x="connsiteX394" y="connsiteY394"/>
                  </a:cxn>
                  <a:cxn ang="0">
                    <a:pos x="connsiteX395" y="connsiteY395"/>
                  </a:cxn>
                  <a:cxn ang="0">
                    <a:pos x="connsiteX396" y="connsiteY396"/>
                  </a:cxn>
                  <a:cxn ang="0">
                    <a:pos x="connsiteX397" y="connsiteY397"/>
                  </a:cxn>
                  <a:cxn ang="0">
                    <a:pos x="connsiteX398" y="connsiteY398"/>
                  </a:cxn>
                  <a:cxn ang="0">
                    <a:pos x="connsiteX399" y="connsiteY399"/>
                  </a:cxn>
                  <a:cxn ang="0">
                    <a:pos x="connsiteX400" y="connsiteY400"/>
                  </a:cxn>
                  <a:cxn ang="0">
                    <a:pos x="connsiteX401" y="connsiteY401"/>
                  </a:cxn>
                  <a:cxn ang="0">
                    <a:pos x="connsiteX402" y="connsiteY402"/>
                  </a:cxn>
                  <a:cxn ang="0">
                    <a:pos x="connsiteX403" y="connsiteY403"/>
                  </a:cxn>
                  <a:cxn ang="0">
                    <a:pos x="connsiteX404" y="connsiteY404"/>
                  </a:cxn>
                  <a:cxn ang="0">
                    <a:pos x="connsiteX405" y="connsiteY405"/>
                  </a:cxn>
                  <a:cxn ang="0">
                    <a:pos x="connsiteX406" y="connsiteY406"/>
                  </a:cxn>
                  <a:cxn ang="0">
                    <a:pos x="connsiteX407" y="connsiteY407"/>
                  </a:cxn>
                  <a:cxn ang="0">
                    <a:pos x="connsiteX408" y="connsiteY408"/>
                  </a:cxn>
                  <a:cxn ang="0">
                    <a:pos x="connsiteX409" y="connsiteY409"/>
                  </a:cxn>
                  <a:cxn ang="0">
                    <a:pos x="connsiteX410" y="connsiteY410"/>
                  </a:cxn>
                  <a:cxn ang="0">
                    <a:pos x="connsiteX411" y="connsiteY411"/>
                  </a:cxn>
                  <a:cxn ang="0">
                    <a:pos x="connsiteX412" y="connsiteY412"/>
                  </a:cxn>
                  <a:cxn ang="0">
                    <a:pos x="connsiteX413" y="connsiteY413"/>
                  </a:cxn>
                  <a:cxn ang="0">
                    <a:pos x="connsiteX414" y="connsiteY414"/>
                  </a:cxn>
                  <a:cxn ang="0">
                    <a:pos x="connsiteX415" y="connsiteY415"/>
                  </a:cxn>
                  <a:cxn ang="0">
                    <a:pos x="connsiteX416" y="connsiteY416"/>
                  </a:cxn>
                  <a:cxn ang="0">
                    <a:pos x="connsiteX417" y="connsiteY417"/>
                  </a:cxn>
                  <a:cxn ang="0">
                    <a:pos x="connsiteX418" y="connsiteY418"/>
                  </a:cxn>
                  <a:cxn ang="0">
                    <a:pos x="connsiteX419" y="connsiteY419"/>
                  </a:cxn>
                  <a:cxn ang="0">
                    <a:pos x="connsiteX420" y="connsiteY420"/>
                  </a:cxn>
                  <a:cxn ang="0">
                    <a:pos x="connsiteX421" y="connsiteY421"/>
                  </a:cxn>
                  <a:cxn ang="0">
                    <a:pos x="connsiteX422" y="connsiteY422"/>
                  </a:cxn>
                  <a:cxn ang="0">
                    <a:pos x="connsiteX423" y="connsiteY423"/>
                  </a:cxn>
                  <a:cxn ang="0">
                    <a:pos x="connsiteX424" y="connsiteY424"/>
                  </a:cxn>
                  <a:cxn ang="0">
                    <a:pos x="connsiteX425" y="connsiteY425"/>
                  </a:cxn>
                  <a:cxn ang="0">
                    <a:pos x="connsiteX426" y="connsiteY426"/>
                  </a:cxn>
                  <a:cxn ang="0">
                    <a:pos x="connsiteX427" y="connsiteY427"/>
                  </a:cxn>
                  <a:cxn ang="0">
                    <a:pos x="connsiteX428" y="connsiteY428"/>
                  </a:cxn>
                  <a:cxn ang="0">
                    <a:pos x="connsiteX429" y="connsiteY429"/>
                  </a:cxn>
                </a:cxnLst>
                <a:rect l="l" t="t" r="r" b="b"/>
                <a:pathLst>
                  <a:path w="609586" h="609586">
                    <a:moveTo>
                      <a:pt x="97564" y="592377"/>
                    </a:moveTo>
                    <a:lnTo>
                      <a:pt x="97579" y="592377"/>
                    </a:lnTo>
                    <a:lnTo>
                      <a:pt x="97532" y="592424"/>
                    </a:lnTo>
                    <a:close/>
                    <a:moveTo>
                      <a:pt x="34863" y="527138"/>
                    </a:moveTo>
                    <a:lnTo>
                      <a:pt x="34863" y="581615"/>
                    </a:lnTo>
                    <a:lnTo>
                      <a:pt x="89293" y="581615"/>
                    </a:lnTo>
                    <a:cubicBezTo>
                      <a:pt x="77769" y="557852"/>
                      <a:pt x="58578" y="538709"/>
                      <a:pt x="34863" y="527138"/>
                    </a:cubicBezTo>
                    <a:close/>
                    <a:moveTo>
                      <a:pt x="575067" y="524471"/>
                    </a:moveTo>
                    <a:cubicBezTo>
                      <a:pt x="550638" y="535900"/>
                      <a:pt x="530876" y="555376"/>
                      <a:pt x="519066" y="579614"/>
                    </a:cubicBezTo>
                    <a:lnTo>
                      <a:pt x="575067" y="579614"/>
                    </a:lnTo>
                    <a:close/>
                    <a:moveTo>
                      <a:pt x="87674" y="521841"/>
                    </a:moveTo>
                    <a:lnTo>
                      <a:pt x="87706" y="521863"/>
                    </a:lnTo>
                    <a:cubicBezTo>
                      <a:pt x="98269" y="532430"/>
                      <a:pt x="106834" y="544996"/>
                      <a:pt x="112770" y="558931"/>
                    </a:cubicBezTo>
                    <a:lnTo>
                      <a:pt x="113012" y="560110"/>
                    </a:lnTo>
                    <a:lnTo>
                      <a:pt x="112913" y="560043"/>
                    </a:lnTo>
                    <a:close/>
                    <a:moveTo>
                      <a:pt x="95088" y="513934"/>
                    </a:moveTo>
                    <a:lnTo>
                      <a:pt x="95432" y="514172"/>
                    </a:lnTo>
                    <a:cubicBezTo>
                      <a:pt x="106359" y="525095"/>
                      <a:pt x="115314" y="537990"/>
                      <a:pt x="121722" y="552281"/>
                    </a:cubicBezTo>
                    <a:lnTo>
                      <a:pt x="121812" y="552662"/>
                    </a:lnTo>
                    <a:lnTo>
                      <a:pt x="121532" y="552662"/>
                    </a:lnTo>
                    <a:close/>
                    <a:moveTo>
                      <a:pt x="31435" y="513899"/>
                    </a:moveTo>
                    <a:cubicBezTo>
                      <a:pt x="63817" y="526947"/>
                      <a:pt x="89484" y="552614"/>
                      <a:pt x="102532" y="584996"/>
                    </a:cubicBezTo>
                    <a:lnTo>
                      <a:pt x="97564" y="592377"/>
                    </a:lnTo>
                    <a:lnTo>
                      <a:pt x="29435" y="592377"/>
                    </a:lnTo>
                    <a:cubicBezTo>
                      <a:pt x="26435" y="592377"/>
                      <a:pt x="24006" y="589948"/>
                      <a:pt x="24006" y="586996"/>
                    </a:cubicBezTo>
                    <a:lnTo>
                      <a:pt x="24006" y="518899"/>
                    </a:lnTo>
                    <a:cubicBezTo>
                      <a:pt x="24054" y="515090"/>
                      <a:pt x="27863" y="512471"/>
                      <a:pt x="31435" y="513899"/>
                    </a:cubicBezTo>
                    <a:close/>
                    <a:moveTo>
                      <a:pt x="578496" y="511233"/>
                    </a:moveTo>
                    <a:cubicBezTo>
                      <a:pt x="582067" y="509899"/>
                      <a:pt x="585877" y="512471"/>
                      <a:pt x="585877" y="516280"/>
                    </a:cubicBezTo>
                    <a:lnTo>
                      <a:pt x="585877" y="584996"/>
                    </a:lnTo>
                    <a:cubicBezTo>
                      <a:pt x="585877" y="587996"/>
                      <a:pt x="583448" y="590424"/>
                      <a:pt x="580448" y="590424"/>
                    </a:cubicBezTo>
                    <a:lnTo>
                      <a:pt x="510780" y="590424"/>
                    </a:lnTo>
                    <a:cubicBezTo>
                      <a:pt x="506970" y="590424"/>
                      <a:pt x="504351" y="586567"/>
                      <a:pt x="505780" y="582996"/>
                    </a:cubicBezTo>
                    <a:cubicBezTo>
                      <a:pt x="519066" y="550043"/>
                      <a:pt x="545400" y="524042"/>
                      <a:pt x="578496" y="511233"/>
                    </a:cubicBezTo>
                    <a:close/>
                    <a:moveTo>
                      <a:pt x="236045" y="479960"/>
                    </a:moveTo>
                    <a:lnTo>
                      <a:pt x="384858" y="479960"/>
                    </a:lnTo>
                    <a:lnTo>
                      <a:pt x="386288" y="481320"/>
                    </a:lnTo>
                    <a:lnTo>
                      <a:pt x="234627" y="481320"/>
                    </a:lnTo>
                    <a:close/>
                    <a:moveTo>
                      <a:pt x="396852" y="474110"/>
                    </a:moveTo>
                    <a:lnTo>
                      <a:pt x="401662" y="485532"/>
                    </a:lnTo>
                    <a:cubicBezTo>
                      <a:pt x="401662" y="494723"/>
                      <a:pt x="394093" y="502152"/>
                      <a:pt x="384858" y="501914"/>
                    </a:cubicBezTo>
                    <a:lnTo>
                      <a:pt x="236045" y="501914"/>
                    </a:lnTo>
                    <a:cubicBezTo>
                      <a:pt x="226857" y="502152"/>
                      <a:pt x="219241" y="494723"/>
                      <a:pt x="219241" y="485532"/>
                    </a:cubicBezTo>
                    <a:lnTo>
                      <a:pt x="223450" y="475573"/>
                    </a:lnTo>
                    <a:lnTo>
                      <a:pt x="223854" y="476415"/>
                    </a:lnTo>
                    <a:lnTo>
                      <a:pt x="224330" y="481320"/>
                    </a:lnTo>
                    <a:lnTo>
                      <a:pt x="234627" y="481320"/>
                    </a:lnTo>
                    <a:lnTo>
                      <a:pt x="230237" y="485532"/>
                    </a:lnTo>
                    <a:cubicBezTo>
                      <a:pt x="230237" y="488722"/>
                      <a:pt x="232856" y="491246"/>
                      <a:pt x="236045" y="491104"/>
                    </a:cubicBezTo>
                    <a:lnTo>
                      <a:pt x="384858" y="491104"/>
                    </a:lnTo>
                    <a:cubicBezTo>
                      <a:pt x="388047" y="491246"/>
                      <a:pt x="390713" y="488722"/>
                      <a:pt x="390713" y="485532"/>
                    </a:cubicBezTo>
                    <a:lnTo>
                      <a:pt x="386288" y="481320"/>
                    </a:lnTo>
                    <a:lnTo>
                      <a:pt x="395276" y="481320"/>
                    </a:lnTo>
                    <a:lnTo>
                      <a:pt x="395752" y="476415"/>
                    </a:lnTo>
                    <a:close/>
                    <a:moveTo>
                      <a:pt x="236045" y="469149"/>
                    </a:moveTo>
                    <a:lnTo>
                      <a:pt x="384858" y="469149"/>
                    </a:lnTo>
                    <a:lnTo>
                      <a:pt x="386347" y="469733"/>
                    </a:lnTo>
                    <a:lnTo>
                      <a:pt x="385898" y="470510"/>
                    </a:lnTo>
                    <a:lnTo>
                      <a:pt x="233708" y="470510"/>
                    </a:lnTo>
                    <a:lnTo>
                      <a:pt x="233500" y="470149"/>
                    </a:lnTo>
                    <a:close/>
                    <a:moveTo>
                      <a:pt x="218241" y="408757"/>
                    </a:moveTo>
                    <a:lnTo>
                      <a:pt x="218241" y="428907"/>
                    </a:lnTo>
                    <a:cubicBezTo>
                      <a:pt x="218241" y="431860"/>
                      <a:pt x="220669" y="434289"/>
                      <a:pt x="223668" y="434289"/>
                    </a:cubicBezTo>
                    <a:lnTo>
                      <a:pt x="228606" y="429348"/>
                    </a:lnTo>
                    <a:lnTo>
                      <a:pt x="228606" y="431397"/>
                    </a:lnTo>
                    <a:cubicBezTo>
                      <a:pt x="228606" y="434398"/>
                      <a:pt x="226225" y="436779"/>
                      <a:pt x="223225" y="436779"/>
                    </a:cubicBezTo>
                    <a:cubicBezTo>
                      <a:pt x="220273" y="436779"/>
                      <a:pt x="217844" y="434398"/>
                      <a:pt x="217844" y="431397"/>
                    </a:cubicBezTo>
                    <a:lnTo>
                      <a:pt x="217844" y="409154"/>
                    </a:lnTo>
                    <a:close/>
                    <a:moveTo>
                      <a:pt x="419221" y="391420"/>
                    </a:moveTo>
                    <a:lnTo>
                      <a:pt x="419221" y="457605"/>
                    </a:lnTo>
                    <a:lnTo>
                      <a:pt x="414318" y="458033"/>
                    </a:lnTo>
                    <a:cubicBezTo>
                      <a:pt x="409415" y="458486"/>
                      <a:pt x="405023" y="460629"/>
                      <a:pt x="401732" y="463885"/>
                    </a:cubicBezTo>
                    <a:lnTo>
                      <a:pt x="396852" y="474110"/>
                    </a:lnTo>
                    <a:lnTo>
                      <a:pt x="396723" y="473804"/>
                    </a:lnTo>
                    <a:lnTo>
                      <a:pt x="386347" y="469733"/>
                    </a:lnTo>
                    <a:lnTo>
                      <a:pt x="394127" y="456253"/>
                    </a:lnTo>
                    <a:cubicBezTo>
                      <a:pt x="398025" y="452390"/>
                      <a:pt x="402940" y="449556"/>
                      <a:pt x="408462" y="448175"/>
                    </a:cubicBezTo>
                    <a:lnTo>
                      <a:pt x="408462" y="397623"/>
                    </a:lnTo>
                    <a:close/>
                    <a:moveTo>
                      <a:pt x="223668" y="377950"/>
                    </a:moveTo>
                    <a:cubicBezTo>
                      <a:pt x="226619" y="377950"/>
                      <a:pt x="229047" y="380379"/>
                      <a:pt x="229047" y="383379"/>
                    </a:cubicBezTo>
                    <a:lnTo>
                      <a:pt x="229047" y="428907"/>
                    </a:lnTo>
                    <a:lnTo>
                      <a:pt x="228606" y="429348"/>
                    </a:lnTo>
                    <a:lnTo>
                      <a:pt x="228606" y="409154"/>
                    </a:lnTo>
                    <a:cubicBezTo>
                      <a:pt x="228606" y="406201"/>
                      <a:pt x="226225" y="403772"/>
                      <a:pt x="223225" y="403772"/>
                    </a:cubicBezTo>
                    <a:lnTo>
                      <a:pt x="218241" y="408757"/>
                    </a:lnTo>
                    <a:lnTo>
                      <a:pt x="218241" y="383379"/>
                    </a:lnTo>
                    <a:cubicBezTo>
                      <a:pt x="218241" y="380379"/>
                      <a:pt x="220669" y="377950"/>
                      <a:pt x="223668" y="377950"/>
                    </a:cubicBezTo>
                    <a:close/>
                    <a:moveTo>
                      <a:pt x="327063" y="375412"/>
                    </a:moveTo>
                    <a:lnTo>
                      <a:pt x="385422" y="408792"/>
                    </a:lnTo>
                    <a:lnTo>
                      <a:pt x="408462" y="395601"/>
                    </a:lnTo>
                    <a:lnTo>
                      <a:pt x="408462" y="397623"/>
                    </a:lnTo>
                    <a:lnTo>
                      <a:pt x="385455" y="410888"/>
                    </a:lnTo>
                    <a:lnTo>
                      <a:pt x="327063" y="377221"/>
                    </a:lnTo>
                    <a:close/>
                    <a:moveTo>
                      <a:pt x="337827" y="369156"/>
                    </a:moveTo>
                    <a:lnTo>
                      <a:pt x="385374" y="396363"/>
                    </a:lnTo>
                    <a:lnTo>
                      <a:pt x="408507" y="383116"/>
                    </a:lnTo>
                    <a:lnTo>
                      <a:pt x="408507" y="385126"/>
                    </a:lnTo>
                    <a:lnTo>
                      <a:pt x="385455" y="398459"/>
                    </a:lnTo>
                    <a:lnTo>
                      <a:pt x="337827" y="370982"/>
                    </a:lnTo>
                    <a:close/>
                    <a:moveTo>
                      <a:pt x="386027" y="297647"/>
                    </a:moveTo>
                    <a:lnTo>
                      <a:pt x="419319" y="320314"/>
                    </a:lnTo>
                    <a:lnTo>
                      <a:pt x="419319" y="391364"/>
                    </a:lnTo>
                    <a:lnTo>
                      <a:pt x="419221" y="391420"/>
                    </a:lnTo>
                    <a:lnTo>
                      <a:pt x="419221" y="376981"/>
                    </a:lnTo>
                    <a:lnTo>
                      <a:pt x="408507" y="383116"/>
                    </a:lnTo>
                    <a:lnTo>
                      <a:pt x="408507" y="326029"/>
                    </a:lnTo>
                    <a:lnTo>
                      <a:pt x="385646" y="310457"/>
                    </a:lnTo>
                    <a:lnTo>
                      <a:pt x="357069" y="327458"/>
                    </a:lnTo>
                    <a:lnTo>
                      <a:pt x="357069" y="349601"/>
                    </a:lnTo>
                    <a:cubicBezTo>
                      <a:pt x="357069" y="352553"/>
                      <a:pt x="354687" y="354982"/>
                      <a:pt x="351687" y="354982"/>
                    </a:cubicBezTo>
                    <a:cubicBezTo>
                      <a:pt x="348734" y="354982"/>
                      <a:pt x="346305" y="352553"/>
                      <a:pt x="346305" y="349601"/>
                    </a:cubicBezTo>
                    <a:lnTo>
                      <a:pt x="346305" y="321315"/>
                    </a:lnTo>
                    <a:close/>
                    <a:moveTo>
                      <a:pt x="385374" y="287595"/>
                    </a:moveTo>
                    <a:lnTo>
                      <a:pt x="419221" y="306929"/>
                    </a:lnTo>
                    <a:lnTo>
                      <a:pt x="419221" y="295591"/>
                    </a:lnTo>
                    <a:lnTo>
                      <a:pt x="419319" y="295647"/>
                    </a:lnTo>
                    <a:lnTo>
                      <a:pt x="419319" y="308124"/>
                    </a:lnTo>
                    <a:lnTo>
                      <a:pt x="385455" y="288552"/>
                    </a:lnTo>
                    <a:lnTo>
                      <a:pt x="337827" y="316029"/>
                    </a:lnTo>
                    <a:lnTo>
                      <a:pt x="337827" y="369156"/>
                    </a:lnTo>
                    <a:lnTo>
                      <a:pt x="337770" y="369123"/>
                    </a:lnTo>
                    <a:lnTo>
                      <a:pt x="337770" y="314787"/>
                    </a:lnTo>
                    <a:close/>
                    <a:moveTo>
                      <a:pt x="223654" y="286411"/>
                    </a:moveTo>
                    <a:cubicBezTo>
                      <a:pt x="226606" y="286411"/>
                      <a:pt x="229035" y="288792"/>
                      <a:pt x="229035" y="291793"/>
                    </a:cubicBezTo>
                    <a:lnTo>
                      <a:pt x="229035" y="370811"/>
                    </a:lnTo>
                    <a:cubicBezTo>
                      <a:pt x="229035" y="373765"/>
                      <a:pt x="226606" y="376194"/>
                      <a:pt x="223654" y="376194"/>
                    </a:cubicBezTo>
                    <a:cubicBezTo>
                      <a:pt x="220654" y="376194"/>
                      <a:pt x="218225" y="373765"/>
                      <a:pt x="218225" y="370811"/>
                    </a:cubicBezTo>
                    <a:lnTo>
                      <a:pt x="218225" y="291793"/>
                    </a:lnTo>
                    <a:cubicBezTo>
                      <a:pt x="218225" y="288792"/>
                      <a:pt x="220654" y="286411"/>
                      <a:pt x="223654" y="286411"/>
                    </a:cubicBezTo>
                    <a:close/>
                    <a:moveTo>
                      <a:pt x="384656" y="195208"/>
                    </a:moveTo>
                    <a:lnTo>
                      <a:pt x="385898" y="195208"/>
                    </a:lnTo>
                    <a:lnTo>
                      <a:pt x="386606" y="196434"/>
                    </a:lnTo>
                    <a:lnTo>
                      <a:pt x="386095" y="196647"/>
                    </a:lnTo>
                    <a:close/>
                    <a:moveTo>
                      <a:pt x="383342" y="193893"/>
                    </a:moveTo>
                    <a:lnTo>
                      <a:pt x="384656" y="195208"/>
                    </a:lnTo>
                    <a:lnTo>
                      <a:pt x="382027" y="195208"/>
                    </a:lnTo>
                    <a:close/>
                    <a:moveTo>
                      <a:pt x="396930" y="191766"/>
                    </a:moveTo>
                    <a:lnTo>
                      <a:pt x="401732" y="201809"/>
                    </a:lnTo>
                    <a:cubicBezTo>
                      <a:pt x="405023" y="205066"/>
                      <a:pt x="409415" y="207209"/>
                      <a:pt x="414318" y="207637"/>
                    </a:cubicBezTo>
                    <a:lnTo>
                      <a:pt x="419221" y="208066"/>
                    </a:lnTo>
                    <a:lnTo>
                      <a:pt x="419221" y="295591"/>
                    </a:lnTo>
                    <a:lnTo>
                      <a:pt x="385455" y="276075"/>
                    </a:lnTo>
                    <a:lnTo>
                      <a:pt x="327063" y="309790"/>
                    </a:lnTo>
                    <a:lnTo>
                      <a:pt x="327063" y="375412"/>
                    </a:lnTo>
                    <a:lnTo>
                      <a:pt x="327059" y="375409"/>
                    </a:lnTo>
                    <a:lnTo>
                      <a:pt x="327059" y="308501"/>
                    </a:lnTo>
                    <a:lnTo>
                      <a:pt x="385422" y="275117"/>
                    </a:lnTo>
                    <a:lnTo>
                      <a:pt x="408462" y="288357"/>
                    </a:lnTo>
                    <a:lnTo>
                      <a:pt x="408462" y="217590"/>
                    </a:lnTo>
                    <a:cubicBezTo>
                      <a:pt x="402940" y="216185"/>
                      <a:pt x="398025" y="213340"/>
                      <a:pt x="394127" y="209471"/>
                    </a:cubicBezTo>
                    <a:lnTo>
                      <a:pt x="386606" y="196434"/>
                    </a:lnTo>
                    <a:lnTo>
                      <a:pt x="396747" y="192206"/>
                    </a:lnTo>
                    <a:close/>
                    <a:moveTo>
                      <a:pt x="231359" y="188785"/>
                    </a:moveTo>
                    <a:lnTo>
                      <a:pt x="232708" y="190636"/>
                    </a:lnTo>
                    <a:cubicBezTo>
                      <a:pt x="230852" y="202351"/>
                      <a:pt x="222473" y="211971"/>
                      <a:pt x="211144" y="215447"/>
                    </a:cubicBezTo>
                    <a:lnTo>
                      <a:pt x="211144" y="448175"/>
                    </a:lnTo>
                    <a:cubicBezTo>
                      <a:pt x="216666" y="449556"/>
                      <a:pt x="221593" y="452390"/>
                      <a:pt x="225497" y="456253"/>
                    </a:cubicBezTo>
                    <a:lnTo>
                      <a:pt x="233500" y="470149"/>
                    </a:lnTo>
                    <a:lnTo>
                      <a:pt x="224198" y="473804"/>
                    </a:lnTo>
                    <a:lnTo>
                      <a:pt x="223450" y="475573"/>
                    </a:lnTo>
                    <a:lnTo>
                      <a:pt x="217856" y="463909"/>
                    </a:lnTo>
                    <a:cubicBezTo>
                      <a:pt x="214559" y="460652"/>
                      <a:pt x="210168" y="458509"/>
                      <a:pt x="205288" y="458081"/>
                    </a:cubicBezTo>
                    <a:lnTo>
                      <a:pt x="200385" y="457605"/>
                    </a:lnTo>
                    <a:lnTo>
                      <a:pt x="200385" y="206589"/>
                    </a:lnTo>
                    <a:lnTo>
                      <a:pt x="204955" y="205923"/>
                    </a:lnTo>
                    <a:cubicBezTo>
                      <a:pt x="209335" y="205256"/>
                      <a:pt x="213262" y="203208"/>
                      <a:pt x="216267" y="200232"/>
                    </a:cubicBezTo>
                    <a:lnTo>
                      <a:pt x="222015" y="189027"/>
                    </a:lnTo>
                    <a:lnTo>
                      <a:pt x="222716" y="191266"/>
                    </a:lnTo>
                    <a:lnTo>
                      <a:pt x="223001" y="191647"/>
                    </a:lnTo>
                    <a:cubicBezTo>
                      <a:pt x="224668" y="194123"/>
                      <a:pt x="228000" y="194790"/>
                      <a:pt x="230475" y="193123"/>
                    </a:cubicBezTo>
                    <a:close/>
                    <a:moveTo>
                      <a:pt x="384553" y="187428"/>
                    </a:moveTo>
                    <a:lnTo>
                      <a:pt x="387179" y="190055"/>
                    </a:lnTo>
                    <a:lnTo>
                      <a:pt x="383342" y="193893"/>
                    </a:lnTo>
                    <a:lnTo>
                      <a:pt x="380716" y="191266"/>
                    </a:lnTo>
                    <a:close/>
                    <a:moveTo>
                      <a:pt x="260987" y="184672"/>
                    </a:moveTo>
                    <a:lnTo>
                      <a:pt x="265521" y="184672"/>
                    </a:lnTo>
                    <a:lnTo>
                      <a:pt x="260414" y="189827"/>
                    </a:lnTo>
                    <a:cubicBezTo>
                      <a:pt x="260414" y="192779"/>
                      <a:pt x="262794" y="195208"/>
                      <a:pt x="265793" y="195208"/>
                    </a:cubicBezTo>
                    <a:lnTo>
                      <a:pt x="382027" y="195208"/>
                    </a:lnTo>
                    <a:lnTo>
                      <a:pt x="381798" y="195437"/>
                    </a:lnTo>
                    <a:lnTo>
                      <a:pt x="260987" y="195437"/>
                    </a:lnTo>
                    <a:cubicBezTo>
                      <a:pt x="259035" y="195437"/>
                      <a:pt x="257368" y="197437"/>
                      <a:pt x="257368" y="199771"/>
                    </a:cubicBezTo>
                    <a:lnTo>
                      <a:pt x="257368" y="202200"/>
                    </a:lnTo>
                    <a:cubicBezTo>
                      <a:pt x="257368" y="204582"/>
                      <a:pt x="259035" y="206535"/>
                      <a:pt x="260987" y="206535"/>
                    </a:cubicBezTo>
                    <a:lnTo>
                      <a:pt x="319655" y="206535"/>
                    </a:lnTo>
                    <a:cubicBezTo>
                      <a:pt x="322607" y="206535"/>
                      <a:pt x="325036" y="208916"/>
                      <a:pt x="325036" y="211917"/>
                    </a:cubicBezTo>
                    <a:cubicBezTo>
                      <a:pt x="325036" y="214918"/>
                      <a:pt x="322607" y="217299"/>
                      <a:pt x="319655" y="217299"/>
                    </a:cubicBezTo>
                    <a:lnTo>
                      <a:pt x="260987" y="217299"/>
                    </a:lnTo>
                    <a:cubicBezTo>
                      <a:pt x="253035" y="217299"/>
                      <a:pt x="246559" y="210536"/>
                      <a:pt x="246559" y="202200"/>
                    </a:cubicBezTo>
                    <a:lnTo>
                      <a:pt x="246559" y="199771"/>
                    </a:lnTo>
                    <a:cubicBezTo>
                      <a:pt x="246559" y="191388"/>
                      <a:pt x="253035" y="184672"/>
                      <a:pt x="260987" y="184672"/>
                    </a:cubicBezTo>
                    <a:close/>
                    <a:moveTo>
                      <a:pt x="265793" y="184398"/>
                    </a:moveTo>
                    <a:lnTo>
                      <a:pt x="387581" y="184398"/>
                    </a:lnTo>
                    <a:lnTo>
                      <a:pt x="386095" y="185885"/>
                    </a:lnTo>
                    <a:lnTo>
                      <a:pt x="384553" y="187428"/>
                    </a:lnTo>
                    <a:lnTo>
                      <a:pt x="381798" y="184672"/>
                    </a:lnTo>
                    <a:lnTo>
                      <a:pt x="265521" y="184672"/>
                    </a:lnTo>
                    <a:close/>
                    <a:moveTo>
                      <a:pt x="234855" y="163978"/>
                    </a:moveTo>
                    <a:lnTo>
                      <a:pt x="261920" y="163978"/>
                    </a:lnTo>
                    <a:lnTo>
                      <a:pt x="260409" y="169310"/>
                    </a:lnTo>
                    <a:cubicBezTo>
                      <a:pt x="261110" y="171308"/>
                      <a:pt x="262940" y="172907"/>
                      <a:pt x="265482" y="172907"/>
                    </a:cubicBezTo>
                    <a:cubicBezTo>
                      <a:pt x="266718" y="172907"/>
                      <a:pt x="267906" y="172477"/>
                      <a:pt x="268904" y="171714"/>
                    </a:cubicBezTo>
                    <a:lnTo>
                      <a:pt x="273219" y="163978"/>
                    </a:lnTo>
                    <a:lnTo>
                      <a:pt x="331900" y="163978"/>
                    </a:lnTo>
                    <a:lnTo>
                      <a:pt x="335507" y="170978"/>
                    </a:lnTo>
                    <a:cubicBezTo>
                      <a:pt x="336507" y="171835"/>
                      <a:pt x="337745" y="172263"/>
                      <a:pt x="339030" y="172263"/>
                    </a:cubicBezTo>
                    <a:lnTo>
                      <a:pt x="339078" y="172311"/>
                    </a:lnTo>
                    <a:cubicBezTo>
                      <a:pt x="341578" y="172311"/>
                      <a:pt x="343399" y="170752"/>
                      <a:pt x="344119" y="168783"/>
                    </a:cubicBezTo>
                    <a:lnTo>
                      <a:pt x="342864" y="163978"/>
                    </a:lnTo>
                    <a:lnTo>
                      <a:pt x="386095" y="163978"/>
                    </a:lnTo>
                    <a:cubicBezTo>
                      <a:pt x="394426" y="164025"/>
                      <a:pt x="401138" y="170740"/>
                      <a:pt x="401186" y="179074"/>
                    </a:cubicBezTo>
                    <a:lnTo>
                      <a:pt x="401186" y="181551"/>
                    </a:lnTo>
                    <a:lnTo>
                      <a:pt x="396930" y="191766"/>
                    </a:lnTo>
                    <a:lnTo>
                      <a:pt x="395752" y="189303"/>
                    </a:lnTo>
                    <a:lnTo>
                      <a:pt x="395276" y="184398"/>
                    </a:lnTo>
                    <a:lnTo>
                      <a:pt x="387581" y="184398"/>
                    </a:lnTo>
                    <a:lnTo>
                      <a:pt x="390427" y="181551"/>
                    </a:lnTo>
                    <a:lnTo>
                      <a:pt x="390427" y="179122"/>
                    </a:lnTo>
                    <a:cubicBezTo>
                      <a:pt x="390427" y="176741"/>
                      <a:pt x="388475" y="174788"/>
                      <a:pt x="386095" y="174788"/>
                    </a:cubicBezTo>
                    <a:lnTo>
                      <a:pt x="234855" y="174788"/>
                    </a:lnTo>
                    <a:cubicBezTo>
                      <a:pt x="232475" y="174788"/>
                      <a:pt x="230571" y="176741"/>
                      <a:pt x="230571" y="179122"/>
                    </a:cubicBezTo>
                    <a:lnTo>
                      <a:pt x="230571" y="181408"/>
                    </a:lnTo>
                    <a:cubicBezTo>
                      <a:pt x="230713" y="183884"/>
                      <a:pt x="231094" y="184361"/>
                      <a:pt x="231523" y="185027"/>
                    </a:cubicBezTo>
                    <a:lnTo>
                      <a:pt x="231999" y="185646"/>
                    </a:lnTo>
                    <a:lnTo>
                      <a:pt x="231359" y="188785"/>
                    </a:lnTo>
                    <a:lnTo>
                      <a:pt x="228233" y="184493"/>
                    </a:lnTo>
                    <a:cubicBezTo>
                      <a:pt x="225282" y="184017"/>
                      <a:pt x="222521" y="186017"/>
                      <a:pt x="222045" y="188969"/>
                    </a:cubicBezTo>
                    <a:lnTo>
                      <a:pt x="222015" y="189027"/>
                    </a:lnTo>
                    <a:lnTo>
                      <a:pt x="219764" y="181837"/>
                    </a:lnTo>
                    <a:lnTo>
                      <a:pt x="219764" y="179074"/>
                    </a:lnTo>
                    <a:cubicBezTo>
                      <a:pt x="219764" y="170740"/>
                      <a:pt x="226524" y="164025"/>
                      <a:pt x="234855" y="163978"/>
                    </a:cubicBezTo>
                    <a:close/>
                    <a:moveTo>
                      <a:pt x="352984" y="138744"/>
                    </a:moveTo>
                    <a:lnTo>
                      <a:pt x="359601" y="140805"/>
                    </a:lnTo>
                    <a:cubicBezTo>
                      <a:pt x="361744" y="142756"/>
                      <a:pt x="361982" y="146040"/>
                      <a:pt x="360077" y="148277"/>
                    </a:cubicBezTo>
                    <a:cubicBezTo>
                      <a:pt x="358173" y="150466"/>
                      <a:pt x="354887" y="150799"/>
                      <a:pt x="352601" y="148991"/>
                    </a:cubicBezTo>
                    <a:cubicBezTo>
                      <a:pt x="350982" y="147611"/>
                      <a:pt x="348887" y="146944"/>
                      <a:pt x="346744" y="147182"/>
                    </a:cubicBezTo>
                    <a:cubicBezTo>
                      <a:pt x="344602" y="147468"/>
                      <a:pt x="342649" y="148610"/>
                      <a:pt x="341364" y="150323"/>
                    </a:cubicBezTo>
                    <a:cubicBezTo>
                      <a:pt x="338411" y="154131"/>
                      <a:pt x="338935" y="159604"/>
                      <a:pt x="342554" y="162792"/>
                    </a:cubicBezTo>
                    <a:lnTo>
                      <a:pt x="342864" y="163978"/>
                    </a:lnTo>
                    <a:lnTo>
                      <a:pt x="331900" y="163978"/>
                    </a:lnTo>
                    <a:lnTo>
                      <a:pt x="328757" y="157879"/>
                    </a:lnTo>
                    <a:cubicBezTo>
                      <a:pt x="328269" y="152977"/>
                      <a:pt x="329578" y="147896"/>
                      <a:pt x="332792" y="143708"/>
                    </a:cubicBezTo>
                    <a:lnTo>
                      <a:pt x="340801" y="139218"/>
                    </a:lnTo>
                    <a:lnTo>
                      <a:pt x="339798" y="142091"/>
                    </a:lnTo>
                    <a:cubicBezTo>
                      <a:pt x="339940" y="144996"/>
                      <a:pt x="342321" y="147235"/>
                      <a:pt x="345179" y="147235"/>
                    </a:cubicBezTo>
                    <a:lnTo>
                      <a:pt x="345417" y="147235"/>
                    </a:lnTo>
                    <a:cubicBezTo>
                      <a:pt x="348417" y="147092"/>
                      <a:pt x="350702" y="144568"/>
                      <a:pt x="350560" y="141615"/>
                    </a:cubicBezTo>
                    <a:close/>
                    <a:moveTo>
                      <a:pt x="256779" y="134634"/>
                    </a:moveTo>
                    <a:lnTo>
                      <a:pt x="259652" y="137712"/>
                    </a:lnTo>
                    <a:cubicBezTo>
                      <a:pt x="259509" y="140710"/>
                      <a:pt x="261795" y="143232"/>
                      <a:pt x="264795" y="143375"/>
                    </a:cubicBezTo>
                    <a:lnTo>
                      <a:pt x="264985" y="143375"/>
                    </a:lnTo>
                    <a:lnTo>
                      <a:pt x="268616" y="139937"/>
                    </a:lnTo>
                    <a:lnTo>
                      <a:pt x="272279" y="141893"/>
                    </a:lnTo>
                    <a:cubicBezTo>
                      <a:pt x="275962" y="146474"/>
                      <a:pt x="277423" y="152128"/>
                      <a:pt x="276811" y="157537"/>
                    </a:cubicBezTo>
                    <a:lnTo>
                      <a:pt x="273219" y="163978"/>
                    </a:lnTo>
                    <a:lnTo>
                      <a:pt x="261920" y="163978"/>
                    </a:lnTo>
                    <a:lnTo>
                      <a:pt x="262108" y="163316"/>
                    </a:lnTo>
                    <a:cubicBezTo>
                      <a:pt x="266670" y="159833"/>
                      <a:pt x="267478" y="153249"/>
                      <a:pt x="263866" y="148812"/>
                    </a:cubicBezTo>
                    <a:cubicBezTo>
                      <a:pt x="260207" y="144327"/>
                      <a:pt x="253648" y="143754"/>
                      <a:pt x="249324" y="147571"/>
                    </a:cubicBezTo>
                    <a:cubicBezTo>
                      <a:pt x="246995" y="149432"/>
                      <a:pt x="243621" y="149098"/>
                      <a:pt x="241767" y="146808"/>
                    </a:cubicBezTo>
                    <a:cubicBezTo>
                      <a:pt x="239866" y="144470"/>
                      <a:pt x="240199" y="141082"/>
                      <a:pt x="242527" y="139174"/>
                    </a:cubicBezTo>
                    <a:close/>
                    <a:moveTo>
                      <a:pt x="55245" y="124585"/>
                    </a:moveTo>
                    <a:lnTo>
                      <a:pt x="55245" y="486375"/>
                    </a:lnTo>
                    <a:cubicBezTo>
                      <a:pt x="70055" y="492852"/>
                      <a:pt x="83377" y="502006"/>
                      <a:pt x="94621" y="513251"/>
                    </a:cubicBezTo>
                    <a:lnTo>
                      <a:pt x="95088" y="513934"/>
                    </a:lnTo>
                    <a:lnTo>
                      <a:pt x="57312" y="487885"/>
                    </a:lnTo>
                    <a:lnTo>
                      <a:pt x="44483" y="484843"/>
                    </a:lnTo>
                    <a:lnTo>
                      <a:pt x="44483" y="126972"/>
                    </a:lnTo>
                    <a:close/>
                    <a:moveTo>
                      <a:pt x="550971" y="123009"/>
                    </a:moveTo>
                    <a:lnTo>
                      <a:pt x="551608" y="123449"/>
                    </a:lnTo>
                    <a:lnTo>
                      <a:pt x="561781" y="125807"/>
                    </a:lnTo>
                    <a:lnTo>
                      <a:pt x="561781" y="484658"/>
                    </a:lnTo>
                    <a:lnTo>
                      <a:pt x="551231" y="486907"/>
                    </a:lnTo>
                    <a:cubicBezTo>
                      <a:pt x="521881" y="499426"/>
                      <a:pt x="498112" y="522637"/>
                      <a:pt x="484871" y="551610"/>
                    </a:cubicBezTo>
                    <a:lnTo>
                      <a:pt x="482029" y="563424"/>
                    </a:lnTo>
                    <a:lnTo>
                      <a:pt x="124359" y="563424"/>
                    </a:lnTo>
                    <a:lnTo>
                      <a:pt x="121812" y="552662"/>
                    </a:lnTo>
                    <a:lnTo>
                      <a:pt x="483113" y="552662"/>
                    </a:lnTo>
                    <a:cubicBezTo>
                      <a:pt x="496303" y="522423"/>
                      <a:pt x="520590" y="498470"/>
                      <a:pt x="550971" y="485661"/>
                    </a:cubicBezTo>
                    <a:close/>
                    <a:moveTo>
                      <a:pt x="357798" y="121658"/>
                    </a:moveTo>
                    <a:cubicBezTo>
                      <a:pt x="362750" y="121420"/>
                      <a:pt x="367560" y="123182"/>
                      <a:pt x="371179" y="126516"/>
                    </a:cubicBezTo>
                    <a:cubicBezTo>
                      <a:pt x="375084" y="130041"/>
                      <a:pt x="377369" y="135042"/>
                      <a:pt x="377607" y="140281"/>
                    </a:cubicBezTo>
                    <a:cubicBezTo>
                      <a:pt x="377703" y="143282"/>
                      <a:pt x="375417" y="145806"/>
                      <a:pt x="372417" y="145901"/>
                    </a:cubicBezTo>
                    <a:cubicBezTo>
                      <a:pt x="369465" y="146044"/>
                      <a:pt x="366941" y="143758"/>
                      <a:pt x="366798" y="140757"/>
                    </a:cubicBezTo>
                    <a:cubicBezTo>
                      <a:pt x="366703" y="138376"/>
                      <a:pt x="365703" y="136137"/>
                      <a:pt x="363941" y="134518"/>
                    </a:cubicBezTo>
                    <a:cubicBezTo>
                      <a:pt x="362417" y="133089"/>
                      <a:pt x="360369" y="132327"/>
                      <a:pt x="358322" y="132422"/>
                    </a:cubicBezTo>
                    <a:lnTo>
                      <a:pt x="352984" y="138744"/>
                    </a:lnTo>
                    <a:lnTo>
                      <a:pt x="345697" y="136474"/>
                    </a:lnTo>
                    <a:lnTo>
                      <a:pt x="340801" y="139218"/>
                    </a:lnTo>
                    <a:lnTo>
                      <a:pt x="344708" y="128034"/>
                    </a:lnTo>
                    <a:cubicBezTo>
                      <a:pt x="347964" y="124337"/>
                      <a:pt x="352584" y="121920"/>
                      <a:pt x="357798" y="121658"/>
                    </a:cubicBezTo>
                    <a:close/>
                    <a:moveTo>
                      <a:pt x="252176" y="118723"/>
                    </a:moveTo>
                    <a:cubicBezTo>
                      <a:pt x="262557" y="119199"/>
                      <a:pt x="270652" y="127860"/>
                      <a:pt x="270413" y="138235"/>
                    </a:cubicBezTo>
                    <a:lnTo>
                      <a:pt x="268616" y="139937"/>
                    </a:lnTo>
                    <a:lnTo>
                      <a:pt x="257973" y="134253"/>
                    </a:lnTo>
                    <a:lnTo>
                      <a:pt x="256779" y="134634"/>
                    </a:lnTo>
                    <a:lnTo>
                      <a:pt x="251700" y="129193"/>
                    </a:lnTo>
                    <a:cubicBezTo>
                      <a:pt x="247176" y="128955"/>
                      <a:pt x="243319" y="132429"/>
                      <a:pt x="242986" y="136950"/>
                    </a:cubicBezTo>
                    <a:cubicBezTo>
                      <a:pt x="242795" y="139901"/>
                      <a:pt x="240319" y="142138"/>
                      <a:pt x="237367" y="141995"/>
                    </a:cubicBezTo>
                    <a:cubicBezTo>
                      <a:pt x="234415" y="141852"/>
                      <a:pt x="232129" y="139377"/>
                      <a:pt x="232224" y="136427"/>
                    </a:cubicBezTo>
                    <a:cubicBezTo>
                      <a:pt x="232938" y="126099"/>
                      <a:pt x="241795" y="118247"/>
                      <a:pt x="252176" y="118723"/>
                    </a:cubicBezTo>
                    <a:close/>
                    <a:moveTo>
                      <a:pt x="47851" y="115478"/>
                    </a:moveTo>
                    <a:lnTo>
                      <a:pt x="44483" y="120369"/>
                    </a:lnTo>
                    <a:lnTo>
                      <a:pt x="44483" y="126972"/>
                    </a:lnTo>
                    <a:lnTo>
                      <a:pt x="10811" y="134442"/>
                    </a:lnTo>
                    <a:lnTo>
                      <a:pt x="10811" y="476858"/>
                    </a:lnTo>
                    <a:lnTo>
                      <a:pt x="44483" y="484843"/>
                    </a:lnTo>
                    <a:lnTo>
                      <a:pt x="44483" y="489946"/>
                    </a:lnTo>
                    <a:cubicBezTo>
                      <a:pt x="44483" y="492137"/>
                      <a:pt x="45816" y="494137"/>
                      <a:pt x="47864" y="494947"/>
                    </a:cubicBezTo>
                    <a:cubicBezTo>
                      <a:pt x="62674" y="500923"/>
                      <a:pt x="75960" y="509792"/>
                      <a:pt x="87032" y="520870"/>
                    </a:cubicBezTo>
                    <a:lnTo>
                      <a:pt x="87674" y="521841"/>
                    </a:lnTo>
                    <a:lnTo>
                      <a:pt x="50649" y="496797"/>
                    </a:lnTo>
                    <a:cubicBezTo>
                      <a:pt x="36718" y="490863"/>
                      <a:pt x="21419" y="487562"/>
                      <a:pt x="5382" y="487526"/>
                    </a:cubicBezTo>
                    <a:cubicBezTo>
                      <a:pt x="2429" y="487526"/>
                      <a:pt x="0" y="485145"/>
                      <a:pt x="0" y="482145"/>
                    </a:cubicBezTo>
                    <a:lnTo>
                      <a:pt x="0" y="129061"/>
                    </a:lnTo>
                    <a:cubicBezTo>
                      <a:pt x="0" y="127584"/>
                      <a:pt x="571" y="126203"/>
                      <a:pt x="1619" y="125203"/>
                    </a:cubicBezTo>
                    <a:cubicBezTo>
                      <a:pt x="2619" y="124155"/>
                      <a:pt x="4048" y="123631"/>
                      <a:pt x="5477" y="123679"/>
                    </a:cubicBezTo>
                    <a:lnTo>
                      <a:pt x="7429" y="123679"/>
                    </a:lnTo>
                    <a:close/>
                    <a:moveTo>
                      <a:pt x="305178" y="115228"/>
                    </a:moveTo>
                    <a:cubicBezTo>
                      <a:pt x="316274" y="116275"/>
                      <a:pt x="324369" y="126183"/>
                      <a:pt x="323274" y="137233"/>
                    </a:cubicBezTo>
                    <a:cubicBezTo>
                      <a:pt x="322988" y="139995"/>
                      <a:pt x="320702" y="142091"/>
                      <a:pt x="317940" y="142139"/>
                    </a:cubicBezTo>
                    <a:lnTo>
                      <a:pt x="317416" y="142139"/>
                    </a:lnTo>
                    <a:cubicBezTo>
                      <a:pt x="314464" y="141853"/>
                      <a:pt x="312274" y="139233"/>
                      <a:pt x="312559" y="136280"/>
                    </a:cubicBezTo>
                    <a:cubicBezTo>
                      <a:pt x="313035" y="131136"/>
                      <a:pt x="309321" y="126611"/>
                      <a:pt x="304178" y="126135"/>
                    </a:cubicBezTo>
                    <a:cubicBezTo>
                      <a:pt x="299083" y="125611"/>
                      <a:pt x="294511" y="129374"/>
                      <a:pt x="294035" y="134470"/>
                    </a:cubicBezTo>
                    <a:cubicBezTo>
                      <a:pt x="293750" y="137471"/>
                      <a:pt x="291083" y="139662"/>
                      <a:pt x="288083" y="139376"/>
                    </a:cubicBezTo>
                    <a:cubicBezTo>
                      <a:pt x="285130" y="139090"/>
                      <a:pt x="282940" y="136375"/>
                      <a:pt x="283273" y="133422"/>
                    </a:cubicBezTo>
                    <a:cubicBezTo>
                      <a:pt x="284273" y="122325"/>
                      <a:pt x="294083" y="114180"/>
                      <a:pt x="305178" y="115228"/>
                    </a:cubicBezTo>
                    <a:close/>
                    <a:moveTo>
                      <a:pt x="558773" y="114635"/>
                    </a:moveTo>
                    <a:lnTo>
                      <a:pt x="603538" y="123727"/>
                    </a:lnTo>
                    <a:lnTo>
                      <a:pt x="603681" y="123727"/>
                    </a:lnTo>
                    <a:cubicBezTo>
                      <a:pt x="603871" y="123679"/>
                      <a:pt x="604014" y="123679"/>
                      <a:pt x="604204" y="123727"/>
                    </a:cubicBezTo>
                    <a:cubicBezTo>
                      <a:pt x="607205" y="123727"/>
                      <a:pt x="609586" y="126108"/>
                      <a:pt x="609586" y="129108"/>
                    </a:cubicBezTo>
                    <a:lnTo>
                      <a:pt x="609586" y="482240"/>
                    </a:lnTo>
                    <a:cubicBezTo>
                      <a:pt x="609586" y="483669"/>
                      <a:pt x="609014" y="485050"/>
                      <a:pt x="607967" y="486097"/>
                    </a:cubicBezTo>
                    <a:cubicBezTo>
                      <a:pt x="606919" y="487098"/>
                      <a:pt x="605538" y="487621"/>
                      <a:pt x="604062" y="487621"/>
                    </a:cubicBezTo>
                    <a:lnTo>
                      <a:pt x="601109" y="487621"/>
                    </a:lnTo>
                    <a:cubicBezTo>
                      <a:pt x="536721" y="487764"/>
                      <a:pt x="484478" y="539817"/>
                      <a:pt x="484145" y="604205"/>
                    </a:cubicBezTo>
                    <a:cubicBezTo>
                      <a:pt x="484145" y="607157"/>
                      <a:pt x="481763" y="609586"/>
                      <a:pt x="478763" y="609586"/>
                    </a:cubicBezTo>
                    <a:lnTo>
                      <a:pt x="127442" y="609586"/>
                    </a:lnTo>
                    <a:cubicBezTo>
                      <a:pt x="124441" y="609586"/>
                      <a:pt x="122060" y="607157"/>
                      <a:pt x="122060" y="604205"/>
                    </a:cubicBezTo>
                    <a:lnTo>
                      <a:pt x="113012" y="560110"/>
                    </a:lnTo>
                    <a:lnTo>
                      <a:pt x="117913" y="563424"/>
                    </a:lnTo>
                    <a:lnTo>
                      <a:pt x="124359" y="563424"/>
                    </a:lnTo>
                    <a:lnTo>
                      <a:pt x="132728" y="598776"/>
                    </a:lnTo>
                    <a:lnTo>
                      <a:pt x="473524" y="598776"/>
                    </a:lnTo>
                    <a:lnTo>
                      <a:pt x="482029" y="563424"/>
                    </a:lnTo>
                    <a:lnTo>
                      <a:pt x="486732" y="563424"/>
                    </a:lnTo>
                    <a:cubicBezTo>
                      <a:pt x="488922" y="563424"/>
                      <a:pt x="490875" y="562090"/>
                      <a:pt x="491732" y="560090"/>
                    </a:cubicBezTo>
                    <a:cubicBezTo>
                      <a:pt x="503875" y="529899"/>
                      <a:pt x="527971" y="506090"/>
                      <a:pt x="558305" y="494375"/>
                    </a:cubicBezTo>
                    <a:cubicBezTo>
                      <a:pt x="560400" y="493566"/>
                      <a:pt x="561781" y="491566"/>
                      <a:pt x="561781" y="489327"/>
                    </a:cubicBezTo>
                    <a:lnTo>
                      <a:pt x="561781" y="484658"/>
                    </a:lnTo>
                    <a:lnTo>
                      <a:pt x="598823" y="476763"/>
                    </a:lnTo>
                    <a:lnTo>
                      <a:pt x="598823" y="134394"/>
                    </a:lnTo>
                    <a:lnTo>
                      <a:pt x="561781" y="125807"/>
                    </a:lnTo>
                    <a:lnTo>
                      <a:pt x="561781" y="119083"/>
                    </a:lnTo>
                    <a:close/>
                    <a:moveTo>
                      <a:pt x="512560" y="96167"/>
                    </a:moveTo>
                    <a:lnTo>
                      <a:pt x="550971" y="122655"/>
                    </a:lnTo>
                    <a:lnTo>
                      <a:pt x="550971" y="123009"/>
                    </a:lnTo>
                    <a:lnTo>
                      <a:pt x="512993" y="96801"/>
                    </a:lnTo>
                    <a:close/>
                    <a:moveTo>
                      <a:pt x="520354" y="88629"/>
                    </a:moveTo>
                    <a:lnTo>
                      <a:pt x="558400" y="114083"/>
                    </a:lnTo>
                    <a:lnTo>
                      <a:pt x="558773" y="114635"/>
                    </a:lnTo>
                    <a:lnTo>
                      <a:pt x="558032" y="114485"/>
                    </a:lnTo>
                    <a:cubicBezTo>
                      <a:pt x="544047" y="108555"/>
                      <a:pt x="531453" y="99986"/>
                      <a:pt x="520875" y="89402"/>
                    </a:cubicBezTo>
                    <a:close/>
                    <a:moveTo>
                      <a:pt x="505350" y="66379"/>
                    </a:moveTo>
                    <a:lnTo>
                      <a:pt x="520354" y="88629"/>
                    </a:lnTo>
                    <a:lnTo>
                      <a:pt x="519804" y="88261"/>
                    </a:lnTo>
                    <a:close/>
                    <a:moveTo>
                      <a:pt x="123818" y="56939"/>
                    </a:moveTo>
                    <a:lnTo>
                      <a:pt x="124647" y="56939"/>
                    </a:lnTo>
                    <a:lnTo>
                      <a:pt x="124314" y="58403"/>
                    </a:lnTo>
                    <a:cubicBezTo>
                      <a:pt x="111360" y="87641"/>
                      <a:pt x="87774" y="111087"/>
                      <a:pt x="58462" y="123871"/>
                    </a:cubicBezTo>
                    <a:lnTo>
                      <a:pt x="55245" y="124585"/>
                    </a:lnTo>
                    <a:lnTo>
                      <a:pt x="55245" y="124036"/>
                    </a:lnTo>
                    <a:cubicBezTo>
                      <a:pt x="85912" y="111416"/>
                      <a:pt x="110532" y="87368"/>
                      <a:pt x="123818" y="56939"/>
                    </a:cubicBezTo>
                    <a:close/>
                    <a:moveTo>
                      <a:pt x="495722" y="51802"/>
                    </a:moveTo>
                    <a:lnTo>
                      <a:pt x="505350" y="66379"/>
                    </a:lnTo>
                    <a:lnTo>
                      <a:pt x="495808" y="52228"/>
                    </a:lnTo>
                    <a:close/>
                    <a:moveTo>
                      <a:pt x="115830" y="49116"/>
                    </a:moveTo>
                    <a:lnTo>
                      <a:pt x="115199" y="52221"/>
                    </a:lnTo>
                    <a:cubicBezTo>
                      <a:pt x="103341" y="80191"/>
                      <a:pt x="80922" y="102595"/>
                      <a:pt x="52943" y="114445"/>
                    </a:cubicBezTo>
                    <a:lnTo>
                      <a:pt x="47851" y="115478"/>
                    </a:lnTo>
                    <a:lnTo>
                      <a:pt x="47959" y="115321"/>
                    </a:lnTo>
                    <a:cubicBezTo>
                      <a:pt x="78579" y="103750"/>
                      <a:pt x="103008" y="79892"/>
                      <a:pt x="115246" y="49511"/>
                    </a:cubicBezTo>
                    <a:close/>
                    <a:moveTo>
                      <a:pt x="127110" y="46130"/>
                    </a:moveTo>
                    <a:lnTo>
                      <a:pt x="483831" y="46130"/>
                    </a:lnTo>
                    <a:lnTo>
                      <a:pt x="486539" y="58054"/>
                    </a:lnTo>
                    <a:lnTo>
                      <a:pt x="512560" y="96167"/>
                    </a:lnTo>
                    <a:lnTo>
                      <a:pt x="512179" y="95904"/>
                    </a:lnTo>
                    <a:cubicBezTo>
                      <a:pt x="501101" y="84761"/>
                      <a:pt x="492065" y="71582"/>
                      <a:pt x="485636" y="56939"/>
                    </a:cubicBezTo>
                    <a:lnTo>
                      <a:pt x="124647" y="56939"/>
                    </a:lnTo>
                    <a:close/>
                    <a:moveTo>
                      <a:pt x="34816" y="32653"/>
                    </a:moveTo>
                    <a:lnTo>
                      <a:pt x="34816" y="87987"/>
                    </a:lnTo>
                    <a:cubicBezTo>
                      <a:pt x="59578" y="76702"/>
                      <a:pt x="79626" y="57130"/>
                      <a:pt x="91531" y="32701"/>
                    </a:cubicBezTo>
                    <a:close/>
                    <a:moveTo>
                      <a:pt x="521590" y="30701"/>
                    </a:moveTo>
                    <a:cubicBezTo>
                      <a:pt x="533019" y="54035"/>
                      <a:pt x="551781" y="72940"/>
                      <a:pt x="575067" y="84464"/>
                    </a:cubicBezTo>
                    <a:lnTo>
                      <a:pt x="575067" y="30701"/>
                    </a:lnTo>
                    <a:close/>
                    <a:moveTo>
                      <a:pt x="29435" y="21891"/>
                    </a:moveTo>
                    <a:lnTo>
                      <a:pt x="99817" y="21891"/>
                    </a:lnTo>
                    <a:cubicBezTo>
                      <a:pt x="103627" y="21891"/>
                      <a:pt x="106246" y="25748"/>
                      <a:pt x="104818" y="29320"/>
                    </a:cubicBezTo>
                    <a:cubicBezTo>
                      <a:pt x="91436" y="62463"/>
                      <a:pt x="64769" y="88511"/>
                      <a:pt x="31340" y="101178"/>
                    </a:cubicBezTo>
                    <a:cubicBezTo>
                      <a:pt x="30720" y="101369"/>
                      <a:pt x="30054" y="101511"/>
                      <a:pt x="29435" y="101464"/>
                    </a:cubicBezTo>
                    <a:cubicBezTo>
                      <a:pt x="26435" y="101464"/>
                      <a:pt x="24006" y="99083"/>
                      <a:pt x="24006" y="96083"/>
                    </a:cubicBezTo>
                    <a:lnTo>
                      <a:pt x="24006" y="27320"/>
                    </a:lnTo>
                    <a:cubicBezTo>
                      <a:pt x="24006" y="24320"/>
                      <a:pt x="26435" y="21891"/>
                      <a:pt x="29435" y="21891"/>
                    </a:cubicBezTo>
                    <a:close/>
                    <a:moveTo>
                      <a:pt x="513304" y="19939"/>
                    </a:moveTo>
                    <a:lnTo>
                      <a:pt x="580448" y="19939"/>
                    </a:lnTo>
                    <a:cubicBezTo>
                      <a:pt x="583448" y="19939"/>
                      <a:pt x="585877" y="22367"/>
                      <a:pt x="585877" y="25320"/>
                    </a:cubicBezTo>
                    <a:lnTo>
                      <a:pt x="585877" y="92892"/>
                    </a:lnTo>
                    <a:cubicBezTo>
                      <a:pt x="585877" y="95845"/>
                      <a:pt x="583448" y="98273"/>
                      <a:pt x="580448" y="98273"/>
                    </a:cubicBezTo>
                    <a:cubicBezTo>
                      <a:pt x="579734" y="98273"/>
                      <a:pt x="579067" y="98130"/>
                      <a:pt x="578401" y="97892"/>
                    </a:cubicBezTo>
                    <a:cubicBezTo>
                      <a:pt x="546495" y="84702"/>
                      <a:pt x="521256" y="59320"/>
                      <a:pt x="508304" y="27320"/>
                    </a:cubicBezTo>
                    <a:cubicBezTo>
                      <a:pt x="506875" y="23796"/>
                      <a:pt x="509447" y="19939"/>
                      <a:pt x="513304" y="19939"/>
                    </a:cubicBezTo>
                    <a:close/>
                    <a:moveTo>
                      <a:pt x="129870" y="0"/>
                    </a:moveTo>
                    <a:lnTo>
                      <a:pt x="481192" y="0"/>
                    </a:lnTo>
                    <a:cubicBezTo>
                      <a:pt x="484192" y="0"/>
                      <a:pt x="486621" y="2476"/>
                      <a:pt x="486573" y="5476"/>
                    </a:cubicBezTo>
                    <a:lnTo>
                      <a:pt x="486573" y="6715"/>
                    </a:lnTo>
                    <a:lnTo>
                      <a:pt x="495722" y="51802"/>
                    </a:lnTo>
                    <a:lnTo>
                      <a:pt x="494208" y="49511"/>
                    </a:lnTo>
                    <a:cubicBezTo>
                      <a:pt x="493399" y="47463"/>
                      <a:pt x="491398" y="46130"/>
                      <a:pt x="489208" y="46130"/>
                    </a:cubicBezTo>
                    <a:lnTo>
                      <a:pt x="483831" y="46130"/>
                    </a:lnTo>
                    <a:lnTo>
                      <a:pt x="475810" y="10810"/>
                    </a:lnTo>
                    <a:lnTo>
                      <a:pt x="135157" y="10810"/>
                    </a:lnTo>
                    <a:lnTo>
                      <a:pt x="127110" y="46130"/>
                    </a:lnTo>
                    <a:lnTo>
                      <a:pt x="120246" y="46130"/>
                    </a:lnTo>
                    <a:lnTo>
                      <a:pt x="115830" y="49116"/>
                    </a:lnTo>
                    <a:lnTo>
                      <a:pt x="124441" y="6715"/>
                    </a:lnTo>
                    <a:lnTo>
                      <a:pt x="124441" y="6191"/>
                    </a:lnTo>
                    <a:lnTo>
                      <a:pt x="124441" y="5476"/>
                    </a:lnTo>
                    <a:cubicBezTo>
                      <a:pt x="124441" y="2476"/>
                      <a:pt x="126822" y="0"/>
                      <a:pt x="129870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5" name="文本框 84"/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2596" y="3307"/>
                <a:ext cx="2107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CIO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陈宇淮</a:t>
                </a:r>
              </a:p>
            </p:txBody>
          </p:sp>
          <p:sp>
            <p:nvSpPr>
              <p:cNvPr id="86" name="文本框 85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2596" y="3695"/>
                <a:ext cx="6539" cy="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专门进行外部信息搜集与分析，理解公司所处的外部竞争环境和发展机遇</a:t>
                </a:r>
              </a:p>
            </p:txBody>
          </p:sp>
        </p:grpSp>
        <p:grpSp>
          <p:nvGrpSpPr>
            <p:cNvPr id="87" name="组合 86"/>
            <p:cNvGrpSpPr/>
            <p:nvPr/>
          </p:nvGrpSpPr>
          <p:grpSpPr>
            <a:xfrm>
              <a:off x="10295" y="3240"/>
              <a:ext cx="8309" cy="1770"/>
              <a:chOff x="1065" y="3240"/>
              <a:chExt cx="8309" cy="1770"/>
            </a:xfrm>
          </p:grpSpPr>
          <p:sp>
            <p:nvSpPr>
              <p:cNvPr id="88" name="矩形 87"/>
              <p:cNvSpPr/>
              <p:nvPr>
                <p:custDataLst>
                  <p:tags r:id="rId5"/>
                </p:custDataLst>
              </p:nvPr>
            </p:nvSpPr>
            <p:spPr>
              <a:xfrm>
                <a:off x="1065" y="3240"/>
                <a:ext cx="8309" cy="1770"/>
              </a:xfrm>
              <a:prstGeom prst="rect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1968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caffeine_330963"/>
              <p:cNvSpPr/>
              <p:nvPr>
                <p:custDataLst>
                  <p:tags r:id="rId6"/>
                </p:custDataLst>
              </p:nvPr>
            </p:nvSpPr>
            <p:spPr>
              <a:xfrm>
                <a:off x="1570" y="3695"/>
                <a:ext cx="729" cy="861"/>
              </a:xfrm>
              <a:custGeom>
                <a:avLst/>
                <a:gdLst>
                  <a:gd name="connsiteX0" fmla="*/ 73027 w 466177"/>
                  <a:gd name="connsiteY0" fmla="*/ 286504 h 550470"/>
                  <a:gd name="connsiteX1" fmla="*/ 84740 w 466177"/>
                  <a:gd name="connsiteY1" fmla="*/ 296122 h 550470"/>
                  <a:gd name="connsiteX2" fmla="*/ 86978 w 466177"/>
                  <a:gd name="connsiteY2" fmla="*/ 318834 h 550470"/>
                  <a:gd name="connsiteX3" fmla="*/ 77407 w 466177"/>
                  <a:gd name="connsiteY3" fmla="*/ 330595 h 550470"/>
                  <a:gd name="connsiteX4" fmla="*/ 76360 w 466177"/>
                  <a:gd name="connsiteY4" fmla="*/ 330642 h 550470"/>
                  <a:gd name="connsiteX5" fmla="*/ 65694 w 466177"/>
                  <a:gd name="connsiteY5" fmla="*/ 320977 h 550470"/>
                  <a:gd name="connsiteX6" fmla="*/ 63409 w 466177"/>
                  <a:gd name="connsiteY6" fmla="*/ 298264 h 550470"/>
                  <a:gd name="connsiteX7" fmla="*/ 73027 w 466177"/>
                  <a:gd name="connsiteY7" fmla="*/ 286504 h 550470"/>
                  <a:gd name="connsiteX8" fmla="*/ 382704 w 466177"/>
                  <a:gd name="connsiteY8" fmla="*/ 221480 h 550470"/>
                  <a:gd name="connsiteX9" fmla="*/ 351366 w 466177"/>
                  <a:gd name="connsiteY9" fmla="*/ 532326 h 550470"/>
                  <a:gd name="connsiteX10" fmla="*/ 331222 w 466177"/>
                  <a:gd name="connsiteY10" fmla="*/ 550470 h 550470"/>
                  <a:gd name="connsiteX11" fmla="*/ 107019 w 466177"/>
                  <a:gd name="connsiteY11" fmla="*/ 550470 h 550470"/>
                  <a:gd name="connsiteX12" fmla="*/ 86923 w 466177"/>
                  <a:gd name="connsiteY12" fmla="*/ 532279 h 550470"/>
                  <a:gd name="connsiteX13" fmla="*/ 70112 w 466177"/>
                  <a:gd name="connsiteY13" fmla="*/ 365460 h 550470"/>
                  <a:gd name="connsiteX14" fmla="*/ 79684 w 466177"/>
                  <a:gd name="connsiteY14" fmla="*/ 353745 h 550470"/>
                  <a:gd name="connsiteX15" fmla="*/ 91399 w 466177"/>
                  <a:gd name="connsiteY15" fmla="*/ 363317 h 550470"/>
                  <a:gd name="connsiteX16" fmla="*/ 108115 w 466177"/>
                  <a:gd name="connsiteY16" fmla="*/ 529088 h 550470"/>
                  <a:gd name="connsiteX17" fmla="*/ 330032 w 466177"/>
                  <a:gd name="connsiteY17" fmla="*/ 529088 h 550470"/>
                  <a:gd name="connsiteX18" fmla="*/ 360091 w 466177"/>
                  <a:gd name="connsiteY18" fmla="*/ 231045 h 550470"/>
                  <a:gd name="connsiteX19" fmla="*/ 362712 w 466177"/>
                  <a:gd name="connsiteY19" fmla="*/ 231045 h 550470"/>
                  <a:gd name="connsiteX20" fmla="*/ 371031 w 466177"/>
                  <a:gd name="connsiteY20" fmla="*/ 222725 h 550470"/>
                  <a:gd name="connsiteX21" fmla="*/ 372663 w 466177"/>
                  <a:gd name="connsiteY21" fmla="*/ 223462 h 550470"/>
                  <a:gd name="connsiteX22" fmla="*/ 372901 w 466177"/>
                  <a:gd name="connsiteY22" fmla="*/ 223462 h 550470"/>
                  <a:gd name="connsiteX23" fmla="*/ 362296 w 466177"/>
                  <a:gd name="connsiteY23" fmla="*/ 209618 h 550470"/>
                  <a:gd name="connsiteX24" fmla="*/ 362712 w 466177"/>
                  <a:gd name="connsiteY24" fmla="*/ 209618 h 550470"/>
                  <a:gd name="connsiteX25" fmla="*/ 373424 w 466177"/>
                  <a:gd name="connsiteY25" fmla="*/ 220332 h 550470"/>
                  <a:gd name="connsiteX26" fmla="*/ 371031 w 466177"/>
                  <a:gd name="connsiteY26" fmla="*/ 222725 h 550470"/>
                  <a:gd name="connsiteX27" fmla="*/ 364759 w 466177"/>
                  <a:gd name="connsiteY27" fmla="*/ 219891 h 550470"/>
                  <a:gd name="connsiteX28" fmla="*/ 362092 w 466177"/>
                  <a:gd name="connsiteY28" fmla="*/ 211654 h 550470"/>
                  <a:gd name="connsiteX29" fmla="*/ 75898 w 466177"/>
                  <a:gd name="connsiteY29" fmla="*/ 209618 h 550470"/>
                  <a:gd name="connsiteX30" fmla="*/ 362252 w 466177"/>
                  <a:gd name="connsiteY30" fmla="*/ 209618 h 550470"/>
                  <a:gd name="connsiteX31" fmla="*/ 360091 w 466177"/>
                  <a:gd name="connsiteY31" fmla="*/ 231045 h 550470"/>
                  <a:gd name="connsiteX32" fmla="*/ 78060 w 466177"/>
                  <a:gd name="connsiteY32" fmla="*/ 231045 h 550470"/>
                  <a:gd name="connsiteX33" fmla="*/ 368466 w 466177"/>
                  <a:gd name="connsiteY33" fmla="*/ 140898 h 550470"/>
                  <a:gd name="connsiteX34" fmla="*/ 368473 w 466177"/>
                  <a:gd name="connsiteY34" fmla="*/ 140898 h 550470"/>
                  <a:gd name="connsiteX35" fmla="*/ 368854 w 466177"/>
                  <a:gd name="connsiteY35" fmla="*/ 144279 h 550470"/>
                  <a:gd name="connsiteX36" fmla="*/ 362296 w 466177"/>
                  <a:gd name="connsiteY36" fmla="*/ 209618 h 550470"/>
                  <a:gd name="connsiteX37" fmla="*/ 362252 w 466177"/>
                  <a:gd name="connsiteY37" fmla="*/ 209618 h 550470"/>
                  <a:gd name="connsiteX38" fmla="*/ 368844 w 466177"/>
                  <a:gd name="connsiteY38" fmla="*/ 144256 h 550470"/>
                  <a:gd name="connsiteX39" fmla="*/ 290329 w 466177"/>
                  <a:gd name="connsiteY39" fmla="*/ 140875 h 550470"/>
                  <a:gd name="connsiteX40" fmla="*/ 368463 w 466177"/>
                  <a:gd name="connsiteY40" fmla="*/ 140875 h 550470"/>
                  <a:gd name="connsiteX41" fmla="*/ 368466 w 466177"/>
                  <a:gd name="connsiteY41" fmla="*/ 140898 h 550470"/>
                  <a:gd name="connsiteX42" fmla="*/ 290386 w 466177"/>
                  <a:gd name="connsiteY42" fmla="*/ 140898 h 550470"/>
                  <a:gd name="connsiteX43" fmla="*/ 371922 w 466177"/>
                  <a:gd name="connsiteY43" fmla="*/ 120446 h 550470"/>
                  <a:gd name="connsiteX44" fmla="*/ 384178 w 466177"/>
                  <a:gd name="connsiteY44" fmla="*/ 125969 h 550470"/>
                  <a:gd name="connsiteX45" fmla="*/ 390273 w 466177"/>
                  <a:gd name="connsiteY45" fmla="*/ 146399 h 550470"/>
                  <a:gd name="connsiteX46" fmla="*/ 384772 w 466177"/>
                  <a:gd name="connsiteY46" fmla="*/ 200965 h 550470"/>
                  <a:gd name="connsiteX47" fmla="*/ 384709 w 466177"/>
                  <a:gd name="connsiteY47" fmla="*/ 200988 h 550470"/>
                  <a:gd name="connsiteX48" fmla="*/ 390232 w 466177"/>
                  <a:gd name="connsiteY48" fmla="*/ 146374 h 550470"/>
                  <a:gd name="connsiteX49" fmla="*/ 384090 w 466177"/>
                  <a:gd name="connsiteY49" fmla="*/ 125947 h 550470"/>
                  <a:gd name="connsiteX50" fmla="*/ 68589 w 466177"/>
                  <a:gd name="connsiteY50" fmla="*/ 119445 h 550470"/>
                  <a:gd name="connsiteX51" fmla="*/ 68626 w 466177"/>
                  <a:gd name="connsiteY51" fmla="*/ 119445 h 550470"/>
                  <a:gd name="connsiteX52" fmla="*/ 57933 w 466177"/>
                  <a:gd name="connsiteY52" fmla="*/ 130137 h 550470"/>
                  <a:gd name="connsiteX53" fmla="*/ 68646 w 466177"/>
                  <a:gd name="connsiteY53" fmla="*/ 140851 h 550470"/>
                  <a:gd name="connsiteX54" fmla="*/ 147781 w 466177"/>
                  <a:gd name="connsiteY54" fmla="*/ 140851 h 550470"/>
                  <a:gd name="connsiteX55" fmla="*/ 155685 w 466177"/>
                  <a:gd name="connsiteY55" fmla="*/ 137327 h 550470"/>
                  <a:gd name="connsiteX56" fmla="*/ 158399 w 466177"/>
                  <a:gd name="connsiteY56" fmla="*/ 129042 h 550470"/>
                  <a:gd name="connsiteX57" fmla="*/ 157435 w 466177"/>
                  <a:gd name="connsiteY57" fmla="*/ 119445 h 550470"/>
                  <a:gd name="connsiteX58" fmla="*/ 281845 w 466177"/>
                  <a:gd name="connsiteY58" fmla="*/ 119445 h 550470"/>
                  <a:gd name="connsiteX59" fmla="*/ 279672 w 466177"/>
                  <a:gd name="connsiteY59" fmla="*/ 130185 h 550470"/>
                  <a:gd name="connsiteX60" fmla="*/ 282815 w 466177"/>
                  <a:gd name="connsiteY60" fmla="*/ 137756 h 550470"/>
                  <a:gd name="connsiteX61" fmla="*/ 290329 w 466177"/>
                  <a:gd name="connsiteY61" fmla="*/ 140875 h 550470"/>
                  <a:gd name="connsiteX62" fmla="*/ 69731 w 466177"/>
                  <a:gd name="connsiteY62" fmla="*/ 140875 h 550470"/>
                  <a:gd name="connsiteX63" fmla="*/ 69303 w 466177"/>
                  <a:gd name="connsiteY63" fmla="*/ 144256 h 550470"/>
                  <a:gd name="connsiteX64" fmla="*/ 75898 w 466177"/>
                  <a:gd name="connsiteY64" fmla="*/ 209618 h 550470"/>
                  <a:gd name="connsiteX65" fmla="*/ 72548 w 466177"/>
                  <a:gd name="connsiteY65" fmla="*/ 209618 h 550470"/>
                  <a:gd name="connsiteX66" fmla="*/ 61836 w 466177"/>
                  <a:gd name="connsiteY66" fmla="*/ 220332 h 550470"/>
                  <a:gd name="connsiteX67" fmla="*/ 72548 w 466177"/>
                  <a:gd name="connsiteY67" fmla="*/ 231045 h 550470"/>
                  <a:gd name="connsiteX68" fmla="*/ 78060 w 466177"/>
                  <a:gd name="connsiteY68" fmla="*/ 231045 h 550470"/>
                  <a:gd name="connsiteX69" fmla="*/ 80018 w 466177"/>
                  <a:gd name="connsiteY69" fmla="*/ 250453 h 550470"/>
                  <a:gd name="connsiteX70" fmla="*/ 70446 w 466177"/>
                  <a:gd name="connsiteY70" fmla="*/ 262168 h 550470"/>
                  <a:gd name="connsiteX71" fmla="*/ 58731 w 466177"/>
                  <a:gd name="connsiteY71" fmla="*/ 252596 h 550470"/>
                  <a:gd name="connsiteX72" fmla="*/ 48016 w 466177"/>
                  <a:gd name="connsiteY72" fmla="*/ 146399 h 550470"/>
                  <a:gd name="connsiteX73" fmla="*/ 54159 w 466177"/>
                  <a:gd name="connsiteY73" fmla="*/ 125969 h 550470"/>
                  <a:gd name="connsiteX74" fmla="*/ 68589 w 466177"/>
                  <a:gd name="connsiteY74" fmla="*/ 119445 h 550470"/>
                  <a:gd name="connsiteX75" fmla="*/ 372901 w 466177"/>
                  <a:gd name="connsiteY75" fmla="*/ 36956 h 550470"/>
                  <a:gd name="connsiteX76" fmla="*/ 466177 w 466177"/>
                  <a:gd name="connsiteY76" fmla="*/ 130233 h 550470"/>
                  <a:gd name="connsiteX77" fmla="*/ 409169 w 466177"/>
                  <a:gd name="connsiteY77" fmla="*/ 216127 h 550470"/>
                  <a:gd name="connsiteX78" fmla="*/ 382704 w 466177"/>
                  <a:gd name="connsiteY78" fmla="*/ 221480 h 550470"/>
                  <a:gd name="connsiteX79" fmla="*/ 384772 w 466177"/>
                  <a:gd name="connsiteY79" fmla="*/ 200965 h 550470"/>
                  <a:gd name="connsiteX80" fmla="*/ 408453 w 466177"/>
                  <a:gd name="connsiteY80" fmla="*/ 192549 h 550470"/>
                  <a:gd name="connsiteX81" fmla="*/ 444751 w 466177"/>
                  <a:gd name="connsiteY81" fmla="*/ 130137 h 550470"/>
                  <a:gd name="connsiteX82" fmla="*/ 372901 w 466177"/>
                  <a:gd name="connsiteY82" fmla="*/ 58287 h 550470"/>
                  <a:gd name="connsiteX83" fmla="*/ 301861 w 466177"/>
                  <a:gd name="connsiteY83" fmla="*/ 119424 h 550470"/>
                  <a:gd name="connsiteX84" fmla="*/ 369663 w 466177"/>
                  <a:gd name="connsiteY84" fmla="*/ 119424 h 550470"/>
                  <a:gd name="connsiteX85" fmla="*/ 371922 w 466177"/>
                  <a:gd name="connsiteY85" fmla="*/ 120446 h 550470"/>
                  <a:gd name="connsiteX86" fmla="*/ 369701 w 466177"/>
                  <a:gd name="connsiteY86" fmla="*/ 119445 h 550470"/>
                  <a:gd name="connsiteX87" fmla="*/ 281845 w 466177"/>
                  <a:gd name="connsiteY87" fmla="*/ 119445 h 550470"/>
                  <a:gd name="connsiteX88" fmla="*/ 287008 w 466177"/>
                  <a:gd name="connsiteY88" fmla="*/ 93923 h 550470"/>
                  <a:gd name="connsiteX89" fmla="*/ 372901 w 466177"/>
                  <a:gd name="connsiteY89" fmla="*/ 36956 h 550470"/>
                  <a:gd name="connsiteX90" fmla="*/ 13557 w 466177"/>
                  <a:gd name="connsiteY90" fmla="*/ 388 h 550470"/>
                  <a:gd name="connsiteX91" fmla="*/ 142067 w 466177"/>
                  <a:gd name="connsiteY91" fmla="*/ 35385 h 550470"/>
                  <a:gd name="connsiteX92" fmla="*/ 149924 w 466177"/>
                  <a:gd name="connsiteY92" fmla="*/ 44669 h 550470"/>
                  <a:gd name="connsiteX93" fmla="*/ 157435 w 466177"/>
                  <a:gd name="connsiteY93" fmla="*/ 119445 h 550470"/>
                  <a:gd name="connsiteX94" fmla="*/ 68626 w 466177"/>
                  <a:gd name="connsiteY94" fmla="*/ 119445 h 550470"/>
                  <a:gd name="connsiteX95" fmla="*/ 68646 w 466177"/>
                  <a:gd name="connsiteY95" fmla="*/ 119424 h 550470"/>
                  <a:gd name="connsiteX96" fmla="*/ 135925 w 466177"/>
                  <a:gd name="connsiteY96" fmla="*/ 119424 h 550470"/>
                  <a:gd name="connsiteX97" fmla="*/ 129307 w 466177"/>
                  <a:gd name="connsiteY97" fmla="*/ 54097 h 550470"/>
                  <a:gd name="connsiteX98" fmla="*/ 7891 w 466177"/>
                  <a:gd name="connsiteY98" fmla="*/ 21005 h 550470"/>
                  <a:gd name="connsiteX99" fmla="*/ 368 w 466177"/>
                  <a:gd name="connsiteY99" fmla="*/ 7863 h 550470"/>
                  <a:gd name="connsiteX100" fmla="*/ 13557 w 466177"/>
                  <a:gd name="connsiteY100" fmla="*/ 388 h 5504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</a:cxnLst>
                <a:rect l="l" t="t" r="r" b="b"/>
                <a:pathLst>
                  <a:path w="466177" h="550470">
                    <a:moveTo>
                      <a:pt x="73027" y="286504"/>
                    </a:moveTo>
                    <a:cubicBezTo>
                      <a:pt x="78883" y="285932"/>
                      <a:pt x="84121" y="290218"/>
                      <a:pt x="84740" y="296122"/>
                    </a:cubicBezTo>
                    <a:lnTo>
                      <a:pt x="86978" y="318834"/>
                    </a:lnTo>
                    <a:cubicBezTo>
                      <a:pt x="87597" y="324738"/>
                      <a:pt x="83312" y="329976"/>
                      <a:pt x="77407" y="330595"/>
                    </a:cubicBezTo>
                    <a:cubicBezTo>
                      <a:pt x="77026" y="330642"/>
                      <a:pt x="76693" y="330642"/>
                      <a:pt x="76360" y="330642"/>
                    </a:cubicBezTo>
                    <a:cubicBezTo>
                      <a:pt x="70932" y="330642"/>
                      <a:pt x="66218" y="326547"/>
                      <a:pt x="65694" y="320977"/>
                    </a:cubicBezTo>
                    <a:lnTo>
                      <a:pt x="63409" y="298264"/>
                    </a:lnTo>
                    <a:cubicBezTo>
                      <a:pt x="62837" y="292360"/>
                      <a:pt x="67123" y="287123"/>
                      <a:pt x="73027" y="286504"/>
                    </a:cubicBezTo>
                    <a:close/>
                    <a:moveTo>
                      <a:pt x="382704" y="221480"/>
                    </a:moveTo>
                    <a:lnTo>
                      <a:pt x="351366" y="532326"/>
                    </a:lnTo>
                    <a:cubicBezTo>
                      <a:pt x="350271" y="542470"/>
                      <a:pt x="341461" y="550470"/>
                      <a:pt x="331222" y="550470"/>
                    </a:cubicBezTo>
                    <a:lnTo>
                      <a:pt x="107019" y="550470"/>
                    </a:lnTo>
                    <a:cubicBezTo>
                      <a:pt x="96828" y="550470"/>
                      <a:pt x="88018" y="542517"/>
                      <a:pt x="86923" y="532279"/>
                    </a:cubicBezTo>
                    <a:lnTo>
                      <a:pt x="70112" y="365460"/>
                    </a:lnTo>
                    <a:cubicBezTo>
                      <a:pt x="69493" y="359554"/>
                      <a:pt x="73779" y="354316"/>
                      <a:pt x="79684" y="353745"/>
                    </a:cubicBezTo>
                    <a:cubicBezTo>
                      <a:pt x="85590" y="353125"/>
                      <a:pt x="90828" y="357411"/>
                      <a:pt x="91399" y="363317"/>
                    </a:cubicBezTo>
                    <a:lnTo>
                      <a:pt x="108115" y="529088"/>
                    </a:lnTo>
                    <a:lnTo>
                      <a:pt x="330032" y="529088"/>
                    </a:lnTo>
                    <a:lnTo>
                      <a:pt x="360091" y="231045"/>
                    </a:lnTo>
                    <a:lnTo>
                      <a:pt x="362712" y="231045"/>
                    </a:lnTo>
                    <a:lnTo>
                      <a:pt x="371031" y="222725"/>
                    </a:lnTo>
                    <a:lnTo>
                      <a:pt x="372663" y="223462"/>
                    </a:lnTo>
                    <a:lnTo>
                      <a:pt x="372901" y="223462"/>
                    </a:lnTo>
                    <a:close/>
                    <a:moveTo>
                      <a:pt x="362296" y="209618"/>
                    </a:moveTo>
                    <a:lnTo>
                      <a:pt x="362712" y="209618"/>
                    </a:lnTo>
                    <a:cubicBezTo>
                      <a:pt x="368568" y="209618"/>
                      <a:pt x="373424" y="214427"/>
                      <a:pt x="373424" y="220332"/>
                    </a:cubicBezTo>
                    <a:lnTo>
                      <a:pt x="371031" y="222725"/>
                    </a:lnTo>
                    <a:lnTo>
                      <a:pt x="364759" y="219891"/>
                    </a:lnTo>
                    <a:cubicBezTo>
                      <a:pt x="362759" y="217606"/>
                      <a:pt x="361807" y="214653"/>
                      <a:pt x="362092" y="211654"/>
                    </a:cubicBezTo>
                    <a:close/>
                    <a:moveTo>
                      <a:pt x="75898" y="209618"/>
                    </a:moveTo>
                    <a:lnTo>
                      <a:pt x="362252" y="209618"/>
                    </a:lnTo>
                    <a:lnTo>
                      <a:pt x="360091" y="231045"/>
                    </a:lnTo>
                    <a:lnTo>
                      <a:pt x="78060" y="231045"/>
                    </a:lnTo>
                    <a:close/>
                    <a:moveTo>
                      <a:pt x="368466" y="140898"/>
                    </a:moveTo>
                    <a:lnTo>
                      <a:pt x="368473" y="140898"/>
                    </a:lnTo>
                    <a:cubicBezTo>
                      <a:pt x="368758" y="141470"/>
                      <a:pt x="369044" y="142612"/>
                      <a:pt x="368854" y="144279"/>
                    </a:cubicBezTo>
                    <a:lnTo>
                      <a:pt x="362296" y="209618"/>
                    </a:lnTo>
                    <a:lnTo>
                      <a:pt x="362252" y="209618"/>
                    </a:lnTo>
                    <a:lnTo>
                      <a:pt x="368844" y="144256"/>
                    </a:lnTo>
                    <a:close/>
                    <a:moveTo>
                      <a:pt x="290329" y="140875"/>
                    </a:moveTo>
                    <a:lnTo>
                      <a:pt x="368463" y="140875"/>
                    </a:lnTo>
                    <a:lnTo>
                      <a:pt x="368466" y="140898"/>
                    </a:lnTo>
                    <a:lnTo>
                      <a:pt x="290386" y="140898"/>
                    </a:lnTo>
                    <a:close/>
                    <a:moveTo>
                      <a:pt x="371922" y="120446"/>
                    </a:moveTo>
                    <a:lnTo>
                      <a:pt x="384178" y="125969"/>
                    </a:lnTo>
                    <a:cubicBezTo>
                      <a:pt x="388797" y="131160"/>
                      <a:pt x="391083" y="138589"/>
                      <a:pt x="390273" y="146399"/>
                    </a:cubicBezTo>
                    <a:lnTo>
                      <a:pt x="384772" y="200965"/>
                    </a:lnTo>
                    <a:lnTo>
                      <a:pt x="384709" y="200988"/>
                    </a:lnTo>
                    <a:lnTo>
                      <a:pt x="390232" y="146374"/>
                    </a:lnTo>
                    <a:cubicBezTo>
                      <a:pt x="390994" y="138565"/>
                      <a:pt x="388756" y="131137"/>
                      <a:pt x="384090" y="125947"/>
                    </a:cubicBezTo>
                    <a:close/>
                    <a:moveTo>
                      <a:pt x="68589" y="119445"/>
                    </a:moveTo>
                    <a:lnTo>
                      <a:pt x="68626" y="119445"/>
                    </a:lnTo>
                    <a:lnTo>
                      <a:pt x="57933" y="130137"/>
                    </a:lnTo>
                    <a:cubicBezTo>
                      <a:pt x="57933" y="135994"/>
                      <a:pt x="62790" y="140851"/>
                      <a:pt x="68646" y="140851"/>
                    </a:cubicBezTo>
                    <a:lnTo>
                      <a:pt x="147781" y="140851"/>
                    </a:lnTo>
                    <a:cubicBezTo>
                      <a:pt x="150781" y="140803"/>
                      <a:pt x="153638" y="139565"/>
                      <a:pt x="155685" y="137327"/>
                    </a:cubicBezTo>
                    <a:cubicBezTo>
                      <a:pt x="157780" y="135042"/>
                      <a:pt x="158732" y="132090"/>
                      <a:pt x="158399" y="129042"/>
                    </a:cubicBezTo>
                    <a:lnTo>
                      <a:pt x="157435" y="119445"/>
                    </a:lnTo>
                    <a:lnTo>
                      <a:pt x="281845" y="119445"/>
                    </a:lnTo>
                    <a:lnTo>
                      <a:pt x="279672" y="130185"/>
                    </a:lnTo>
                    <a:cubicBezTo>
                      <a:pt x="279672" y="132994"/>
                      <a:pt x="280767" y="135708"/>
                      <a:pt x="282815" y="137756"/>
                    </a:cubicBezTo>
                    <a:lnTo>
                      <a:pt x="290329" y="140875"/>
                    </a:lnTo>
                    <a:lnTo>
                      <a:pt x="69731" y="140875"/>
                    </a:lnTo>
                    <a:cubicBezTo>
                      <a:pt x="69493" y="141446"/>
                      <a:pt x="69208" y="142589"/>
                      <a:pt x="69303" y="144256"/>
                    </a:cubicBezTo>
                    <a:lnTo>
                      <a:pt x="75898" y="209618"/>
                    </a:lnTo>
                    <a:lnTo>
                      <a:pt x="72548" y="209618"/>
                    </a:lnTo>
                    <a:cubicBezTo>
                      <a:pt x="66644" y="209618"/>
                      <a:pt x="61836" y="214427"/>
                      <a:pt x="61836" y="220332"/>
                    </a:cubicBezTo>
                    <a:cubicBezTo>
                      <a:pt x="61836" y="226188"/>
                      <a:pt x="66644" y="231045"/>
                      <a:pt x="72548" y="231045"/>
                    </a:cubicBezTo>
                    <a:lnTo>
                      <a:pt x="78060" y="231045"/>
                    </a:lnTo>
                    <a:lnTo>
                      <a:pt x="80018" y="250453"/>
                    </a:lnTo>
                    <a:cubicBezTo>
                      <a:pt x="80637" y="256358"/>
                      <a:pt x="76351" y="261596"/>
                      <a:pt x="70446" y="262168"/>
                    </a:cubicBezTo>
                    <a:cubicBezTo>
                      <a:pt x="64541" y="262787"/>
                      <a:pt x="59302" y="258501"/>
                      <a:pt x="58731" y="252596"/>
                    </a:cubicBezTo>
                    <a:lnTo>
                      <a:pt x="48016" y="146399"/>
                    </a:lnTo>
                    <a:cubicBezTo>
                      <a:pt x="47254" y="138589"/>
                      <a:pt x="49445" y="131112"/>
                      <a:pt x="54159" y="125969"/>
                    </a:cubicBezTo>
                    <a:cubicBezTo>
                      <a:pt x="57969" y="121731"/>
                      <a:pt x="63064" y="119445"/>
                      <a:pt x="68589" y="119445"/>
                    </a:cubicBezTo>
                    <a:close/>
                    <a:moveTo>
                      <a:pt x="372901" y="36956"/>
                    </a:moveTo>
                    <a:cubicBezTo>
                      <a:pt x="424324" y="36956"/>
                      <a:pt x="466177" y="78809"/>
                      <a:pt x="466177" y="130233"/>
                    </a:cubicBezTo>
                    <a:cubicBezTo>
                      <a:pt x="466177" y="168800"/>
                      <a:pt x="442635" y="201958"/>
                      <a:pt x="409169" y="216127"/>
                    </a:cubicBezTo>
                    <a:lnTo>
                      <a:pt x="382704" y="221480"/>
                    </a:lnTo>
                    <a:lnTo>
                      <a:pt x="384772" y="200965"/>
                    </a:lnTo>
                    <a:lnTo>
                      <a:pt x="408453" y="192549"/>
                    </a:lnTo>
                    <a:cubicBezTo>
                      <a:pt x="430127" y="180168"/>
                      <a:pt x="444751" y="156813"/>
                      <a:pt x="444751" y="130137"/>
                    </a:cubicBezTo>
                    <a:cubicBezTo>
                      <a:pt x="444751" y="90475"/>
                      <a:pt x="412468" y="58287"/>
                      <a:pt x="372901" y="58287"/>
                    </a:cubicBezTo>
                    <a:cubicBezTo>
                      <a:pt x="336952" y="58335"/>
                      <a:pt x="307098" y="84904"/>
                      <a:pt x="301861" y="119424"/>
                    </a:cubicBezTo>
                    <a:lnTo>
                      <a:pt x="369663" y="119424"/>
                    </a:lnTo>
                    <a:lnTo>
                      <a:pt x="371922" y="120446"/>
                    </a:lnTo>
                    <a:lnTo>
                      <a:pt x="369701" y="119445"/>
                    </a:lnTo>
                    <a:lnTo>
                      <a:pt x="281845" y="119445"/>
                    </a:lnTo>
                    <a:lnTo>
                      <a:pt x="287008" y="93923"/>
                    </a:lnTo>
                    <a:cubicBezTo>
                      <a:pt x="301176" y="60471"/>
                      <a:pt x="334334" y="36956"/>
                      <a:pt x="372901" y="36956"/>
                    </a:cubicBezTo>
                    <a:close/>
                    <a:moveTo>
                      <a:pt x="13557" y="388"/>
                    </a:moveTo>
                    <a:lnTo>
                      <a:pt x="142067" y="35385"/>
                    </a:lnTo>
                    <a:cubicBezTo>
                      <a:pt x="146353" y="36575"/>
                      <a:pt x="149448" y="40194"/>
                      <a:pt x="149924" y="44669"/>
                    </a:cubicBezTo>
                    <a:lnTo>
                      <a:pt x="157435" y="119445"/>
                    </a:lnTo>
                    <a:lnTo>
                      <a:pt x="68626" y="119445"/>
                    </a:lnTo>
                    <a:lnTo>
                      <a:pt x="68646" y="119424"/>
                    </a:lnTo>
                    <a:lnTo>
                      <a:pt x="135925" y="119424"/>
                    </a:lnTo>
                    <a:lnTo>
                      <a:pt x="129307" y="54097"/>
                    </a:lnTo>
                    <a:lnTo>
                      <a:pt x="7891" y="21005"/>
                    </a:lnTo>
                    <a:cubicBezTo>
                      <a:pt x="2177" y="19481"/>
                      <a:pt x="-1156" y="13577"/>
                      <a:pt x="368" y="7863"/>
                    </a:cubicBezTo>
                    <a:cubicBezTo>
                      <a:pt x="1939" y="2150"/>
                      <a:pt x="7843" y="-1183"/>
                      <a:pt x="13557" y="388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0" name="文本框 89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2596" y="3307"/>
                <a:ext cx="2690" cy="5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CMO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高海航业</a:t>
                </a:r>
              </a:p>
            </p:txBody>
          </p:sp>
          <p:sp>
            <p:nvSpPr>
              <p:cNvPr id="91" name="文本框 90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2596" y="3695"/>
                <a:ext cx="6539" cy="7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>
                  <a:lnSpc>
                    <a:spcPct val="200000"/>
                  </a:lnSpc>
                </a:pPr>
                <a:r>
                  <a:rPr lang="zh-CN" altLang="en-US"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effectLst/>
                    <a:latin typeface="汉仪正圆-55W" panose="00020600040101010101" charset="-122"/>
                    <a:ea typeface="汉仪正圆-55W" panose="00020600040101010101" charset="-122"/>
                  </a:rPr>
                  <a:t>统筹品牌建设、市场推广、客户关系管理</a:t>
                </a:r>
              </a:p>
            </p:txBody>
          </p:sp>
        </p:grpSp>
      </p:grpSp>
      <p:sp>
        <p:nvSpPr>
          <p:cNvPr id="2" name="文本框 1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核心高管</a:t>
            </a:r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39" y="454660"/>
            <a:ext cx="482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竞争格局威胁预警</a:t>
            </a:r>
            <a:endParaRPr lang="en-US" altLang="zh-CN" sz="40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1222375" y="3219450"/>
            <a:ext cx="1238250" cy="1238250"/>
            <a:chOff x="1925" y="5070"/>
            <a:chExt cx="1950" cy="1950"/>
          </a:xfrm>
        </p:grpSpPr>
        <p:sp>
          <p:nvSpPr>
            <p:cNvPr id="2" name="椭圆 1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a-bag-with-tag_18452"/>
            <p:cNvSpPr/>
            <p:nvPr/>
          </p:nvSpPr>
          <p:spPr>
            <a:xfrm>
              <a:off x="2420" y="5670"/>
              <a:ext cx="960" cy="750"/>
            </a:xfrm>
            <a:custGeom>
              <a:avLst/>
              <a:gdLst>
                <a:gd name="connsiteX0" fmla="*/ 279793 w 606651"/>
                <a:gd name="connsiteY0" fmla="*/ 268430 h 473917"/>
                <a:gd name="connsiteX1" fmla="*/ 302675 w 606651"/>
                <a:gd name="connsiteY1" fmla="*/ 277480 h 473917"/>
                <a:gd name="connsiteX2" fmla="*/ 305146 w 606651"/>
                <a:gd name="connsiteY2" fmla="*/ 277297 h 473917"/>
                <a:gd name="connsiteX3" fmla="*/ 319059 w 606651"/>
                <a:gd name="connsiteY3" fmla="*/ 284793 h 473917"/>
                <a:gd name="connsiteX4" fmla="*/ 332056 w 606651"/>
                <a:gd name="connsiteY4" fmla="*/ 281685 h 473917"/>
                <a:gd name="connsiteX5" fmla="*/ 361436 w 606651"/>
                <a:gd name="connsiteY5" fmla="*/ 311028 h 473917"/>
                <a:gd name="connsiteX6" fmla="*/ 361253 w 606651"/>
                <a:gd name="connsiteY6" fmla="*/ 312948 h 473917"/>
                <a:gd name="connsiteX7" fmla="*/ 361436 w 606651"/>
                <a:gd name="connsiteY7" fmla="*/ 312948 h 473917"/>
                <a:gd name="connsiteX8" fmla="*/ 361436 w 606651"/>
                <a:gd name="connsiteY8" fmla="*/ 417158 h 473917"/>
                <a:gd name="connsiteX9" fmla="*/ 350178 w 606651"/>
                <a:gd name="connsiteY9" fmla="*/ 428402 h 473917"/>
                <a:gd name="connsiteX10" fmla="*/ 58113 w 606651"/>
                <a:gd name="connsiteY10" fmla="*/ 428402 h 473917"/>
                <a:gd name="connsiteX11" fmla="*/ 46855 w 606651"/>
                <a:gd name="connsiteY11" fmla="*/ 417158 h 473917"/>
                <a:gd name="connsiteX12" fmla="*/ 46855 w 606651"/>
                <a:gd name="connsiteY12" fmla="*/ 313588 h 473917"/>
                <a:gd name="connsiteX13" fmla="*/ 46855 w 606651"/>
                <a:gd name="connsiteY13" fmla="*/ 312948 h 473917"/>
                <a:gd name="connsiteX14" fmla="*/ 46947 w 606651"/>
                <a:gd name="connsiteY14" fmla="*/ 312948 h 473917"/>
                <a:gd name="connsiteX15" fmla="*/ 59028 w 606651"/>
                <a:gd name="connsiteY15" fmla="*/ 301430 h 473917"/>
                <a:gd name="connsiteX16" fmla="*/ 68913 w 606651"/>
                <a:gd name="connsiteY16" fmla="*/ 306915 h 473917"/>
                <a:gd name="connsiteX17" fmla="*/ 94358 w 606651"/>
                <a:gd name="connsiteY17" fmla="*/ 294117 h 473917"/>
                <a:gd name="connsiteX18" fmla="*/ 104334 w 606651"/>
                <a:gd name="connsiteY18" fmla="*/ 295854 h 473917"/>
                <a:gd name="connsiteX19" fmla="*/ 119711 w 606651"/>
                <a:gd name="connsiteY19" fmla="*/ 286073 h 473917"/>
                <a:gd name="connsiteX20" fmla="*/ 136369 w 606651"/>
                <a:gd name="connsiteY20" fmla="*/ 300607 h 473917"/>
                <a:gd name="connsiteX21" fmla="*/ 144698 w 606651"/>
                <a:gd name="connsiteY21" fmla="*/ 298505 h 473917"/>
                <a:gd name="connsiteX22" fmla="*/ 153576 w 606651"/>
                <a:gd name="connsiteY22" fmla="*/ 300973 h 473917"/>
                <a:gd name="connsiteX23" fmla="*/ 185428 w 606651"/>
                <a:gd name="connsiteY23" fmla="*/ 290460 h 473917"/>
                <a:gd name="connsiteX24" fmla="*/ 216090 w 606651"/>
                <a:gd name="connsiteY24" fmla="*/ 299693 h 473917"/>
                <a:gd name="connsiteX25" fmla="*/ 234304 w 606651"/>
                <a:gd name="connsiteY25" fmla="*/ 290460 h 473917"/>
                <a:gd name="connsiteX26" fmla="*/ 247026 w 606651"/>
                <a:gd name="connsiteY26" fmla="*/ 294391 h 473917"/>
                <a:gd name="connsiteX27" fmla="*/ 279793 w 606651"/>
                <a:gd name="connsiteY27" fmla="*/ 268430 h 473917"/>
                <a:gd name="connsiteX28" fmla="*/ 212621 w 606651"/>
                <a:gd name="connsiteY28" fmla="*/ 153303 h 473917"/>
                <a:gd name="connsiteX29" fmla="*/ 214543 w 606651"/>
                <a:gd name="connsiteY29" fmla="*/ 160066 h 473917"/>
                <a:gd name="connsiteX30" fmla="*/ 195322 w 606651"/>
                <a:gd name="connsiteY30" fmla="*/ 165275 h 473917"/>
                <a:gd name="connsiteX31" fmla="*/ 192759 w 606651"/>
                <a:gd name="connsiteY31" fmla="*/ 155222 h 473917"/>
                <a:gd name="connsiteX32" fmla="*/ 185986 w 606651"/>
                <a:gd name="connsiteY32" fmla="*/ 169297 h 473917"/>
                <a:gd name="connsiteX33" fmla="*/ 204200 w 606651"/>
                <a:gd name="connsiteY33" fmla="*/ 187484 h 473917"/>
                <a:gd name="connsiteX34" fmla="*/ 222323 w 606651"/>
                <a:gd name="connsiteY34" fmla="*/ 169297 h 473917"/>
                <a:gd name="connsiteX35" fmla="*/ 212621 w 606651"/>
                <a:gd name="connsiteY35" fmla="*/ 153303 h 473917"/>
                <a:gd name="connsiteX36" fmla="*/ 479518 w 606651"/>
                <a:gd name="connsiteY36" fmla="*/ 125336 h 473917"/>
                <a:gd name="connsiteX37" fmla="*/ 483088 w 606651"/>
                <a:gd name="connsiteY37" fmla="*/ 129266 h 473917"/>
                <a:gd name="connsiteX38" fmla="*/ 469084 w 606651"/>
                <a:gd name="connsiteY38" fmla="*/ 143249 h 473917"/>
                <a:gd name="connsiteX39" fmla="*/ 463409 w 606651"/>
                <a:gd name="connsiteY39" fmla="*/ 136943 h 473917"/>
                <a:gd name="connsiteX40" fmla="*/ 467162 w 606651"/>
                <a:gd name="connsiteY40" fmla="*/ 149555 h 473917"/>
                <a:gd name="connsiteX41" fmla="*/ 487572 w 606651"/>
                <a:gd name="connsiteY41" fmla="*/ 149555 h 473917"/>
                <a:gd name="connsiteX42" fmla="*/ 487572 w 606651"/>
                <a:gd name="connsiteY42" fmla="*/ 129174 h 473917"/>
                <a:gd name="connsiteX43" fmla="*/ 479518 w 606651"/>
                <a:gd name="connsiteY43" fmla="*/ 125336 h 473917"/>
                <a:gd name="connsiteX44" fmla="*/ 146171 w 606651"/>
                <a:gd name="connsiteY44" fmla="*/ 103035 h 473917"/>
                <a:gd name="connsiteX45" fmla="*/ 137750 w 606651"/>
                <a:gd name="connsiteY45" fmla="*/ 106691 h 473917"/>
                <a:gd name="connsiteX46" fmla="*/ 33682 w 606651"/>
                <a:gd name="connsiteY46" fmla="*/ 215360 h 473917"/>
                <a:gd name="connsiteX47" fmla="*/ 29747 w 606651"/>
                <a:gd name="connsiteY47" fmla="*/ 225322 h 473917"/>
                <a:gd name="connsiteX48" fmla="*/ 29747 w 606651"/>
                <a:gd name="connsiteY48" fmla="*/ 444214 h 473917"/>
                <a:gd name="connsiteX49" fmla="*/ 378562 w 606651"/>
                <a:gd name="connsiteY49" fmla="*/ 444214 h 473917"/>
                <a:gd name="connsiteX50" fmla="*/ 378562 w 606651"/>
                <a:gd name="connsiteY50" fmla="*/ 225231 h 473917"/>
                <a:gd name="connsiteX51" fmla="*/ 374535 w 606651"/>
                <a:gd name="connsiteY51" fmla="*/ 215360 h 473917"/>
                <a:gd name="connsiteX52" fmla="*/ 270467 w 606651"/>
                <a:gd name="connsiteY52" fmla="*/ 106600 h 473917"/>
                <a:gd name="connsiteX53" fmla="*/ 262046 w 606651"/>
                <a:gd name="connsiteY53" fmla="*/ 103035 h 473917"/>
                <a:gd name="connsiteX54" fmla="*/ 209966 w 606651"/>
                <a:gd name="connsiteY54" fmla="*/ 103035 h 473917"/>
                <a:gd name="connsiteX55" fmla="*/ 208593 w 606651"/>
                <a:gd name="connsiteY55" fmla="*/ 121863 h 473917"/>
                <a:gd name="connsiteX56" fmla="*/ 252070 w 606651"/>
                <a:gd name="connsiteY56" fmla="*/ 169297 h 473917"/>
                <a:gd name="connsiteX57" fmla="*/ 204109 w 606651"/>
                <a:gd name="connsiteY57" fmla="*/ 217188 h 473917"/>
                <a:gd name="connsiteX58" fmla="*/ 156239 w 606651"/>
                <a:gd name="connsiteY58" fmla="*/ 169297 h 473917"/>
                <a:gd name="connsiteX59" fmla="*/ 189006 w 606651"/>
                <a:gd name="connsiteY59" fmla="*/ 124056 h 473917"/>
                <a:gd name="connsiteX60" fmla="*/ 190013 w 606651"/>
                <a:gd name="connsiteY60" fmla="*/ 103035 h 473917"/>
                <a:gd name="connsiteX61" fmla="*/ 281633 w 606651"/>
                <a:gd name="connsiteY61" fmla="*/ 490 h 473917"/>
                <a:gd name="connsiteX62" fmla="*/ 462036 w 606651"/>
                <a:gd name="connsiteY62" fmla="*/ 105960 h 473917"/>
                <a:gd name="connsiteX63" fmla="*/ 488579 w 606651"/>
                <a:gd name="connsiteY63" fmla="*/ 79364 h 473917"/>
                <a:gd name="connsiteX64" fmla="*/ 606651 w 606651"/>
                <a:gd name="connsiteY64" fmla="*/ 197264 h 473917"/>
                <a:gd name="connsiteX65" fmla="*/ 535350 w 606651"/>
                <a:gd name="connsiteY65" fmla="*/ 268461 h 473917"/>
                <a:gd name="connsiteX66" fmla="*/ 417278 w 606651"/>
                <a:gd name="connsiteY66" fmla="*/ 150561 h 473917"/>
                <a:gd name="connsiteX67" fmla="*/ 448032 w 606651"/>
                <a:gd name="connsiteY67" fmla="*/ 119852 h 473917"/>
                <a:gd name="connsiteX68" fmla="*/ 346802 w 606651"/>
                <a:gd name="connsiteY68" fmla="*/ 33575 h 473917"/>
                <a:gd name="connsiteX69" fmla="*/ 219119 w 606651"/>
                <a:gd name="connsiteY69" fmla="*/ 73332 h 473917"/>
                <a:gd name="connsiteX70" fmla="*/ 262138 w 606651"/>
                <a:gd name="connsiteY70" fmla="*/ 73332 h 473917"/>
                <a:gd name="connsiteX71" fmla="*/ 291976 w 606651"/>
                <a:gd name="connsiteY71" fmla="*/ 86036 h 473917"/>
                <a:gd name="connsiteX72" fmla="*/ 396135 w 606651"/>
                <a:gd name="connsiteY72" fmla="*/ 194887 h 473917"/>
                <a:gd name="connsiteX73" fmla="*/ 408309 w 606651"/>
                <a:gd name="connsiteY73" fmla="*/ 225231 h 473917"/>
                <a:gd name="connsiteX74" fmla="*/ 408309 w 606651"/>
                <a:gd name="connsiteY74" fmla="*/ 456278 h 473917"/>
                <a:gd name="connsiteX75" fmla="*/ 390644 w 606651"/>
                <a:gd name="connsiteY75" fmla="*/ 473917 h 473917"/>
                <a:gd name="connsiteX76" fmla="*/ 17665 w 606651"/>
                <a:gd name="connsiteY76" fmla="*/ 473917 h 473917"/>
                <a:gd name="connsiteX77" fmla="*/ 0 w 606651"/>
                <a:gd name="connsiteY77" fmla="*/ 456278 h 473917"/>
                <a:gd name="connsiteX78" fmla="*/ 0 w 606651"/>
                <a:gd name="connsiteY78" fmla="*/ 225231 h 473917"/>
                <a:gd name="connsiteX79" fmla="*/ 12173 w 606651"/>
                <a:gd name="connsiteY79" fmla="*/ 194887 h 473917"/>
                <a:gd name="connsiteX80" fmla="*/ 116333 w 606651"/>
                <a:gd name="connsiteY80" fmla="*/ 86036 h 473917"/>
                <a:gd name="connsiteX81" fmla="*/ 146171 w 606651"/>
                <a:gd name="connsiteY81" fmla="*/ 73332 h 473917"/>
                <a:gd name="connsiteX82" fmla="*/ 196329 w 606651"/>
                <a:gd name="connsiteY82" fmla="*/ 73332 h 473917"/>
                <a:gd name="connsiteX83" fmla="*/ 281633 w 606651"/>
                <a:gd name="connsiteY83" fmla="*/ 490 h 47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6651" h="473917">
                  <a:moveTo>
                    <a:pt x="279793" y="268430"/>
                  </a:moveTo>
                  <a:cubicBezTo>
                    <a:pt x="288671" y="268430"/>
                    <a:pt x="296634" y="271904"/>
                    <a:pt x="302675" y="277480"/>
                  </a:cubicBezTo>
                  <a:cubicBezTo>
                    <a:pt x="303499" y="277388"/>
                    <a:pt x="304323" y="277297"/>
                    <a:pt x="305146" y="277297"/>
                  </a:cubicBezTo>
                  <a:cubicBezTo>
                    <a:pt x="311004" y="277297"/>
                    <a:pt x="316038" y="280314"/>
                    <a:pt x="319059" y="284793"/>
                  </a:cubicBezTo>
                  <a:cubicBezTo>
                    <a:pt x="322994" y="282873"/>
                    <a:pt x="327296" y="281685"/>
                    <a:pt x="332056" y="281685"/>
                  </a:cubicBezTo>
                  <a:cubicBezTo>
                    <a:pt x="348256" y="281685"/>
                    <a:pt x="361436" y="294757"/>
                    <a:pt x="361436" y="311028"/>
                  </a:cubicBezTo>
                  <a:cubicBezTo>
                    <a:pt x="361436" y="311760"/>
                    <a:pt x="361253" y="312308"/>
                    <a:pt x="361253" y="312948"/>
                  </a:cubicBezTo>
                  <a:lnTo>
                    <a:pt x="361436" y="312948"/>
                  </a:lnTo>
                  <a:lnTo>
                    <a:pt x="361436" y="417158"/>
                  </a:lnTo>
                  <a:cubicBezTo>
                    <a:pt x="361436" y="423374"/>
                    <a:pt x="356402" y="428402"/>
                    <a:pt x="350178" y="428402"/>
                  </a:cubicBezTo>
                  <a:lnTo>
                    <a:pt x="58113" y="428402"/>
                  </a:lnTo>
                  <a:cubicBezTo>
                    <a:pt x="51889" y="428402"/>
                    <a:pt x="46855" y="423374"/>
                    <a:pt x="46855" y="417158"/>
                  </a:cubicBezTo>
                  <a:lnTo>
                    <a:pt x="46855" y="313588"/>
                  </a:lnTo>
                  <a:lnTo>
                    <a:pt x="46855" y="312948"/>
                  </a:lnTo>
                  <a:lnTo>
                    <a:pt x="46947" y="312948"/>
                  </a:lnTo>
                  <a:cubicBezTo>
                    <a:pt x="47313" y="306549"/>
                    <a:pt x="52530" y="301430"/>
                    <a:pt x="59028" y="301430"/>
                  </a:cubicBezTo>
                  <a:cubicBezTo>
                    <a:pt x="63147" y="301430"/>
                    <a:pt x="66717" y="303715"/>
                    <a:pt x="68913" y="306915"/>
                  </a:cubicBezTo>
                  <a:cubicBezTo>
                    <a:pt x="74771" y="299236"/>
                    <a:pt x="83924" y="294117"/>
                    <a:pt x="94358" y="294117"/>
                  </a:cubicBezTo>
                  <a:cubicBezTo>
                    <a:pt x="97836" y="294117"/>
                    <a:pt x="101223" y="294848"/>
                    <a:pt x="104334" y="295854"/>
                  </a:cubicBezTo>
                  <a:cubicBezTo>
                    <a:pt x="107080" y="290095"/>
                    <a:pt x="112847" y="286073"/>
                    <a:pt x="119711" y="286073"/>
                  </a:cubicBezTo>
                  <a:cubicBezTo>
                    <a:pt x="128223" y="286073"/>
                    <a:pt x="135179" y="292380"/>
                    <a:pt x="136369" y="300607"/>
                  </a:cubicBezTo>
                  <a:cubicBezTo>
                    <a:pt x="138840" y="299328"/>
                    <a:pt x="141678" y="298505"/>
                    <a:pt x="144698" y="298505"/>
                  </a:cubicBezTo>
                  <a:cubicBezTo>
                    <a:pt x="147902" y="298505"/>
                    <a:pt x="150922" y="299419"/>
                    <a:pt x="153576" y="300973"/>
                  </a:cubicBezTo>
                  <a:cubicBezTo>
                    <a:pt x="159709" y="294757"/>
                    <a:pt x="171607" y="290460"/>
                    <a:pt x="185428" y="290460"/>
                  </a:cubicBezTo>
                  <a:cubicBezTo>
                    <a:pt x="198333" y="290460"/>
                    <a:pt x="209591" y="294117"/>
                    <a:pt x="216090" y="299693"/>
                  </a:cubicBezTo>
                  <a:cubicBezTo>
                    <a:pt x="220209" y="294117"/>
                    <a:pt x="226799" y="290460"/>
                    <a:pt x="234304" y="290460"/>
                  </a:cubicBezTo>
                  <a:cubicBezTo>
                    <a:pt x="238972" y="290460"/>
                    <a:pt x="243365" y="291923"/>
                    <a:pt x="247026" y="294391"/>
                  </a:cubicBezTo>
                  <a:cubicBezTo>
                    <a:pt x="250596" y="279491"/>
                    <a:pt x="263867" y="268430"/>
                    <a:pt x="279793" y="268430"/>
                  </a:cubicBezTo>
                  <a:close/>
                  <a:moveTo>
                    <a:pt x="212621" y="153303"/>
                  </a:moveTo>
                  <a:cubicBezTo>
                    <a:pt x="213170" y="155588"/>
                    <a:pt x="213811" y="157781"/>
                    <a:pt x="214543" y="160066"/>
                  </a:cubicBezTo>
                  <a:cubicBezTo>
                    <a:pt x="218296" y="172313"/>
                    <a:pt x="199166" y="177522"/>
                    <a:pt x="195322" y="165275"/>
                  </a:cubicBezTo>
                  <a:cubicBezTo>
                    <a:pt x="194315" y="162077"/>
                    <a:pt x="193583" y="158695"/>
                    <a:pt x="192759" y="155222"/>
                  </a:cubicBezTo>
                  <a:cubicBezTo>
                    <a:pt x="188640" y="158604"/>
                    <a:pt x="185986" y="163630"/>
                    <a:pt x="185986" y="169297"/>
                  </a:cubicBezTo>
                  <a:cubicBezTo>
                    <a:pt x="185986" y="179259"/>
                    <a:pt x="194132" y="187484"/>
                    <a:pt x="204200" y="187484"/>
                  </a:cubicBezTo>
                  <a:cubicBezTo>
                    <a:pt x="214177" y="187484"/>
                    <a:pt x="222323" y="179259"/>
                    <a:pt x="222323" y="169297"/>
                  </a:cubicBezTo>
                  <a:cubicBezTo>
                    <a:pt x="222323" y="162351"/>
                    <a:pt x="218387" y="156410"/>
                    <a:pt x="212621" y="153303"/>
                  </a:cubicBezTo>
                  <a:close/>
                  <a:moveTo>
                    <a:pt x="479518" y="125336"/>
                  </a:moveTo>
                  <a:cubicBezTo>
                    <a:pt x="480708" y="126615"/>
                    <a:pt x="481898" y="127986"/>
                    <a:pt x="483088" y="129266"/>
                  </a:cubicBezTo>
                  <a:cubicBezTo>
                    <a:pt x="491691" y="138679"/>
                    <a:pt x="477687" y="152754"/>
                    <a:pt x="469084" y="143249"/>
                  </a:cubicBezTo>
                  <a:cubicBezTo>
                    <a:pt x="467162" y="141239"/>
                    <a:pt x="465239" y="139045"/>
                    <a:pt x="463409" y="136943"/>
                  </a:cubicBezTo>
                  <a:cubicBezTo>
                    <a:pt x="462585" y="141421"/>
                    <a:pt x="463683" y="146082"/>
                    <a:pt x="467162" y="149555"/>
                  </a:cubicBezTo>
                  <a:cubicBezTo>
                    <a:pt x="472745" y="155131"/>
                    <a:pt x="481898" y="155131"/>
                    <a:pt x="487572" y="149555"/>
                  </a:cubicBezTo>
                  <a:cubicBezTo>
                    <a:pt x="493156" y="143889"/>
                    <a:pt x="493156" y="134749"/>
                    <a:pt x="487572" y="129174"/>
                  </a:cubicBezTo>
                  <a:cubicBezTo>
                    <a:pt x="485284" y="126889"/>
                    <a:pt x="482447" y="125793"/>
                    <a:pt x="479518" y="125336"/>
                  </a:cubicBezTo>
                  <a:close/>
                  <a:moveTo>
                    <a:pt x="146171" y="103035"/>
                  </a:moveTo>
                  <a:cubicBezTo>
                    <a:pt x="144157" y="103218"/>
                    <a:pt x="139306" y="105229"/>
                    <a:pt x="137750" y="106691"/>
                  </a:cubicBezTo>
                  <a:lnTo>
                    <a:pt x="33682" y="215360"/>
                  </a:lnTo>
                  <a:cubicBezTo>
                    <a:pt x="32127" y="217188"/>
                    <a:pt x="29838" y="222763"/>
                    <a:pt x="29747" y="225322"/>
                  </a:cubicBezTo>
                  <a:lnTo>
                    <a:pt x="29747" y="444214"/>
                  </a:lnTo>
                  <a:lnTo>
                    <a:pt x="378562" y="444214"/>
                  </a:lnTo>
                  <a:lnTo>
                    <a:pt x="378562" y="225231"/>
                  </a:lnTo>
                  <a:cubicBezTo>
                    <a:pt x="378470" y="222854"/>
                    <a:pt x="376182" y="217188"/>
                    <a:pt x="374535" y="215360"/>
                  </a:cubicBezTo>
                  <a:lnTo>
                    <a:pt x="270467" y="106600"/>
                  </a:lnTo>
                  <a:cubicBezTo>
                    <a:pt x="269002" y="105229"/>
                    <a:pt x="264243" y="103218"/>
                    <a:pt x="262046" y="103035"/>
                  </a:cubicBezTo>
                  <a:lnTo>
                    <a:pt x="209966" y="103035"/>
                  </a:lnTo>
                  <a:cubicBezTo>
                    <a:pt x="209051" y="109159"/>
                    <a:pt x="208593" y="115465"/>
                    <a:pt x="208593" y="121863"/>
                  </a:cubicBezTo>
                  <a:cubicBezTo>
                    <a:pt x="232940" y="124148"/>
                    <a:pt x="252070" y="144437"/>
                    <a:pt x="252070" y="169297"/>
                  </a:cubicBezTo>
                  <a:cubicBezTo>
                    <a:pt x="252070" y="195710"/>
                    <a:pt x="230560" y="217188"/>
                    <a:pt x="204109" y="217188"/>
                  </a:cubicBezTo>
                  <a:cubicBezTo>
                    <a:pt x="177748" y="217188"/>
                    <a:pt x="156239" y="195710"/>
                    <a:pt x="156239" y="169297"/>
                  </a:cubicBezTo>
                  <a:cubicBezTo>
                    <a:pt x="156239" y="148185"/>
                    <a:pt x="170060" y="130454"/>
                    <a:pt x="189006" y="124056"/>
                  </a:cubicBezTo>
                  <a:cubicBezTo>
                    <a:pt x="188915" y="117110"/>
                    <a:pt x="189189" y="110073"/>
                    <a:pt x="190013" y="103035"/>
                  </a:cubicBezTo>
                  <a:close/>
                  <a:moveTo>
                    <a:pt x="281633" y="490"/>
                  </a:moveTo>
                  <a:cubicBezTo>
                    <a:pt x="355954" y="-5999"/>
                    <a:pt x="414167" y="53042"/>
                    <a:pt x="462036" y="105960"/>
                  </a:cubicBezTo>
                  <a:lnTo>
                    <a:pt x="488579" y="79364"/>
                  </a:lnTo>
                  <a:lnTo>
                    <a:pt x="606651" y="197264"/>
                  </a:lnTo>
                  <a:lnTo>
                    <a:pt x="535350" y="268461"/>
                  </a:lnTo>
                  <a:lnTo>
                    <a:pt x="417278" y="150561"/>
                  </a:lnTo>
                  <a:lnTo>
                    <a:pt x="448032" y="119852"/>
                  </a:lnTo>
                  <a:cubicBezTo>
                    <a:pt x="418285" y="86676"/>
                    <a:pt x="386250" y="52494"/>
                    <a:pt x="346802" y="33575"/>
                  </a:cubicBezTo>
                  <a:cubicBezTo>
                    <a:pt x="289322" y="5974"/>
                    <a:pt x="239988" y="29645"/>
                    <a:pt x="219119" y="73332"/>
                  </a:cubicBezTo>
                  <a:lnTo>
                    <a:pt x="262138" y="73332"/>
                  </a:lnTo>
                  <a:cubicBezTo>
                    <a:pt x="271931" y="73332"/>
                    <a:pt x="285203" y="78998"/>
                    <a:pt x="291976" y="86036"/>
                  </a:cubicBezTo>
                  <a:lnTo>
                    <a:pt x="396135" y="194887"/>
                  </a:lnTo>
                  <a:cubicBezTo>
                    <a:pt x="402817" y="201925"/>
                    <a:pt x="408309" y="215451"/>
                    <a:pt x="408309" y="225231"/>
                  </a:cubicBezTo>
                  <a:lnTo>
                    <a:pt x="408309" y="456278"/>
                  </a:lnTo>
                  <a:cubicBezTo>
                    <a:pt x="408309" y="466057"/>
                    <a:pt x="400437" y="473917"/>
                    <a:pt x="390644" y="473917"/>
                  </a:cubicBezTo>
                  <a:lnTo>
                    <a:pt x="17665" y="473917"/>
                  </a:lnTo>
                  <a:cubicBezTo>
                    <a:pt x="7871" y="473917"/>
                    <a:pt x="0" y="466057"/>
                    <a:pt x="0" y="456278"/>
                  </a:cubicBezTo>
                  <a:lnTo>
                    <a:pt x="0" y="225231"/>
                  </a:lnTo>
                  <a:cubicBezTo>
                    <a:pt x="0" y="215451"/>
                    <a:pt x="5492" y="201925"/>
                    <a:pt x="12173" y="194887"/>
                  </a:cubicBezTo>
                  <a:lnTo>
                    <a:pt x="116333" y="86036"/>
                  </a:lnTo>
                  <a:cubicBezTo>
                    <a:pt x="123106" y="78998"/>
                    <a:pt x="136377" y="73332"/>
                    <a:pt x="146171" y="73332"/>
                  </a:cubicBezTo>
                  <a:lnTo>
                    <a:pt x="196329" y="73332"/>
                  </a:lnTo>
                  <a:cubicBezTo>
                    <a:pt x="208593" y="35403"/>
                    <a:pt x="236601" y="4420"/>
                    <a:pt x="281633" y="49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直接箭头连接符 7"/>
          <p:cNvCxnSpPr/>
          <p:nvPr/>
        </p:nvCxnSpPr>
        <p:spPr>
          <a:xfrm flipV="1">
            <a:off x="2279015" y="2647950"/>
            <a:ext cx="1102360" cy="753110"/>
          </a:xfrm>
          <a:prstGeom prst="straightConnector1">
            <a:avLst/>
          </a:prstGeom>
          <a:ln>
            <a:solidFill>
              <a:srgbClr val="FC6A4B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/>
        </p:nvGrpSpPr>
        <p:grpSpPr>
          <a:xfrm>
            <a:off x="4358005" y="1834241"/>
            <a:ext cx="6858000" cy="1141730"/>
            <a:chOff x="6863" y="2644"/>
            <a:chExt cx="10800" cy="1798"/>
          </a:xfrm>
        </p:grpSpPr>
        <p:sp>
          <p:nvSpPr>
            <p:cNvPr id="13" name="文本框 12"/>
            <p:cNvSpPr txBox="1"/>
            <p:nvPr/>
          </p:nvSpPr>
          <p:spPr>
            <a:xfrm>
              <a:off x="6863" y="2644"/>
              <a:ext cx="1745" cy="5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直接竞争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6863" y="3182"/>
              <a:ext cx="10800" cy="12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喜茶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GO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、奈雪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PRO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推出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10-15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元产品线，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2024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年一二线城市门店密度竞争加剧，导致光启茶韵单店日均零售额下滑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5.03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万元。</a:t>
              </a:r>
            </a:p>
          </p:txBody>
        </p:sp>
      </p:grpSp>
      <p:cxnSp>
        <p:nvCxnSpPr>
          <p:cNvPr id="14" name="直接箭头连接符 13"/>
          <p:cNvCxnSpPr/>
          <p:nvPr/>
        </p:nvCxnSpPr>
        <p:spPr>
          <a:xfrm>
            <a:off x="2146300" y="4337050"/>
            <a:ext cx="1102360" cy="753110"/>
          </a:xfrm>
          <a:prstGeom prst="straightConnector1">
            <a:avLst/>
          </a:prstGeom>
          <a:ln>
            <a:solidFill>
              <a:srgbClr val="FC6A4B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4"/>
          <p:cNvGrpSpPr/>
          <p:nvPr/>
        </p:nvGrpSpPr>
        <p:grpSpPr>
          <a:xfrm>
            <a:off x="3362325" y="4826000"/>
            <a:ext cx="857250" cy="857250"/>
            <a:chOff x="1925" y="5070"/>
            <a:chExt cx="1950" cy="1950"/>
          </a:xfrm>
        </p:grpSpPr>
        <p:sp>
          <p:nvSpPr>
            <p:cNvPr id="38" name="椭圆 37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a-bag-with-tag_18452"/>
            <p:cNvSpPr/>
            <p:nvPr/>
          </p:nvSpPr>
          <p:spPr>
            <a:xfrm>
              <a:off x="2608" y="5564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358005" y="4587117"/>
            <a:ext cx="6950710" cy="1511300"/>
            <a:chOff x="6863" y="7164"/>
            <a:chExt cx="10946" cy="2380"/>
          </a:xfrm>
        </p:grpSpPr>
        <p:sp>
          <p:nvSpPr>
            <p:cNvPr id="20" name="文本框 19"/>
            <p:cNvSpPr txBox="1"/>
            <p:nvPr/>
          </p:nvSpPr>
          <p:spPr>
            <a:xfrm>
              <a:off x="6863" y="7164"/>
              <a:ext cx="4289" cy="58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品控风险与加盟模式扩张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6863" y="7702"/>
              <a:ext cx="10946" cy="1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尽管关店率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3.5%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（行业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10%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），但仍有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5%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加盟门店存在原料替换问题</a:t>
              </a:r>
              <a:endPara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marL="171450" indent="-1714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甜啦啦、书亦烧仙草以 “零加盟费” 抢占下沉市场，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2024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年部分县域市场新增竞品门店数增长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30%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，分流 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15% </a:t>
              </a: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潜在加盟商。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362325" y="1887899"/>
            <a:ext cx="857250" cy="857250"/>
            <a:chOff x="1925" y="5070"/>
            <a:chExt cx="1950" cy="1950"/>
          </a:xfrm>
        </p:grpSpPr>
        <p:sp>
          <p:nvSpPr>
            <p:cNvPr id="6" name="椭圆 34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ea-bag-with-tag_18452"/>
            <p:cNvSpPr/>
            <p:nvPr/>
          </p:nvSpPr>
          <p:spPr>
            <a:xfrm>
              <a:off x="2468" y="5565"/>
              <a:ext cx="861" cy="960"/>
            </a:xfrm>
            <a:custGeom>
              <a:avLst/>
              <a:gdLst>
                <a:gd name="connsiteX0" fmla="*/ 367416 w 544271"/>
                <a:gd name="connsiteY0" fmla="*/ 568790 h 606651"/>
                <a:gd name="connsiteX1" fmla="*/ 359850 w 544271"/>
                <a:gd name="connsiteY1" fmla="*/ 581410 h 606651"/>
                <a:gd name="connsiteX2" fmla="*/ 430343 w 544271"/>
                <a:gd name="connsiteY2" fmla="*/ 581410 h 606651"/>
                <a:gd name="connsiteX3" fmla="*/ 500836 w 544271"/>
                <a:gd name="connsiteY3" fmla="*/ 581410 h 606651"/>
                <a:gd name="connsiteX4" fmla="*/ 493271 w 544271"/>
                <a:gd name="connsiteY4" fmla="*/ 568790 h 606651"/>
                <a:gd name="connsiteX5" fmla="*/ 75891 w 544271"/>
                <a:gd name="connsiteY5" fmla="*/ 353868 h 606651"/>
                <a:gd name="connsiteX6" fmla="*/ 75891 w 544271"/>
                <a:gd name="connsiteY6" fmla="*/ 480268 h 606651"/>
                <a:gd name="connsiteX7" fmla="*/ 177176 w 544271"/>
                <a:gd name="connsiteY7" fmla="*/ 480268 h 606651"/>
                <a:gd name="connsiteX8" fmla="*/ 177176 w 544271"/>
                <a:gd name="connsiteY8" fmla="*/ 353868 h 606651"/>
                <a:gd name="connsiteX9" fmla="*/ 50525 w 544271"/>
                <a:gd name="connsiteY9" fmla="*/ 328623 h 606651"/>
                <a:gd name="connsiteX10" fmla="*/ 202452 w 544271"/>
                <a:gd name="connsiteY10" fmla="*/ 328623 h 606651"/>
                <a:gd name="connsiteX11" fmla="*/ 202452 w 544271"/>
                <a:gd name="connsiteY11" fmla="*/ 505601 h 606651"/>
                <a:gd name="connsiteX12" fmla="*/ 50525 w 544271"/>
                <a:gd name="connsiteY12" fmla="*/ 505601 h 606651"/>
                <a:gd name="connsiteX13" fmla="*/ 430308 w 544271"/>
                <a:gd name="connsiteY13" fmla="*/ 278089 h 606651"/>
                <a:gd name="connsiteX14" fmla="*/ 405028 w 544271"/>
                <a:gd name="connsiteY14" fmla="*/ 303325 h 606651"/>
                <a:gd name="connsiteX15" fmla="*/ 430308 w 544271"/>
                <a:gd name="connsiteY15" fmla="*/ 328650 h 606651"/>
                <a:gd name="connsiteX16" fmla="*/ 455588 w 544271"/>
                <a:gd name="connsiteY16" fmla="*/ 303325 h 606651"/>
                <a:gd name="connsiteX17" fmla="*/ 430308 w 544271"/>
                <a:gd name="connsiteY17" fmla="*/ 278089 h 606651"/>
                <a:gd name="connsiteX18" fmla="*/ 430308 w 544271"/>
                <a:gd name="connsiteY18" fmla="*/ 252765 h 606651"/>
                <a:gd name="connsiteX19" fmla="*/ 479354 w 544271"/>
                <a:gd name="connsiteY19" fmla="*/ 290707 h 606651"/>
                <a:gd name="connsiteX20" fmla="*/ 493596 w 544271"/>
                <a:gd name="connsiteY20" fmla="*/ 290707 h 606651"/>
                <a:gd name="connsiteX21" fmla="*/ 506236 w 544271"/>
                <a:gd name="connsiteY21" fmla="*/ 303325 h 606651"/>
                <a:gd name="connsiteX22" fmla="*/ 493596 w 544271"/>
                <a:gd name="connsiteY22" fmla="*/ 315943 h 606651"/>
                <a:gd name="connsiteX23" fmla="*/ 479354 w 544271"/>
                <a:gd name="connsiteY23" fmla="*/ 315943 h 606651"/>
                <a:gd name="connsiteX24" fmla="*/ 430308 w 544271"/>
                <a:gd name="connsiteY24" fmla="*/ 353885 h 606651"/>
                <a:gd name="connsiteX25" fmla="*/ 381261 w 544271"/>
                <a:gd name="connsiteY25" fmla="*/ 315943 h 606651"/>
                <a:gd name="connsiteX26" fmla="*/ 367019 w 544271"/>
                <a:gd name="connsiteY26" fmla="*/ 315943 h 606651"/>
                <a:gd name="connsiteX27" fmla="*/ 354379 w 544271"/>
                <a:gd name="connsiteY27" fmla="*/ 303325 h 606651"/>
                <a:gd name="connsiteX28" fmla="*/ 367019 w 544271"/>
                <a:gd name="connsiteY28" fmla="*/ 290707 h 606651"/>
                <a:gd name="connsiteX29" fmla="*/ 381261 w 544271"/>
                <a:gd name="connsiteY29" fmla="*/ 290707 h 606651"/>
                <a:gd name="connsiteX30" fmla="*/ 430308 w 544271"/>
                <a:gd name="connsiteY30" fmla="*/ 252765 h 606651"/>
                <a:gd name="connsiteX31" fmla="*/ 341693 w 544271"/>
                <a:gd name="connsiteY31" fmla="*/ 214882 h 606651"/>
                <a:gd name="connsiteX32" fmla="*/ 341693 w 544271"/>
                <a:gd name="connsiteY32" fmla="*/ 252744 h 606651"/>
                <a:gd name="connsiteX33" fmla="*/ 372845 w 544271"/>
                <a:gd name="connsiteY33" fmla="*/ 413255 h 606651"/>
                <a:gd name="connsiteX34" fmla="*/ 392338 w 544271"/>
                <a:gd name="connsiteY34" fmla="*/ 506398 h 606651"/>
                <a:gd name="connsiteX35" fmla="*/ 383081 w 544271"/>
                <a:gd name="connsiteY35" fmla="*/ 543460 h 606651"/>
                <a:gd name="connsiteX36" fmla="*/ 477606 w 544271"/>
                <a:gd name="connsiteY36" fmla="*/ 543460 h 606651"/>
                <a:gd name="connsiteX37" fmla="*/ 468349 w 544271"/>
                <a:gd name="connsiteY37" fmla="*/ 506398 h 606651"/>
                <a:gd name="connsiteX38" fmla="*/ 487752 w 544271"/>
                <a:gd name="connsiteY38" fmla="*/ 413255 h 606651"/>
                <a:gd name="connsiteX39" fmla="*/ 518904 w 544271"/>
                <a:gd name="connsiteY39" fmla="*/ 252744 h 606651"/>
                <a:gd name="connsiteX40" fmla="*/ 518904 w 544271"/>
                <a:gd name="connsiteY40" fmla="*/ 214882 h 606651"/>
                <a:gd name="connsiteX41" fmla="*/ 341693 w 544271"/>
                <a:gd name="connsiteY41" fmla="*/ 176932 h 606651"/>
                <a:gd name="connsiteX42" fmla="*/ 341693 w 544271"/>
                <a:gd name="connsiteY42" fmla="*/ 189552 h 606651"/>
                <a:gd name="connsiteX43" fmla="*/ 518904 w 544271"/>
                <a:gd name="connsiteY43" fmla="*/ 189552 h 606651"/>
                <a:gd name="connsiteX44" fmla="*/ 518904 w 544271"/>
                <a:gd name="connsiteY44" fmla="*/ 176932 h 606651"/>
                <a:gd name="connsiteX45" fmla="*/ 430343 w 544271"/>
                <a:gd name="connsiteY45" fmla="*/ 176932 h 606651"/>
                <a:gd name="connsiteX46" fmla="*/ 430343 w 544271"/>
                <a:gd name="connsiteY46" fmla="*/ 126361 h 606651"/>
                <a:gd name="connsiteX47" fmla="*/ 364568 w 544271"/>
                <a:gd name="connsiteY47" fmla="*/ 137115 h 606651"/>
                <a:gd name="connsiteX48" fmla="*/ 341960 w 544271"/>
                <a:gd name="connsiteY48" fmla="*/ 151691 h 606651"/>
                <a:gd name="connsiteX49" fmla="*/ 430343 w 544271"/>
                <a:gd name="connsiteY49" fmla="*/ 151691 h 606651"/>
                <a:gd name="connsiteX50" fmla="*/ 518726 w 544271"/>
                <a:gd name="connsiteY50" fmla="*/ 151691 h 606651"/>
                <a:gd name="connsiteX51" fmla="*/ 496119 w 544271"/>
                <a:gd name="connsiteY51" fmla="*/ 137115 h 606651"/>
                <a:gd name="connsiteX52" fmla="*/ 430343 w 544271"/>
                <a:gd name="connsiteY52" fmla="*/ 126361 h 606651"/>
                <a:gd name="connsiteX53" fmla="*/ 430343 w 544271"/>
                <a:gd name="connsiteY53" fmla="*/ 101120 h 606651"/>
                <a:gd name="connsiteX54" fmla="*/ 544271 w 544271"/>
                <a:gd name="connsiteY54" fmla="*/ 151691 h 606651"/>
                <a:gd name="connsiteX55" fmla="*/ 544271 w 544271"/>
                <a:gd name="connsiteY55" fmla="*/ 252744 h 606651"/>
                <a:gd name="connsiteX56" fmla="*/ 493627 w 544271"/>
                <a:gd name="connsiteY56" fmla="*/ 505598 h 606651"/>
                <a:gd name="connsiteX57" fmla="*/ 531632 w 544271"/>
                <a:gd name="connsiteY57" fmla="*/ 606651 h 606651"/>
                <a:gd name="connsiteX58" fmla="*/ 430343 w 544271"/>
                <a:gd name="connsiteY58" fmla="*/ 606651 h 606651"/>
                <a:gd name="connsiteX59" fmla="*/ 329054 w 544271"/>
                <a:gd name="connsiteY59" fmla="*/ 606651 h 606651"/>
                <a:gd name="connsiteX60" fmla="*/ 367060 w 544271"/>
                <a:gd name="connsiteY60" fmla="*/ 505598 h 606651"/>
                <a:gd name="connsiteX61" fmla="*/ 316415 w 544271"/>
                <a:gd name="connsiteY61" fmla="*/ 252744 h 606651"/>
                <a:gd name="connsiteX62" fmla="*/ 316415 w 544271"/>
                <a:gd name="connsiteY62" fmla="*/ 151691 h 606651"/>
                <a:gd name="connsiteX63" fmla="*/ 430343 w 544271"/>
                <a:gd name="connsiteY63" fmla="*/ 101120 h 606651"/>
                <a:gd name="connsiteX64" fmla="*/ 113921 w 544271"/>
                <a:gd name="connsiteY64" fmla="*/ 63189 h 606651"/>
                <a:gd name="connsiteX65" fmla="*/ 101194 w 544271"/>
                <a:gd name="connsiteY65" fmla="*/ 75809 h 606651"/>
                <a:gd name="connsiteX66" fmla="*/ 93273 w 544271"/>
                <a:gd name="connsiteY66" fmla="*/ 73054 h 606651"/>
                <a:gd name="connsiteX67" fmla="*/ 75740 w 544271"/>
                <a:gd name="connsiteY67" fmla="*/ 230271 h 606651"/>
                <a:gd name="connsiteX68" fmla="*/ 74494 w 544271"/>
                <a:gd name="connsiteY68" fmla="*/ 241469 h 606651"/>
                <a:gd name="connsiteX69" fmla="*/ 65416 w 544271"/>
                <a:gd name="connsiteY69" fmla="*/ 247957 h 606651"/>
                <a:gd name="connsiteX70" fmla="*/ 45568 w 544271"/>
                <a:gd name="connsiteY70" fmla="*/ 263510 h 606651"/>
                <a:gd name="connsiteX71" fmla="*/ 25276 w 544271"/>
                <a:gd name="connsiteY71" fmla="*/ 282884 h 606651"/>
                <a:gd name="connsiteX72" fmla="*/ 25276 w 544271"/>
                <a:gd name="connsiteY72" fmla="*/ 581411 h 606651"/>
                <a:gd name="connsiteX73" fmla="*/ 227842 w 544271"/>
                <a:gd name="connsiteY73" fmla="*/ 581411 h 606651"/>
                <a:gd name="connsiteX74" fmla="*/ 227842 w 544271"/>
                <a:gd name="connsiteY74" fmla="*/ 282884 h 606651"/>
                <a:gd name="connsiteX75" fmla="*/ 207283 w 544271"/>
                <a:gd name="connsiteY75" fmla="*/ 263332 h 606651"/>
                <a:gd name="connsiteX76" fmla="*/ 187614 w 544271"/>
                <a:gd name="connsiteY76" fmla="*/ 247957 h 606651"/>
                <a:gd name="connsiteX77" fmla="*/ 178536 w 544271"/>
                <a:gd name="connsiteY77" fmla="*/ 241469 h 606651"/>
                <a:gd name="connsiteX78" fmla="*/ 177290 w 544271"/>
                <a:gd name="connsiteY78" fmla="*/ 230271 h 606651"/>
                <a:gd name="connsiteX79" fmla="*/ 159846 w 544271"/>
                <a:gd name="connsiteY79" fmla="*/ 73054 h 606651"/>
                <a:gd name="connsiteX80" fmla="*/ 151835 w 544271"/>
                <a:gd name="connsiteY80" fmla="*/ 75809 h 606651"/>
                <a:gd name="connsiteX81" fmla="*/ 139197 w 544271"/>
                <a:gd name="connsiteY81" fmla="*/ 63189 h 606651"/>
                <a:gd name="connsiteX82" fmla="*/ 126559 w 544271"/>
                <a:gd name="connsiteY82" fmla="*/ 75809 h 606651"/>
                <a:gd name="connsiteX83" fmla="*/ 113921 w 544271"/>
                <a:gd name="connsiteY83" fmla="*/ 63189 h 606651"/>
                <a:gd name="connsiteX84" fmla="*/ 98524 w 544271"/>
                <a:gd name="connsiteY84" fmla="*/ 25240 h 606651"/>
                <a:gd name="connsiteX85" fmla="*/ 97189 w 544271"/>
                <a:gd name="connsiteY85" fmla="*/ 37949 h 606651"/>
                <a:gd name="connsiteX86" fmla="*/ 155929 w 544271"/>
                <a:gd name="connsiteY86" fmla="*/ 37949 h 606651"/>
                <a:gd name="connsiteX87" fmla="*/ 154505 w 544271"/>
                <a:gd name="connsiteY87" fmla="*/ 25240 h 606651"/>
                <a:gd name="connsiteX88" fmla="*/ 75918 w 544271"/>
                <a:gd name="connsiteY88" fmla="*/ 0 h 606651"/>
                <a:gd name="connsiteX89" fmla="*/ 177201 w 544271"/>
                <a:gd name="connsiteY89" fmla="*/ 0 h 606651"/>
                <a:gd name="connsiteX90" fmla="*/ 202477 w 544271"/>
                <a:gd name="connsiteY90" fmla="*/ 227516 h 606651"/>
                <a:gd name="connsiteX91" fmla="*/ 253118 w 544271"/>
                <a:gd name="connsiteY91" fmla="*/ 278085 h 606651"/>
                <a:gd name="connsiteX92" fmla="*/ 253118 w 544271"/>
                <a:gd name="connsiteY92" fmla="*/ 581411 h 606651"/>
                <a:gd name="connsiteX93" fmla="*/ 227842 w 544271"/>
                <a:gd name="connsiteY93" fmla="*/ 606651 h 606651"/>
                <a:gd name="connsiteX94" fmla="*/ 25276 w 544271"/>
                <a:gd name="connsiteY94" fmla="*/ 606651 h 606651"/>
                <a:gd name="connsiteX95" fmla="*/ 0 w 544271"/>
                <a:gd name="connsiteY95" fmla="*/ 581411 h 606651"/>
                <a:gd name="connsiteX96" fmla="*/ 0 w 544271"/>
                <a:gd name="connsiteY96" fmla="*/ 278085 h 606651"/>
                <a:gd name="connsiteX97" fmla="*/ 50553 w 544271"/>
                <a:gd name="connsiteY97" fmla="*/ 227516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544271" h="606651">
                  <a:moveTo>
                    <a:pt x="367416" y="568790"/>
                  </a:moveTo>
                  <a:cubicBezTo>
                    <a:pt x="364479" y="573145"/>
                    <a:pt x="361897" y="577144"/>
                    <a:pt x="359850" y="581410"/>
                  </a:cubicBezTo>
                  <a:lnTo>
                    <a:pt x="430343" y="581410"/>
                  </a:lnTo>
                  <a:lnTo>
                    <a:pt x="500836" y="581410"/>
                  </a:lnTo>
                  <a:cubicBezTo>
                    <a:pt x="498789" y="577144"/>
                    <a:pt x="496119" y="573056"/>
                    <a:pt x="493271" y="568790"/>
                  </a:cubicBezTo>
                  <a:close/>
                  <a:moveTo>
                    <a:pt x="75891" y="353868"/>
                  </a:moveTo>
                  <a:lnTo>
                    <a:pt x="75891" y="480268"/>
                  </a:lnTo>
                  <a:lnTo>
                    <a:pt x="177176" y="480268"/>
                  </a:lnTo>
                  <a:lnTo>
                    <a:pt x="177176" y="353868"/>
                  </a:lnTo>
                  <a:close/>
                  <a:moveTo>
                    <a:pt x="50525" y="328623"/>
                  </a:moveTo>
                  <a:lnTo>
                    <a:pt x="202452" y="328623"/>
                  </a:lnTo>
                  <a:lnTo>
                    <a:pt x="202452" y="505601"/>
                  </a:lnTo>
                  <a:lnTo>
                    <a:pt x="50525" y="505601"/>
                  </a:lnTo>
                  <a:close/>
                  <a:moveTo>
                    <a:pt x="430308" y="278089"/>
                  </a:moveTo>
                  <a:cubicBezTo>
                    <a:pt x="416333" y="278089"/>
                    <a:pt x="405028" y="289374"/>
                    <a:pt x="405028" y="303325"/>
                  </a:cubicBezTo>
                  <a:cubicBezTo>
                    <a:pt x="405028" y="317275"/>
                    <a:pt x="416333" y="328650"/>
                    <a:pt x="430308" y="328650"/>
                  </a:cubicBezTo>
                  <a:cubicBezTo>
                    <a:pt x="444283" y="328650"/>
                    <a:pt x="455588" y="317275"/>
                    <a:pt x="455588" y="303325"/>
                  </a:cubicBezTo>
                  <a:cubicBezTo>
                    <a:pt x="455588" y="289374"/>
                    <a:pt x="444283" y="278089"/>
                    <a:pt x="430308" y="278089"/>
                  </a:cubicBezTo>
                  <a:close/>
                  <a:moveTo>
                    <a:pt x="430308" y="252765"/>
                  </a:moveTo>
                  <a:cubicBezTo>
                    <a:pt x="453896" y="252765"/>
                    <a:pt x="473746" y="268937"/>
                    <a:pt x="479354" y="290707"/>
                  </a:cubicBezTo>
                  <a:lnTo>
                    <a:pt x="493596" y="290707"/>
                  </a:lnTo>
                  <a:cubicBezTo>
                    <a:pt x="500628" y="290707"/>
                    <a:pt x="506236" y="296394"/>
                    <a:pt x="506236" y="303325"/>
                  </a:cubicBezTo>
                  <a:cubicBezTo>
                    <a:pt x="506236" y="310345"/>
                    <a:pt x="500628" y="315943"/>
                    <a:pt x="493596" y="315943"/>
                  </a:cubicBezTo>
                  <a:lnTo>
                    <a:pt x="479354" y="315943"/>
                  </a:lnTo>
                  <a:cubicBezTo>
                    <a:pt x="473746" y="337802"/>
                    <a:pt x="453896" y="353885"/>
                    <a:pt x="430308" y="353885"/>
                  </a:cubicBezTo>
                  <a:cubicBezTo>
                    <a:pt x="406719" y="353885"/>
                    <a:pt x="386869" y="337802"/>
                    <a:pt x="381261" y="315943"/>
                  </a:cubicBezTo>
                  <a:lnTo>
                    <a:pt x="367019" y="315943"/>
                  </a:lnTo>
                  <a:cubicBezTo>
                    <a:pt x="359987" y="315943"/>
                    <a:pt x="354379" y="310345"/>
                    <a:pt x="354379" y="303325"/>
                  </a:cubicBezTo>
                  <a:cubicBezTo>
                    <a:pt x="354379" y="296394"/>
                    <a:pt x="359987" y="290707"/>
                    <a:pt x="367019" y="290707"/>
                  </a:cubicBezTo>
                  <a:lnTo>
                    <a:pt x="381261" y="290707"/>
                  </a:lnTo>
                  <a:cubicBezTo>
                    <a:pt x="386869" y="268937"/>
                    <a:pt x="406719" y="252765"/>
                    <a:pt x="430308" y="252765"/>
                  </a:cubicBezTo>
                  <a:close/>
                  <a:moveTo>
                    <a:pt x="341693" y="214882"/>
                  </a:moveTo>
                  <a:lnTo>
                    <a:pt x="341693" y="252744"/>
                  </a:lnTo>
                  <a:cubicBezTo>
                    <a:pt x="341693" y="302426"/>
                    <a:pt x="359049" y="363929"/>
                    <a:pt x="372845" y="413255"/>
                  </a:cubicBezTo>
                  <a:cubicBezTo>
                    <a:pt x="384149" y="453339"/>
                    <a:pt x="393050" y="484979"/>
                    <a:pt x="392338" y="506398"/>
                  </a:cubicBezTo>
                  <a:cubicBezTo>
                    <a:pt x="391893" y="521418"/>
                    <a:pt x="387976" y="533417"/>
                    <a:pt x="383081" y="543460"/>
                  </a:cubicBezTo>
                  <a:lnTo>
                    <a:pt x="477606" y="543460"/>
                  </a:lnTo>
                  <a:cubicBezTo>
                    <a:pt x="472621" y="533417"/>
                    <a:pt x="468794" y="521418"/>
                    <a:pt x="468349" y="506398"/>
                  </a:cubicBezTo>
                  <a:cubicBezTo>
                    <a:pt x="467637" y="484979"/>
                    <a:pt x="476537" y="453339"/>
                    <a:pt x="487752" y="413255"/>
                  </a:cubicBezTo>
                  <a:cubicBezTo>
                    <a:pt x="501637" y="363929"/>
                    <a:pt x="518904" y="302426"/>
                    <a:pt x="518904" y="252744"/>
                  </a:cubicBezTo>
                  <a:lnTo>
                    <a:pt x="518904" y="214882"/>
                  </a:lnTo>
                  <a:close/>
                  <a:moveTo>
                    <a:pt x="341693" y="176932"/>
                  </a:moveTo>
                  <a:lnTo>
                    <a:pt x="341693" y="189552"/>
                  </a:lnTo>
                  <a:lnTo>
                    <a:pt x="518904" y="189552"/>
                  </a:lnTo>
                  <a:lnTo>
                    <a:pt x="518904" y="176932"/>
                  </a:lnTo>
                  <a:lnTo>
                    <a:pt x="430343" y="176932"/>
                  </a:lnTo>
                  <a:close/>
                  <a:moveTo>
                    <a:pt x="430343" y="126361"/>
                  </a:moveTo>
                  <a:cubicBezTo>
                    <a:pt x="405778" y="126361"/>
                    <a:pt x="382458" y="130182"/>
                    <a:pt x="364568" y="137115"/>
                  </a:cubicBezTo>
                  <a:cubicBezTo>
                    <a:pt x="348992" y="143158"/>
                    <a:pt x="343206" y="149469"/>
                    <a:pt x="341960" y="151691"/>
                  </a:cubicBezTo>
                  <a:lnTo>
                    <a:pt x="430343" y="151691"/>
                  </a:lnTo>
                  <a:lnTo>
                    <a:pt x="518726" y="151691"/>
                  </a:lnTo>
                  <a:cubicBezTo>
                    <a:pt x="517480" y="149469"/>
                    <a:pt x="511695" y="143158"/>
                    <a:pt x="496119" y="137115"/>
                  </a:cubicBezTo>
                  <a:cubicBezTo>
                    <a:pt x="478229" y="130182"/>
                    <a:pt x="454820" y="126361"/>
                    <a:pt x="430343" y="126361"/>
                  </a:cubicBezTo>
                  <a:close/>
                  <a:moveTo>
                    <a:pt x="430343" y="101120"/>
                  </a:moveTo>
                  <a:cubicBezTo>
                    <a:pt x="493271" y="101120"/>
                    <a:pt x="544271" y="123694"/>
                    <a:pt x="544271" y="151691"/>
                  </a:cubicBezTo>
                  <a:lnTo>
                    <a:pt x="544271" y="252744"/>
                  </a:lnTo>
                  <a:cubicBezTo>
                    <a:pt x="544271" y="344020"/>
                    <a:pt x="492292" y="463560"/>
                    <a:pt x="493627" y="505598"/>
                  </a:cubicBezTo>
                  <a:cubicBezTo>
                    <a:pt x="494962" y="547637"/>
                    <a:pt x="531632" y="556169"/>
                    <a:pt x="531632" y="606651"/>
                  </a:cubicBezTo>
                  <a:lnTo>
                    <a:pt x="430343" y="606651"/>
                  </a:lnTo>
                  <a:lnTo>
                    <a:pt x="329054" y="606651"/>
                  </a:lnTo>
                  <a:cubicBezTo>
                    <a:pt x="329054" y="556169"/>
                    <a:pt x="365725" y="547637"/>
                    <a:pt x="367060" y="505598"/>
                  </a:cubicBezTo>
                  <a:cubicBezTo>
                    <a:pt x="368395" y="463560"/>
                    <a:pt x="316415" y="344020"/>
                    <a:pt x="316415" y="252744"/>
                  </a:cubicBezTo>
                  <a:lnTo>
                    <a:pt x="316415" y="151691"/>
                  </a:lnTo>
                  <a:cubicBezTo>
                    <a:pt x="316415" y="123694"/>
                    <a:pt x="367416" y="101120"/>
                    <a:pt x="430343" y="101120"/>
                  </a:cubicBezTo>
                  <a:close/>
                  <a:moveTo>
                    <a:pt x="113921" y="63189"/>
                  </a:moveTo>
                  <a:cubicBezTo>
                    <a:pt x="113921" y="70210"/>
                    <a:pt x="108225" y="75809"/>
                    <a:pt x="101194" y="75809"/>
                  </a:cubicBezTo>
                  <a:cubicBezTo>
                    <a:pt x="98168" y="75809"/>
                    <a:pt x="95409" y="74742"/>
                    <a:pt x="93273" y="73054"/>
                  </a:cubicBezTo>
                  <a:lnTo>
                    <a:pt x="75740" y="230271"/>
                  </a:lnTo>
                  <a:lnTo>
                    <a:pt x="74494" y="241469"/>
                  </a:lnTo>
                  <a:lnTo>
                    <a:pt x="65416" y="247957"/>
                  </a:lnTo>
                  <a:cubicBezTo>
                    <a:pt x="65327" y="248046"/>
                    <a:pt x="55893" y="254889"/>
                    <a:pt x="45568" y="263510"/>
                  </a:cubicBezTo>
                  <a:cubicBezTo>
                    <a:pt x="33019" y="273997"/>
                    <a:pt x="27501" y="280040"/>
                    <a:pt x="25276" y="282884"/>
                  </a:cubicBezTo>
                  <a:lnTo>
                    <a:pt x="25276" y="581411"/>
                  </a:lnTo>
                  <a:lnTo>
                    <a:pt x="227842" y="581411"/>
                  </a:lnTo>
                  <a:lnTo>
                    <a:pt x="227842" y="282884"/>
                  </a:lnTo>
                  <a:cubicBezTo>
                    <a:pt x="225528" y="280040"/>
                    <a:pt x="220010" y="273908"/>
                    <a:pt x="207283" y="263332"/>
                  </a:cubicBezTo>
                  <a:cubicBezTo>
                    <a:pt x="196959" y="254800"/>
                    <a:pt x="187703" y="248046"/>
                    <a:pt x="187614" y="247957"/>
                  </a:cubicBezTo>
                  <a:lnTo>
                    <a:pt x="178536" y="241469"/>
                  </a:lnTo>
                  <a:lnTo>
                    <a:pt x="177290" y="230271"/>
                  </a:lnTo>
                  <a:lnTo>
                    <a:pt x="159846" y="73054"/>
                  </a:lnTo>
                  <a:cubicBezTo>
                    <a:pt x="157620" y="74742"/>
                    <a:pt x="154861" y="75809"/>
                    <a:pt x="151835" y="75809"/>
                  </a:cubicBezTo>
                  <a:cubicBezTo>
                    <a:pt x="144893" y="75809"/>
                    <a:pt x="139197" y="70210"/>
                    <a:pt x="139197" y="63189"/>
                  </a:cubicBezTo>
                  <a:cubicBezTo>
                    <a:pt x="139197" y="70210"/>
                    <a:pt x="133501" y="75809"/>
                    <a:pt x="126559" y="75809"/>
                  </a:cubicBezTo>
                  <a:cubicBezTo>
                    <a:pt x="119528" y="75809"/>
                    <a:pt x="113921" y="70210"/>
                    <a:pt x="113921" y="63189"/>
                  </a:cubicBezTo>
                  <a:close/>
                  <a:moveTo>
                    <a:pt x="98524" y="25240"/>
                  </a:moveTo>
                  <a:lnTo>
                    <a:pt x="97189" y="37949"/>
                  </a:lnTo>
                  <a:lnTo>
                    <a:pt x="155929" y="37949"/>
                  </a:lnTo>
                  <a:lnTo>
                    <a:pt x="154505" y="25240"/>
                  </a:lnTo>
                  <a:close/>
                  <a:moveTo>
                    <a:pt x="75918" y="0"/>
                  </a:moveTo>
                  <a:lnTo>
                    <a:pt x="177201" y="0"/>
                  </a:lnTo>
                  <a:lnTo>
                    <a:pt x="202477" y="227516"/>
                  </a:lnTo>
                  <a:cubicBezTo>
                    <a:pt x="202477" y="227516"/>
                    <a:pt x="253118" y="264132"/>
                    <a:pt x="253118" y="278085"/>
                  </a:cubicBezTo>
                  <a:lnTo>
                    <a:pt x="253118" y="581411"/>
                  </a:lnTo>
                  <a:cubicBezTo>
                    <a:pt x="253118" y="595364"/>
                    <a:pt x="241815" y="606651"/>
                    <a:pt x="227842" y="606651"/>
                  </a:cubicBezTo>
                  <a:lnTo>
                    <a:pt x="25276" y="606651"/>
                  </a:lnTo>
                  <a:cubicBezTo>
                    <a:pt x="11303" y="606651"/>
                    <a:pt x="0" y="595364"/>
                    <a:pt x="0" y="581411"/>
                  </a:cubicBezTo>
                  <a:lnTo>
                    <a:pt x="0" y="278085"/>
                  </a:lnTo>
                  <a:cubicBezTo>
                    <a:pt x="0" y="264132"/>
                    <a:pt x="50553" y="227516"/>
                    <a:pt x="50553" y="227516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39" y="454660"/>
            <a:ext cx="4723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成本与风险威胁</a:t>
            </a:r>
            <a:endParaRPr lang="en-US" altLang="zh-CN" sz="40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7500" y="2413000"/>
            <a:ext cx="2735548" cy="3256883"/>
            <a:chOff x="1340" y="3930"/>
            <a:chExt cx="4535" cy="5399"/>
          </a:xfrm>
        </p:grpSpPr>
        <p:sp>
          <p:nvSpPr>
            <p:cNvPr id="14" name="矩形 13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beer-drink-jar-outline_39529"/>
            <p:cNvSpPr/>
            <p:nvPr/>
          </p:nvSpPr>
          <p:spPr>
            <a:xfrm>
              <a:off x="3246" y="4110"/>
              <a:ext cx="722" cy="960"/>
            </a:xfrm>
            <a:custGeom>
              <a:avLst/>
              <a:gdLst>
                <a:gd name="connsiteX0" fmla="*/ 324253 w 428892"/>
                <a:gd name="connsiteY0" fmla="*/ 316022 h 570130"/>
                <a:gd name="connsiteX1" fmla="*/ 328128 w 428892"/>
                <a:gd name="connsiteY1" fmla="*/ 398575 h 570130"/>
                <a:gd name="connsiteX2" fmla="*/ 351381 w 428892"/>
                <a:gd name="connsiteY2" fmla="*/ 398575 h 570130"/>
                <a:gd name="connsiteX3" fmla="*/ 351381 w 428892"/>
                <a:gd name="connsiteY3" fmla="*/ 316022 h 570130"/>
                <a:gd name="connsiteX4" fmla="*/ 320377 w 428892"/>
                <a:gd name="connsiteY4" fmla="*/ 263137 h 570130"/>
                <a:gd name="connsiteX5" fmla="*/ 322961 w 428892"/>
                <a:gd name="connsiteY5" fmla="*/ 294094 h 570130"/>
                <a:gd name="connsiteX6" fmla="*/ 356549 w 428892"/>
                <a:gd name="connsiteY6" fmla="*/ 294094 h 570130"/>
                <a:gd name="connsiteX7" fmla="*/ 373343 w 428892"/>
                <a:gd name="connsiteY7" fmla="*/ 310863 h 570130"/>
                <a:gd name="connsiteX8" fmla="*/ 373343 w 428892"/>
                <a:gd name="connsiteY8" fmla="*/ 403735 h 570130"/>
                <a:gd name="connsiteX9" fmla="*/ 356549 w 428892"/>
                <a:gd name="connsiteY9" fmla="*/ 419213 h 570130"/>
                <a:gd name="connsiteX10" fmla="*/ 329420 w 428892"/>
                <a:gd name="connsiteY10" fmla="*/ 419213 h 570130"/>
                <a:gd name="connsiteX11" fmla="*/ 332004 w 428892"/>
                <a:gd name="connsiteY11" fmla="*/ 451460 h 570130"/>
                <a:gd name="connsiteX12" fmla="*/ 356549 w 428892"/>
                <a:gd name="connsiteY12" fmla="*/ 451460 h 570130"/>
                <a:gd name="connsiteX13" fmla="*/ 406931 w 428892"/>
                <a:gd name="connsiteY13" fmla="*/ 403735 h 570130"/>
                <a:gd name="connsiteX14" fmla="*/ 406931 w 428892"/>
                <a:gd name="connsiteY14" fmla="*/ 310863 h 570130"/>
                <a:gd name="connsiteX15" fmla="*/ 356549 w 428892"/>
                <a:gd name="connsiteY15" fmla="*/ 263137 h 570130"/>
                <a:gd name="connsiteX16" fmla="*/ 244164 w 428892"/>
                <a:gd name="connsiteY16" fmla="*/ 229667 h 570130"/>
                <a:gd name="connsiteX17" fmla="*/ 260938 w 428892"/>
                <a:gd name="connsiteY17" fmla="*/ 247724 h 570130"/>
                <a:gd name="connsiteX18" fmla="*/ 260938 w 428892"/>
                <a:gd name="connsiteY18" fmla="*/ 476022 h 570130"/>
                <a:gd name="connsiteX19" fmla="*/ 244164 w 428892"/>
                <a:gd name="connsiteY19" fmla="*/ 495369 h 570130"/>
                <a:gd name="connsiteX20" fmla="*/ 227389 w 428892"/>
                <a:gd name="connsiteY20" fmla="*/ 476022 h 570130"/>
                <a:gd name="connsiteX21" fmla="*/ 227389 w 428892"/>
                <a:gd name="connsiteY21" fmla="*/ 247724 h 570130"/>
                <a:gd name="connsiteX22" fmla="*/ 244164 w 428892"/>
                <a:gd name="connsiteY22" fmla="*/ 229667 h 570130"/>
                <a:gd name="connsiteX23" fmla="*/ 169221 w 428892"/>
                <a:gd name="connsiteY23" fmla="*/ 229667 h 570130"/>
                <a:gd name="connsiteX24" fmla="*/ 184728 w 428892"/>
                <a:gd name="connsiteY24" fmla="*/ 247724 h 570130"/>
                <a:gd name="connsiteX25" fmla="*/ 184728 w 428892"/>
                <a:gd name="connsiteY25" fmla="*/ 476022 h 570130"/>
                <a:gd name="connsiteX26" fmla="*/ 169221 w 428892"/>
                <a:gd name="connsiteY26" fmla="*/ 495369 h 570130"/>
                <a:gd name="connsiteX27" fmla="*/ 152421 w 428892"/>
                <a:gd name="connsiteY27" fmla="*/ 476022 h 570130"/>
                <a:gd name="connsiteX28" fmla="*/ 152421 w 428892"/>
                <a:gd name="connsiteY28" fmla="*/ 247724 h 570130"/>
                <a:gd name="connsiteX29" fmla="*/ 169221 w 428892"/>
                <a:gd name="connsiteY29" fmla="*/ 229667 h 570130"/>
                <a:gd name="connsiteX30" fmla="*/ 92960 w 428892"/>
                <a:gd name="connsiteY30" fmla="*/ 229667 h 570130"/>
                <a:gd name="connsiteX31" fmla="*/ 109760 w 428892"/>
                <a:gd name="connsiteY31" fmla="*/ 247724 h 570130"/>
                <a:gd name="connsiteX32" fmla="*/ 109760 w 428892"/>
                <a:gd name="connsiteY32" fmla="*/ 476022 h 570130"/>
                <a:gd name="connsiteX33" fmla="*/ 92960 w 428892"/>
                <a:gd name="connsiteY33" fmla="*/ 495369 h 570130"/>
                <a:gd name="connsiteX34" fmla="*/ 77453 w 428892"/>
                <a:gd name="connsiteY34" fmla="*/ 476022 h 570130"/>
                <a:gd name="connsiteX35" fmla="*/ 77453 w 428892"/>
                <a:gd name="connsiteY35" fmla="*/ 247724 h 570130"/>
                <a:gd name="connsiteX36" fmla="*/ 92960 w 428892"/>
                <a:gd name="connsiteY36" fmla="*/ 229667 h 570130"/>
                <a:gd name="connsiteX37" fmla="*/ 52966 w 428892"/>
                <a:gd name="connsiteY37" fmla="*/ 185744 h 570130"/>
                <a:gd name="connsiteX38" fmla="*/ 52966 w 428892"/>
                <a:gd name="connsiteY38" fmla="*/ 192193 h 570130"/>
                <a:gd name="connsiteX39" fmla="*/ 33588 w 428892"/>
                <a:gd name="connsiteY39" fmla="*/ 537883 h 570130"/>
                <a:gd name="connsiteX40" fmla="*/ 303583 w 428892"/>
                <a:gd name="connsiteY40" fmla="*/ 537883 h 570130"/>
                <a:gd name="connsiteX41" fmla="*/ 299708 w 428892"/>
                <a:gd name="connsiteY41" fmla="*/ 470809 h 570130"/>
                <a:gd name="connsiteX42" fmla="*/ 298416 w 428892"/>
                <a:gd name="connsiteY42" fmla="*/ 447591 h 570130"/>
                <a:gd name="connsiteX43" fmla="*/ 289373 w 428892"/>
                <a:gd name="connsiteY43" fmla="*/ 270876 h 570130"/>
                <a:gd name="connsiteX44" fmla="*/ 288081 w 428892"/>
                <a:gd name="connsiteY44" fmla="*/ 247658 h 570130"/>
                <a:gd name="connsiteX45" fmla="*/ 284206 w 428892"/>
                <a:gd name="connsiteY45" fmla="*/ 185744 h 570130"/>
                <a:gd name="connsiteX46" fmla="*/ 142103 w 428892"/>
                <a:gd name="connsiteY46" fmla="*/ 185744 h 570130"/>
                <a:gd name="connsiteX47" fmla="*/ 152438 w 428892"/>
                <a:gd name="connsiteY47" fmla="*/ 21928 h 570130"/>
                <a:gd name="connsiteX48" fmla="*/ 116266 w 428892"/>
                <a:gd name="connsiteY48" fmla="*/ 39987 h 570130"/>
                <a:gd name="connsiteX49" fmla="*/ 107223 w 428892"/>
                <a:gd name="connsiteY49" fmla="*/ 60625 h 570130"/>
                <a:gd name="connsiteX50" fmla="*/ 93013 w 428892"/>
                <a:gd name="connsiteY50" fmla="*/ 58045 h 570130"/>
                <a:gd name="connsiteX51" fmla="*/ 86554 w 428892"/>
                <a:gd name="connsiteY51" fmla="*/ 59335 h 570130"/>
                <a:gd name="connsiteX52" fmla="*/ 32296 w 428892"/>
                <a:gd name="connsiteY52" fmla="*/ 119960 h 570130"/>
                <a:gd name="connsiteX53" fmla="*/ 42631 w 428892"/>
                <a:gd name="connsiteY53" fmla="*/ 153497 h 570130"/>
                <a:gd name="connsiteX54" fmla="*/ 144686 w 428892"/>
                <a:gd name="connsiteY54" fmla="*/ 153497 h 570130"/>
                <a:gd name="connsiteX55" fmla="*/ 167940 w 428892"/>
                <a:gd name="connsiteY55" fmla="*/ 153497 h 570130"/>
                <a:gd name="connsiteX56" fmla="*/ 298416 w 428892"/>
                <a:gd name="connsiteY56" fmla="*/ 153497 h 570130"/>
                <a:gd name="connsiteX57" fmla="*/ 315210 w 428892"/>
                <a:gd name="connsiteY57" fmla="*/ 119960 h 570130"/>
                <a:gd name="connsiteX58" fmla="*/ 269995 w 428892"/>
                <a:gd name="connsiteY58" fmla="*/ 74814 h 570130"/>
                <a:gd name="connsiteX59" fmla="*/ 246742 w 428892"/>
                <a:gd name="connsiteY59" fmla="*/ 78683 h 570130"/>
                <a:gd name="connsiteX60" fmla="*/ 249326 w 428892"/>
                <a:gd name="connsiteY60" fmla="*/ 63205 h 570130"/>
                <a:gd name="connsiteX61" fmla="*/ 249326 w 428892"/>
                <a:gd name="connsiteY61" fmla="*/ 56755 h 570130"/>
                <a:gd name="connsiteX62" fmla="*/ 219613 w 428892"/>
                <a:gd name="connsiteY62" fmla="*/ 32247 h 570130"/>
                <a:gd name="connsiteX63" fmla="*/ 209279 w 428892"/>
                <a:gd name="connsiteY63" fmla="*/ 34827 h 570130"/>
                <a:gd name="connsiteX64" fmla="*/ 192485 w 428892"/>
                <a:gd name="connsiteY64" fmla="*/ 49016 h 570130"/>
                <a:gd name="connsiteX65" fmla="*/ 179566 w 428892"/>
                <a:gd name="connsiteY65" fmla="*/ 30957 h 570130"/>
                <a:gd name="connsiteX66" fmla="*/ 152438 w 428892"/>
                <a:gd name="connsiteY66" fmla="*/ 21928 h 570130"/>
                <a:gd name="connsiteX67" fmla="*/ 152438 w 428892"/>
                <a:gd name="connsiteY67" fmla="*/ 0 h 570130"/>
                <a:gd name="connsiteX68" fmla="*/ 196360 w 428892"/>
                <a:gd name="connsiteY68" fmla="*/ 16769 h 570130"/>
                <a:gd name="connsiteX69" fmla="*/ 219613 w 428892"/>
                <a:gd name="connsiteY69" fmla="*/ 11609 h 570130"/>
                <a:gd name="connsiteX70" fmla="*/ 269995 w 428892"/>
                <a:gd name="connsiteY70" fmla="*/ 54175 h 570130"/>
                <a:gd name="connsiteX71" fmla="*/ 335879 w 428892"/>
                <a:gd name="connsiteY71" fmla="*/ 119960 h 570130"/>
                <a:gd name="connsiteX72" fmla="*/ 315210 w 428892"/>
                <a:gd name="connsiteY72" fmla="*/ 167685 h 570130"/>
                <a:gd name="connsiteX73" fmla="*/ 315210 w 428892"/>
                <a:gd name="connsiteY73" fmla="*/ 168975 h 570130"/>
                <a:gd name="connsiteX74" fmla="*/ 320377 w 428892"/>
                <a:gd name="connsiteY74" fmla="*/ 241209 h 570130"/>
                <a:gd name="connsiteX75" fmla="*/ 356549 w 428892"/>
                <a:gd name="connsiteY75" fmla="*/ 241209 h 570130"/>
                <a:gd name="connsiteX76" fmla="*/ 428892 w 428892"/>
                <a:gd name="connsiteY76" fmla="*/ 310863 h 570130"/>
                <a:gd name="connsiteX77" fmla="*/ 428892 w 428892"/>
                <a:gd name="connsiteY77" fmla="*/ 403735 h 570130"/>
                <a:gd name="connsiteX78" fmla="*/ 356549 w 428892"/>
                <a:gd name="connsiteY78" fmla="*/ 473389 h 570130"/>
                <a:gd name="connsiteX79" fmla="*/ 333296 w 428892"/>
                <a:gd name="connsiteY79" fmla="*/ 473389 h 570130"/>
                <a:gd name="connsiteX80" fmla="*/ 337171 w 428892"/>
                <a:gd name="connsiteY80" fmla="*/ 553362 h 570130"/>
                <a:gd name="connsiteX81" fmla="*/ 333296 w 428892"/>
                <a:gd name="connsiteY81" fmla="*/ 564971 h 570130"/>
                <a:gd name="connsiteX82" fmla="*/ 321669 w 428892"/>
                <a:gd name="connsiteY82" fmla="*/ 570130 h 570130"/>
                <a:gd name="connsiteX83" fmla="*/ 16794 w 428892"/>
                <a:gd name="connsiteY83" fmla="*/ 570130 h 570130"/>
                <a:gd name="connsiteX84" fmla="*/ 3876 w 428892"/>
                <a:gd name="connsiteY84" fmla="*/ 564971 h 570130"/>
                <a:gd name="connsiteX85" fmla="*/ 0 w 428892"/>
                <a:gd name="connsiteY85" fmla="*/ 553362 h 570130"/>
                <a:gd name="connsiteX86" fmla="*/ 21961 w 428892"/>
                <a:gd name="connsiteY86" fmla="*/ 168975 h 570130"/>
                <a:gd name="connsiteX87" fmla="*/ 23253 w 428892"/>
                <a:gd name="connsiteY87" fmla="*/ 163816 h 570130"/>
                <a:gd name="connsiteX88" fmla="*/ 10335 w 428892"/>
                <a:gd name="connsiteY88" fmla="*/ 119960 h 570130"/>
                <a:gd name="connsiteX89" fmla="*/ 93013 w 428892"/>
                <a:gd name="connsiteY89" fmla="*/ 37407 h 570130"/>
                <a:gd name="connsiteX90" fmla="*/ 152438 w 428892"/>
                <a:gd name="connsiteY90" fmla="*/ 0 h 57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28892" h="570130">
                  <a:moveTo>
                    <a:pt x="324253" y="316022"/>
                  </a:moveTo>
                  <a:lnTo>
                    <a:pt x="328128" y="398575"/>
                  </a:lnTo>
                  <a:lnTo>
                    <a:pt x="351381" y="398575"/>
                  </a:lnTo>
                  <a:lnTo>
                    <a:pt x="351381" y="316022"/>
                  </a:lnTo>
                  <a:close/>
                  <a:moveTo>
                    <a:pt x="320377" y="263137"/>
                  </a:moveTo>
                  <a:lnTo>
                    <a:pt x="322961" y="294094"/>
                  </a:lnTo>
                  <a:lnTo>
                    <a:pt x="356549" y="294094"/>
                  </a:lnTo>
                  <a:cubicBezTo>
                    <a:pt x="365592" y="294094"/>
                    <a:pt x="373343" y="301834"/>
                    <a:pt x="373343" y="310863"/>
                  </a:cubicBezTo>
                  <a:lnTo>
                    <a:pt x="373343" y="403735"/>
                  </a:lnTo>
                  <a:cubicBezTo>
                    <a:pt x="373343" y="412764"/>
                    <a:pt x="365592" y="419213"/>
                    <a:pt x="356549" y="419213"/>
                  </a:cubicBezTo>
                  <a:lnTo>
                    <a:pt x="329420" y="419213"/>
                  </a:lnTo>
                  <a:lnTo>
                    <a:pt x="332004" y="451460"/>
                  </a:lnTo>
                  <a:lnTo>
                    <a:pt x="356549" y="451460"/>
                  </a:lnTo>
                  <a:cubicBezTo>
                    <a:pt x="384969" y="451460"/>
                    <a:pt x="406931" y="429532"/>
                    <a:pt x="406931" y="403735"/>
                  </a:cubicBezTo>
                  <a:lnTo>
                    <a:pt x="406931" y="310863"/>
                  </a:lnTo>
                  <a:cubicBezTo>
                    <a:pt x="406931" y="283775"/>
                    <a:pt x="384969" y="263137"/>
                    <a:pt x="356549" y="263137"/>
                  </a:cubicBezTo>
                  <a:close/>
                  <a:moveTo>
                    <a:pt x="244164" y="229667"/>
                  </a:moveTo>
                  <a:cubicBezTo>
                    <a:pt x="253196" y="229667"/>
                    <a:pt x="260938" y="237406"/>
                    <a:pt x="260938" y="247724"/>
                  </a:cubicBezTo>
                  <a:lnTo>
                    <a:pt x="260938" y="476022"/>
                  </a:lnTo>
                  <a:cubicBezTo>
                    <a:pt x="260938" y="486340"/>
                    <a:pt x="253196" y="495369"/>
                    <a:pt x="244164" y="495369"/>
                  </a:cubicBezTo>
                  <a:cubicBezTo>
                    <a:pt x="235131" y="495369"/>
                    <a:pt x="227389" y="486340"/>
                    <a:pt x="227389" y="476022"/>
                  </a:cubicBezTo>
                  <a:lnTo>
                    <a:pt x="227389" y="247724"/>
                  </a:lnTo>
                  <a:cubicBezTo>
                    <a:pt x="227389" y="237406"/>
                    <a:pt x="235131" y="229667"/>
                    <a:pt x="244164" y="229667"/>
                  </a:cubicBezTo>
                  <a:close/>
                  <a:moveTo>
                    <a:pt x="169221" y="229667"/>
                  </a:moveTo>
                  <a:cubicBezTo>
                    <a:pt x="178267" y="229667"/>
                    <a:pt x="184728" y="237406"/>
                    <a:pt x="184728" y="247724"/>
                  </a:cubicBezTo>
                  <a:lnTo>
                    <a:pt x="184728" y="476022"/>
                  </a:lnTo>
                  <a:cubicBezTo>
                    <a:pt x="184728" y="486340"/>
                    <a:pt x="178267" y="495369"/>
                    <a:pt x="169221" y="495369"/>
                  </a:cubicBezTo>
                  <a:cubicBezTo>
                    <a:pt x="158882" y="495369"/>
                    <a:pt x="152421" y="486340"/>
                    <a:pt x="152421" y="476022"/>
                  </a:cubicBezTo>
                  <a:lnTo>
                    <a:pt x="152421" y="247724"/>
                  </a:lnTo>
                  <a:cubicBezTo>
                    <a:pt x="152421" y="237406"/>
                    <a:pt x="158882" y="229667"/>
                    <a:pt x="169221" y="229667"/>
                  </a:cubicBezTo>
                  <a:close/>
                  <a:moveTo>
                    <a:pt x="92960" y="229667"/>
                  </a:moveTo>
                  <a:cubicBezTo>
                    <a:pt x="102006" y="229667"/>
                    <a:pt x="109760" y="237406"/>
                    <a:pt x="109760" y="247724"/>
                  </a:cubicBezTo>
                  <a:lnTo>
                    <a:pt x="109760" y="476022"/>
                  </a:lnTo>
                  <a:cubicBezTo>
                    <a:pt x="109760" y="486340"/>
                    <a:pt x="102006" y="495369"/>
                    <a:pt x="92960" y="495369"/>
                  </a:cubicBezTo>
                  <a:cubicBezTo>
                    <a:pt x="83914" y="495369"/>
                    <a:pt x="77453" y="486340"/>
                    <a:pt x="77453" y="476022"/>
                  </a:cubicBezTo>
                  <a:lnTo>
                    <a:pt x="77453" y="247724"/>
                  </a:lnTo>
                  <a:cubicBezTo>
                    <a:pt x="77453" y="237406"/>
                    <a:pt x="83914" y="229667"/>
                    <a:pt x="92960" y="229667"/>
                  </a:cubicBezTo>
                  <a:close/>
                  <a:moveTo>
                    <a:pt x="52966" y="185744"/>
                  </a:moveTo>
                  <a:lnTo>
                    <a:pt x="52966" y="192193"/>
                  </a:lnTo>
                  <a:lnTo>
                    <a:pt x="33588" y="537883"/>
                  </a:lnTo>
                  <a:lnTo>
                    <a:pt x="303583" y="537883"/>
                  </a:lnTo>
                  <a:lnTo>
                    <a:pt x="299708" y="470809"/>
                  </a:lnTo>
                  <a:lnTo>
                    <a:pt x="298416" y="447591"/>
                  </a:lnTo>
                  <a:lnTo>
                    <a:pt x="289373" y="270876"/>
                  </a:lnTo>
                  <a:lnTo>
                    <a:pt x="288081" y="247658"/>
                  </a:lnTo>
                  <a:lnTo>
                    <a:pt x="284206" y="185744"/>
                  </a:lnTo>
                  <a:lnTo>
                    <a:pt x="142103" y="185744"/>
                  </a:lnTo>
                  <a:close/>
                  <a:moveTo>
                    <a:pt x="152438" y="21928"/>
                  </a:moveTo>
                  <a:cubicBezTo>
                    <a:pt x="136935" y="21928"/>
                    <a:pt x="124017" y="28378"/>
                    <a:pt x="116266" y="39987"/>
                  </a:cubicBezTo>
                  <a:cubicBezTo>
                    <a:pt x="111099" y="45146"/>
                    <a:pt x="108515" y="52885"/>
                    <a:pt x="107223" y="60625"/>
                  </a:cubicBezTo>
                  <a:cubicBezTo>
                    <a:pt x="103347" y="59335"/>
                    <a:pt x="98180" y="58045"/>
                    <a:pt x="93013" y="58045"/>
                  </a:cubicBezTo>
                  <a:cubicBezTo>
                    <a:pt x="90429" y="58045"/>
                    <a:pt x="89137" y="58045"/>
                    <a:pt x="86554" y="59335"/>
                  </a:cubicBezTo>
                  <a:cubicBezTo>
                    <a:pt x="55549" y="61915"/>
                    <a:pt x="32296" y="87712"/>
                    <a:pt x="32296" y="119960"/>
                  </a:cubicBezTo>
                  <a:cubicBezTo>
                    <a:pt x="32296" y="132858"/>
                    <a:pt x="36172" y="144467"/>
                    <a:pt x="42631" y="153497"/>
                  </a:cubicBezTo>
                  <a:lnTo>
                    <a:pt x="144686" y="153497"/>
                  </a:lnTo>
                  <a:lnTo>
                    <a:pt x="167940" y="153497"/>
                  </a:lnTo>
                  <a:lnTo>
                    <a:pt x="298416" y="153497"/>
                  </a:lnTo>
                  <a:cubicBezTo>
                    <a:pt x="308751" y="145757"/>
                    <a:pt x="315210" y="134148"/>
                    <a:pt x="315210" y="119960"/>
                  </a:cubicBezTo>
                  <a:cubicBezTo>
                    <a:pt x="315210" y="95452"/>
                    <a:pt x="294540" y="74814"/>
                    <a:pt x="269995" y="74814"/>
                  </a:cubicBezTo>
                  <a:cubicBezTo>
                    <a:pt x="262244" y="74814"/>
                    <a:pt x="248034" y="79973"/>
                    <a:pt x="246742" y="78683"/>
                  </a:cubicBezTo>
                  <a:cubicBezTo>
                    <a:pt x="249326" y="73524"/>
                    <a:pt x="249326" y="68364"/>
                    <a:pt x="249326" y="63205"/>
                  </a:cubicBezTo>
                  <a:cubicBezTo>
                    <a:pt x="249326" y="60625"/>
                    <a:pt x="249326" y="59335"/>
                    <a:pt x="249326" y="56755"/>
                  </a:cubicBezTo>
                  <a:cubicBezTo>
                    <a:pt x="246742" y="42566"/>
                    <a:pt x="233824" y="32247"/>
                    <a:pt x="219613" y="32247"/>
                  </a:cubicBezTo>
                  <a:cubicBezTo>
                    <a:pt x="215738" y="32247"/>
                    <a:pt x="213154" y="33537"/>
                    <a:pt x="209279" y="34827"/>
                  </a:cubicBezTo>
                  <a:cubicBezTo>
                    <a:pt x="202819" y="37407"/>
                    <a:pt x="196360" y="42566"/>
                    <a:pt x="192485" y="49016"/>
                  </a:cubicBezTo>
                  <a:cubicBezTo>
                    <a:pt x="189901" y="41276"/>
                    <a:pt x="184734" y="36117"/>
                    <a:pt x="179566" y="30957"/>
                  </a:cubicBezTo>
                  <a:cubicBezTo>
                    <a:pt x="171815" y="24508"/>
                    <a:pt x="162772" y="21928"/>
                    <a:pt x="152438" y="21928"/>
                  </a:cubicBezTo>
                  <a:close/>
                  <a:moveTo>
                    <a:pt x="152438" y="0"/>
                  </a:moveTo>
                  <a:cubicBezTo>
                    <a:pt x="169231" y="0"/>
                    <a:pt x="184734" y="6449"/>
                    <a:pt x="196360" y="16769"/>
                  </a:cubicBezTo>
                  <a:cubicBezTo>
                    <a:pt x="202819" y="12899"/>
                    <a:pt x="210570" y="11609"/>
                    <a:pt x="219613" y="11609"/>
                  </a:cubicBezTo>
                  <a:cubicBezTo>
                    <a:pt x="245450" y="11609"/>
                    <a:pt x="266120" y="29667"/>
                    <a:pt x="269995" y="54175"/>
                  </a:cubicBezTo>
                  <a:cubicBezTo>
                    <a:pt x="306167" y="54175"/>
                    <a:pt x="335879" y="83843"/>
                    <a:pt x="335879" y="119960"/>
                  </a:cubicBezTo>
                  <a:cubicBezTo>
                    <a:pt x="335879" y="138018"/>
                    <a:pt x="328128" y="156076"/>
                    <a:pt x="315210" y="167685"/>
                  </a:cubicBezTo>
                  <a:cubicBezTo>
                    <a:pt x="315210" y="167685"/>
                    <a:pt x="315210" y="168975"/>
                    <a:pt x="315210" y="168975"/>
                  </a:cubicBezTo>
                  <a:lnTo>
                    <a:pt x="320377" y="241209"/>
                  </a:lnTo>
                  <a:lnTo>
                    <a:pt x="356549" y="241209"/>
                  </a:lnTo>
                  <a:cubicBezTo>
                    <a:pt x="396596" y="241209"/>
                    <a:pt x="428892" y="272166"/>
                    <a:pt x="428892" y="310863"/>
                  </a:cubicBezTo>
                  <a:lnTo>
                    <a:pt x="428892" y="403735"/>
                  </a:lnTo>
                  <a:cubicBezTo>
                    <a:pt x="428892" y="441141"/>
                    <a:pt x="396596" y="473389"/>
                    <a:pt x="356549" y="473389"/>
                  </a:cubicBezTo>
                  <a:lnTo>
                    <a:pt x="333296" y="473389"/>
                  </a:lnTo>
                  <a:lnTo>
                    <a:pt x="337171" y="553362"/>
                  </a:lnTo>
                  <a:cubicBezTo>
                    <a:pt x="337171" y="557231"/>
                    <a:pt x="335879" y="561101"/>
                    <a:pt x="333296" y="564971"/>
                  </a:cubicBezTo>
                  <a:cubicBezTo>
                    <a:pt x="329420" y="567550"/>
                    <a:pt x="325545" y="570130"/>
                    <a:pt x="321669" y="570130"/>
                  </a:cubicBezTo>
                  <a:lnTo>
                    <a:pt x="16794" y="570130"/>
                  </a:lnTo>
                  <a:cubicBezTo>
                    <a:pt x="11627" y="570130"/>
                    <a:pt x="7751" y="567550"/>
                    <a:pt x="3876" y="564971"/>
                  </a:cubicBezTo>
                  <a:cubicBezTo>
                    <a:pt x="1292" y="561101"/>
                    <a:pt x="0" y="557231"/>
                    <a:pt x="0" y="553362"/>
                  </a:cubicBezTo>
                  <a:lnTo>
                    <a:pt x="21961" y="168975"/>
                  </a:lnTo>
                  <a:cubicBezTo>
                    <a:pt x="21961" y="167685"/>
                    <a:pt x="21961" y="165106"/>
                    <a:pt x="23253" y="163816"/>
                  </a:cubicBezTo>
                  <a:cubicBezTo>
                    <a:pt x="15502" y="150917"/>
                    <a:pt x="10335" y="135438"/>
                    <a:pt x="10335" y="119960"/>
                  </a:cubicBezTo>
                  <a:cubicBezTo>
                    <a:pt x="10335" y="74814"/>
                    <a:pt x="47798" y="37407"/>
                    <a:pt x="93013" y="37407"/>
                  </a:cubicBezTo>
                  <a:cubicBezTo>
                    <a:pt x="103347" y="15479"/>
                    <a:pt x="125309" y="0"/>
                    <a:pt x="152438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276" y="5682"/>
              <a:ext cx="2674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成本压力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74" y="6526"/>
              <a:ext cx="4266" cy="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2024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年蔗糖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/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牛奶成本上涨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12%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，若持续高位，每杯饮品成本增加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0.3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元（客单价每涨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元销量下降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5%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  <p:grpSp>
        <p:nvGrpSpPr>
          <p:cNvPr id="43" name="组合 27"/>
          <p:cNvGrpSpPr/>
          <p:nvPr/>
        </p:nvGrpSpPr>
        <p:grpSpPr>
          <a:xfrm>
            <a:off x="3226403" y="2413000"/>
            <a:ext cx="2734945" cy="3256883"/>
            <a:chOff x="1340" y="3930"/>
            <a:chExt cx="4535" cy="5399"/>
          </a:xfrm>
        </p:grpSpPr>
        <p:sp>
          <p:nvSpPr>
            <p:cNvPr id="44" name="矩形 43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beer-drink-jar-outline_39529"/>
            <p:cNvSpPr/>
            <p:nvPr/>
          </p:nvSpPr>
          <p:spPr>
            <a:xfrm>
              <a:off x="3371" y="4110"/>
              <a:ext cx="471" cy="960"/>
            </a:xfrm>
            <a:custGeom>
              <a:avLst/>
              <a:gdLst>
                <a:gd name="T0" fmla="*/ 147 w 198"/>
                <a:gd name="T1" fmla="*/ 363 h 404"/>
                <a:gd name="T2" fmla="*/ 198 w 198"/>
                <a:gd name="T3" fmla="*/ 100 h 404"/>
                <a:gd name="T4" fmla="*/ 185 w 198"/>
                <a:gd name="T5" fmla="*/ 9 h 404"/>
                <a:gd name="T6" fmla="*/ 172 w 198"/>
                <a:gd name="T7" fmla="*/ 0 h 404"/>
                <a:gd name="T8" fmla="*/ 26 w 198"/>
                <a:gd name="T9" fmla="*/ 0 h 404"/>
                <a:gd name="T10" fmla="*/ 13 w 198"/>
                <a:gd name="T11" fmla="*/ 9 h 404"/>
                <a:gd name="T12" fmla="*/ 0 w 198"/>
                <a:gd name="T13" fmla="*/ 100 h 404"/>
                <a:gd name="T14" fmla="*/ 51 w 198"/>
                <a:gd name="T15" fmla="*/ 363 h 404"/>
                <a:gd name="T16" fmla="*/ 24 w 198"/>
                <a:gd name="T17" fmla="*/ 381 h 404"/>
                <a:gd name="T18" fmla="*/ 99 w 198"/>
                <a:gd name="T19" fmla="*/ 404 h 404"/>
                <a:gd name="T20" fmla="*/ 174 w 198"/>
                <a:gd name="T21" fmla="*/ 381 h 404"/>
                <a:gd name="T22" fmla="*/ 147 w 198"/>
                <a:gd name="T23" fmla="*/ 363 h 404"/>
                <a:gd name="T24" fmla="*/ 73 w 198"/>
                <a:gd name="T25" fmla="*/ 195 h 404"/>
                <a:gd name="T26" fmla="*/ 60 w 198"/>
                <a:gd name="T27" fmla="*/ 209 h 404"/>
                <a:gd name="T28" fmla="*/ 46 w 198"/>
                <a:gd name="T29" fmla="*/ 195 h 404"/>
                <a:gd name="T30" fmla="*/ 46 w 198"/>
                <a:gd name="T31" fmla="*/ 100 h 404"/>
                <a:gd name="T32" fmla="*/ 27 w 198"/>
                <a:gd name="T33" fmla="*/ 100 h 404"/>
                <a:gd name="T34" fmla="*/ 36 w 198"/>
                <a:gd name="T35" fmla="*/ 27 h 404"/>
                <a:gd name="T36" fmla="*/ 162 w 198"/>
                <a:gd name="T37" fmla="*/ 27 h 404"/>
                <a:gd name="T38" fmla="*/ 172 w 198"/>
                <a:gd name="T39" fmla="*/ 100 h 404"/>
                <a:gd name="T40" fmla="*/ 73 w 198"/>
                <a:gd name="T41" fmla="*/ 100 h 404"/>
                <a:gd name="T42" fmla="*/ 73 w 198"/>
                <a:gd name="T43" fmla="*/ 19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404">
                  <a:moveTo>
                    <a:pt x="147" y="363"/>
                  </a:moveTo>
                  <a:cubicBezTo>
                    <a:pt x="160" y="312"/>
                    <a:pt x="198" y="160"/>
                    <a:pt x="198" y="100"/>
                  </a:cubicBezTo>
                  <a:cubicBezTo>
                    <a:pt x="198" y="68"/>
                    <a:pt x="194" y="37"/>
                    <a:pt x="185" y="9"/>
                  </a:cubicBezTo>
                  <a:cubicBezTo>
                    <a:pt x="183" y="4"/>
                    <a:pt x="178" y="0"/>
                    <a:pt x="172" y="0"/>
                  </a:cubicBezTo>
                  <a:lnTo>
                    <a:pt x="26" y="0"/>
                  </a:lnTo>
                  <a:cubicBezTo>
                    <a:pt x="20" y="0"/>
                    <a:pt x="15" y="4"/>
                    <a:pt x="13" y="9"/>
                  </a:cubicBezTo>
                  <a:cubicBezTo>
                    <a:pt x="5" y="37"/>
                    <a:pt x="0" y="68"/>
                    <a:pt x="0" y="100"/>
                  </a:cubicBezTo>
                  <a:cubicBezTo>
                    <a:pt x="0" y="160"/>
                    <a:pt x="38" y="312"/>
                    <a:pt x="51" y="363"/>
                  </a:cubicBezTo>
                  <a:cubicBezTo>
                    <a:pt x="35" y="368"/>
                    <a:pt x="24" y="374"/>
                    <a:pt x="24" y="381"/>
                  </a:cubicBezTo>
                  <a:cubicBezTo>
                    <a:pt x="24" y="394"/>
                    <a:pt x="58" y="404"/>
                    <a:pt x="99" y="404"/>
                  </a:cubicBezTo>
                  <a:cubicBezTo>
                    <a:pt x="141" y="404"/>
                    <a:pt x="174" y="394"/>
                    <a:pt x="174" y="381"/>
                  </a:cubicBezTo>
                  <a:cubicBezTo>
                    <a:pt x="174" y="374"/>
                    <a:pt x="164" y="368"/>
                    <a:pt x="147" y="363"/>
                  </a:cubicBezTo>
                  <a:close/>
                  <a:moveTo>
                    <a:pt x="73" y="195"/>
                  </a:moveTo>
                  <a:cubicBezTo>
                    <a:pt x="73" y="203"/>
                    <a:pt x="67" y="209"/>
                    <a:pt x="60" y="209"/>
                  </a:cubicBezTo>
                  <a:cubicBezTo>
                    <a:pt x="52" y="209"/>
                    <a:pt x="46" y="203"/>
                    <a:pt x="46" y="195"/>
                  </a:cubicBezTo>
                  <a:lnTo>
                    <a:pt x="46" y="100"/>
                  </a:lnTo>
                  <a:lnTo>
                    <a:pt x="27" y="100"/>
                  </a:lnTo>
                  <a:cubicBezTo>
                    <a:pt x="27" y="74"/>
                    <a:pt x="30" y="49"/>
                    <a:pt x="36" y="27"/>
                  </a:cubicBezTo>
                  <a:lnTo>
                    <a:pt x="162" y="27"/>
                  </a:lnTo>
                  <a:cubicBezTo>
                    <a:pt x="168" y="49"/>
                    <a:pt x="172" y="74"/>
                    <a:pt x="172" y="100"/>
                  </a:cubicBezTo>
                  <a:lnTo>
                    <a:pt x="73" y="100"/>
                  </a:lnTo>
                  <a:lnTo>
                    <a:pt x="73" y="195"/>
                  </a:ln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330" y="5682"/>
              <a:ext cx="2674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盈利压力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474" y="6526"/>
              <a:ext cx="4266" cy="2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东南亚以外市场毛利率仅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25%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（低于国内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32.5%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），需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年以上培育期，短期内可能拖累整体利润率</a:t>
              </a:r>
            </a:p>
          </p:txBody>
        </p:sp>
      </p:grpSp>
      <p:grpSp>
        <p:nvGrpSpPr>
          <p:cNvPr id="48" name="组合 32"/>
          <p:cNvGrpSpPr/>
          <p:nvPr/>
        </p:nvGrpSpPr>
        <p:grpSpPr>
          <a:xfrm>
            <a:off x="6134703" y="2413000"/>
            <a:ext cx="2734945" cy="3256883"/>
            <a:chOff x="1340" y="3930"/>
            <a:chExt cx="4535" cy="5399"/>
          </a:xfrm>
        </p:grpSpPr>
        <p:sp>
          <p:nvSpPr>
            <p:cNvPr id="49" name="矩形 48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beer-drink-jar-outline_39529"/>
            <p:cNvSpPr/>
            <p:nvPr/>
          </p:nvSpPr>
          <p:spPr>
            <a:xfrm>
              <a:off x="3207" y="4110"/>
              <a:ext cx="799" cy="96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262" y="5682"/>
              <a:ext cx="2674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sz="1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管理复杂度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474" y="6526"/>
              <a:ext cx="4266" cy="17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日韩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/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澳大利亚市场因食品安全法规和本地化口味适配，门店拓展速度低于预期</a:t>
              </a:r>
            </a:p>
          </p:txBody>
        </p:sp>
      </p:grpSp>
      <p:grpSp>
        <p:nvGrpSpPr>
          <p:cNvPr id="53" name="组合 37"/>
          <p:cNvGrpSpPr/>
          <p:nvPr/>
        </p:nvGrpSpPr>
        <p:grpSpPr>
          <a:xfrm>
            <a:off x="9043003" y="2413000"/>
            <a:ext cx="2734945" cy="3256883"/>
            <a:chOff x="1340" y="3930"/>
            <a:chExt cx="4535" cy="5399"/>
          </a:xfrm>
        </p:grpSpPr>
        <p:sp>
          <p:nvSpPr>
            <p:cNvPr id="54" name="矩形 53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beer-drink-jar-outline_39529"/>
            <p:cNvSpPr/>
            <p:nvPr/>
          </p:nvSpPr>
          <p:spPr>
            <a:xfrm>
              <a:off x="3148" y="4110"/>
              <a:ext cx="916" cy="960"/>
            </a:xfrm>
            <a:custGeom>
              <a:avLst/>
              <a:gdLst>
                <a:gd name="connsiteX0" fmla="*/ 374660 w 579537"/>
                <a:gd name="connsiteY0" fmla="*/ 260514 h 607132"/>
                <a:gd name="connsiteX1" fmla="*/ 393543 w 579537"/>
                <a:gd name="connsiteY1" fmla="*/ 279550 h 607132"/>
                <a:gd name="connsiteX2" fmla="*/ 393543 w 579537"/>
                <a:gd name="connsiteY2" fmla="*/ 488740 h 607132"/>
                <a:gd name="connsiteX3" fmla="*/ 374660 w 579537"/>
                <a:gd name="connsiteY3" fmla="*/ 507775 h 607132"/>
                <a:gd name="connsiteX4" fmla="*/ 355579 w 579537"/>
                <a:gd name="connsiteY4" fmla="*/ 488740 h 607132"/>
                <a:gd name="connsiteX5" fmla="*/ 355579 w 579537"/>
                <a:gd name="connsiteY5" fmla="*/ 279550 h 607132"/>
                <a:gd name="connsiteX6" fmla="*/ 374660 w 579537"/>
                <a:gd name="connsiteY6" fmla="*/ 260514 h 607132"/>
                <a:gd name="connsiteX7" fmla="*/ 280949 w 579537"/>
                <a:gd name="connsiteY7" fmla="*/ 260514 h 607132"/>
                <a:gd name="connsiteX8" fmla="*/ 299832 w 579537"/>
                <a:gd name="connsiteY8" fmla="*/ 279550 h 607132"/>
                <a:gd name="connsiteX9" fmla="*/ 299832 w 579537"/>
                <a:gd name="connsiteY9" fmla="*/ 488740 h 607132"/>
                <a:gd name="connsiteX10" fmla="*/ 280949 w 579537"/>
                <a:gd name="connsiteY10" fmla="*/ 507775 h 607132"/>
                <a:gd name="connsiteX11" fmla="*/ 261868 w 579537"/>
                <a:gd name="connsiteY11" fmla="*/ 488740 h 607132"/>
                <a:gd name="connsiteX12" fmla="*/ 261868 w 579537"/>
                <a:gd name="connsiteY12" fmla="*/ 279550 h 607132"/>
                <a:gd name="connsiteX13" fmla="*/ 280949 w 579537"/>
                <a:gd name="connsiteY13" fmla="*/ 260514 h 607132"/>
                <a:gd name="connsiteX14" fmla="*/ 187209 w 579537"/>
                <a:gd name="connsiteY14" fmla="*/ 260514 h 607132"/>
                <a:gd name="connsiteX15" fmla="*/ 206262 w 579537"/>
                <a:gd name="connsiteY15" fmla="*/ 279550 h 607132"/>
                <a:gd name="connsiteX16" fmla="*/ 206262 w 579537"/>
                <a:gd name="connsiteY16" fmla="*/ 488740 h 607132"/>
                <a:gd name="connsiteX17" fmla="*/ 187209 w 579537"/>
                <a:gd name="connsiteY17" fmla="*/ 507775 h 607132"/>
                <a:gd name="connsiteX18" fmla="*/ 168157 w 579537"/>
                <a:gd name="connsiteY18" fmla="*/ 488740 h 607132"/>
                <a:gd name="connsiteX19" fmla="*/ 168157 w 579537"/>
                <a:gd name="connsiteY19" fmla="*/ 279550 h 607132"/>
                <a:gd name="connsiteX20" fmla="*/ 187209 w 579537"/>
                <a:gd name="connsiteY20" fmla="*/ 260514 h 607132"/>
                <a:gd name="connsiteX21" fmla="*/ 500556 w 579537"/>
                <a:gd name="connsiteY21" fmla="*/ 239125 h 607132"/>
                <a:gd name="connsiteX22" fmla="*/ 500556 w 579537"/>
                <a:gd name="connsiteY22" fmla="*/ 447517 h 607132"/>
                <a:gd name="connsiteX23" fmla="*/ 500556 w 579537"/>
                <a:gd name="connsiteY23" fmla="*/ 239125 h 607132"/>
                <a:gd name="connsiteX24" fmla="*/ 141569 w 579537"/>
                <a:gd name="connsiteY24" fmla="*/ 176866 h 607132"/>
                <a:gd name="connsiteX25" fmla="*/ 99277 w 579537"/>
                <a:gd name="connsiteY25" fmla="*/ 188961 h 607132"/>
                <a:gd name="connsiteX26" fmla="*/ 99277 w 579537"/>
                <a:gd name="connsiteY26" fmla="*/ 569261 h 607132"/>
                <a:gd name="connsiteX27" fmla="*/ 462632 w 579537"/>
                <a:gd name="connsiteY27" fmla="*/ 569261 h 607132"/>
                <a:gd name="connsiteX28" fmla="*/ 462632 w 579537"/>
                <a:gd name="connsiteY28" fmla="*/ 220685 h 607132"/>
                <a:gd name="connsiteX29" fmla="*/ 462632 w 579537"/>
                <a:gd name="connsiteY29" fmla="*/ 208987 h 607132"/>
                <a:gd name="connsiteX30" fmla="*/ 462632 w 579537"/>
                <a:gd name="connsiteY30" fmla="*/ 188961 h 607132"/>
                <a:gd name="connsiteX31" fmla="*/ 422524 w 579537"/>
                <a:gd name="connsiteY31" fmla="*/ 176866 h 607132"/>
                <a:gd name="connsiteX32" fmla="*/ 328806 w 579537"/>
                <a:gd name="connsiteY32" fmla="*/ 176866 h 607132"/>
                <a:gd name="connsiteX33" fmla="*/ 235287 w 579537"/>
                <a:gd name="connsiteY33" fmla="*/ 176866 h 607132"/>
                <a:gd name="connsiteX34" fmla="*/ 141569 w 579537"/>
                <a:gd name="connsiteY34" fmla="*/ 176866 h 607132"/>
                <a:gd name="connsiteX35" fmla="*/ 94711 w 579537"/>
                <a:gd name="connsiteY35" fmla="*/ 37872 h 607132"/>
                <a:gd name="connsiteX36" fmla="*/ 37924 w 579537"/>
                <a:gd name="connsiteY36" fmla="*/ 94580 h 607132"/>
                <a:gd name="connsiteX37" fmla="*/ 61949 w 579537"/>
                <a:gd name="connsiteY37" fmla="*/ 140779 h 607132"/>
                <a:gd name="connsiteX38" fmla="*/ 94711 w 579537"/>
                <a:gd name="connsiteY38" fmla="*/ 151486 h 607132"/>
                <a:gd name="connsiteX39" fmla="*/ 129855 w 579537"/>
                <a:gd name="connsiteY39" fmla="*/ 139192 h 607132"/>
                <a:gd name="connsiteX40" fmla="*/ 141569 w 579537"/>
                <a:gd name="connsiteY40" fmla="*/ 130072 h 607132"/>
                <a:gd name="connsiteX41" fmla="*/ 153284 w 579537"/>
                <a:gd name="connsiteY41" fmla="*/ 139192 h 607132"/>
                <a:gd name="connsiteX42" fmla="*/ 223572 w 579537"/>
                <a:gd name="connsiteY42" fmla="*/ 139192 h 607132"/>
                <a:gd name="connsiteX43" fmla="*/ 235287 w 579537"/>
                <a:gd name="connsiteY43" fmla="*/ 130072 h 607132"/>
                <a:gd name="connsiteX44" fmla="*/ 247002 w 579537"/>
                <a:gd name="connsiteY44" fmla="*/ 139192 h 607132"/>
                <a:gd name="connsiteX45" fmla="*/ 317092 w 579537"/>
                <a:gd name="connsiteY45" fmla="*/ 139192 h 607132"/>
                <a:gd name="connsiteX46" fmla="*/ 329005 w 579537"/>
                <a:gd name="connsiteY46" fmla="*/ 130072 h 607132"/>
                <a:gd name="connsiteX47" fmla="*/ 340720 w 579537"/>
                <a:gd name="connsiteY47" fmla="*/ 139192 h 607132"/>
                <a:gd name="connsiteX48" fmla="*/ 410809 w 579537"/>
                <a:gd name="connsiteY48" fmla="*/ 139192 h 607132"/>
                <a:gd name="connsiteX49" fmla="*/ 422524 w 579537"/>
                <a:gd name="connsiteY49" fmla="*/ 130072 h 607132"/>
                <a:gd name="connsiteX50" fmla="*/ 434239 w 579537"/>
                <a:gd name="connsiteY50" fmla="*/ 139192 h 607132"/>
                <a:gd name="connsiteX51" fmla="*/ 469383 w 579537"/>
                <a:gd name="connsiteY51" fmla="*/ 151486 h 607132"/>
                <a:gd name="connsiteX52" fmla="*/ 500159 w 579537"/>
                <a:gd name="connsiteY52" fmla="*/ 142365 h 607132"/>
                <a:gd name="connsiteX53" fmla="*/ 526170 w 579537"/>
                <a:gd name="connsiteY53" fmla="*/ 94580 h 607132"/>
                <a:gd name="connsiteX54" fmla="*/ 469383 w 579537"/>
                <a:gd name="connsiteY54" fmla="*/ 37872 h 607132"/>
                <a:gd name="connsiteX55" fmla="*/ 434239 w 579537"/>
                <a:gd name="connsiteY55" fmla="*/ 50165 h 607132"/>
                <a:gd name="connsiteX56" fmla="*/ 422524 w 579537"/>
                <a:gd name="connsiteY56" fmla="*/ 59286 h 607132"/>
                <a:gd name="connsiteX57" fmla="*/ 410809 w 579537"/>
                <a:gd name="connsiteY57" fmla="*/ 50165 h 607132"/>
                <a:gd name="connsiteX58" fmla="*/ 340720 w 579537"/>
                <a:gd name="connsiteY58" fmla="*/ 50165 h 607132"/>
                <a:gd name="connsiteX59" fmla="*/ 328806 w 579537"/>
                <a:gd name="connsiteY59" fmla="*/ 59286 h 607132"/>
                <a:gd name="connsiteX60" fmla="*/ 317092 w 579537"/>
                <a:gd name="connsiteY60" fmla="*/ 50165 h 607132"/>
                <a:gd name="connsiteX61" fmla="*/ 247002 w 579537"/>
                <a:gd name="connsiteY61" fmla="*/ 50165 h 607132"/>
                <a:gd name="connsiteX62" fmla="*/ 235287 w 579537"/>
                <a:gd name="connsiteY62" fmla="*/ 59286 h 607132"/>
                <a:gd name="connsiteX63" fmla="*/ 223374 w 579537"/>
                <a:gd name="connsiteY63" fmla="*/ 50165 h 607132"/>
                <a:gd name="connsiteX64" fmla="*/ 153284 w 579537"/>
                <a:gd name="connsiteY64" fmla="*/ 50165 h 607132"/>
                <a:gd name="connsiteX65" fmla="*/ 141569 w 579537"/>
                <a:gd name="connsiteY65" fmla="*/ 59286 h 607132"/>
                <a:gd name="connsiteX66" fmla="*/ 129855 w 579537"/>
                <a:gd name="connsiteY66" fmla="*/ 50165 h 607132"/>
                <a:gd name="connsiteX67" fmla="*/ 94711 w 579537"/>
                <a:gd name="connsiteY67" fmla="*/ 37872 h 607132"/>
                <a:gd name="connsiteX68" fmla="*/ 94711 w 579537"/>
                <a:gd name="connsiteY68" fmla="*/ 0 h 607132"/>
                <a:gd name="connsiteX69" fmla="*/ 141569 w 579537"/>
                <a:gd name="connsiteY69" fmla="*/ 12294 h 607132"/>
                <a:gd name="connsiteX70" fmla="*/ 235287 w 579537"/>
                <a:gd name="connsiteY70" fmla="*/ 12294 h 607132"/>
                <a:gd name="connsiteX71" fmla="*/ 328806 w 579537"/>
                <a:gd name="connsiteY71" fmla="*/ 12294 h 607132"/>
                <a:gd name="connsiteX72" fmla="*/ 422524 w 579537"/>
                <a:gd name="connsiteY72" fmla="*/ 12294 h 607132"/>
                <a:gd name="connsiteX73" fmla="*/ 469383 w 579537"/>
                <a:gd name="connsiteY73" fmla="*/ 0 h 607132"/>
                <a:gd name="connsiteX74" fmla="*/ 564093 w 579537"/>
                <a:gd name="connsiteY74" fmla="*/ 94580 h 607132"/>
                <a:gd name="connsiteX75" fmla="*/ 500556 w 579537"/>
                <a:gd name="connsiteY75" fmla="*/ 184004 h 607132"/>
                <a:gd name="connsiteX76" fmla="*/ 500556 w 579537"/>
                <a:gd name="connsiteY76" fmla="*/ 196495 h 607132"/>
                <a:gd name="connsiteX77" fmla="*/ 523985 w 579537"/>
                <a:gd name="connsiteY77" fmla="*/ 524450 h 607132"/>
                <a:gd name="connsiteX78" fmla="*/ 500556 w 579537"/>
                <a:gd name="connsiteY78" fmla="*/ 543485 h 607132"/>
                <a:gd name="connsiteX79" fmla="*/ 500556 w 579537"/>
                <a:gd name="connsiteY79" fmla="*/ 576002 h 607132"/>
                <a:gd name="connsiteX80" fmla="*/ 466206 w 579537"/>
                <a:gd name="connsiteY80" fmla="*/ 607132 h 607132"/>
                <a:gd name="connsiteX81" fmla="*/ 95505 w 579537"/>
                <a:gd name="connsiteY81" fmla="*/ 607132 h 607132"/>
                <a:gd name="connsiteX82" fmla="*/ 61155 w 579537"/>
                <a:gd name="connsiteY82" fmla="*/ 576002 h 607132"/>
                <a:gd name="connsiteX83" fmla="*/ 61155 w 579537"/>
                <a:gd name="connsiteY83" fmla="*/ 183210 h 607132"/>
                <a:gd name="connsiteX84" fmla="*/ 0 w 579537"/>
                <a:gd name="connsiteY84" fmla="*/ 94580 h 607132"/>
                <a:gd name="connsiteX85" fmla="*/ 94711 w 579537"/>
                <a:gd name="connsiteY85" fmla="*/ 0 h 60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79537" h="607132">
                  <a:moveTo>
                    <a:pt x="374660" y="260514"/>
                  </a:moveTo>
                  <a:cubicBezTo>
                    <a:pt x="384996" y="260514"/>
                    <a:pt x="393543" y="269040"/>
                    <a:pt x="393543" y="279550"/>
                  </a:cubicBezTo>
                  <a:lnTo>
                    <a:pt x="393543" y="488740"/>
                  </a:lnTo>
                  <a:cubicBezTo>
                    <a:pt x="393543" y="499249"/>
                    <a:pt x="384996" y="507775"/>
                    <a:pt x="374660" y="507775"/>
                  </a:cubicBezTo>
                  <a:cubicBezTo>
                    <a:pt x="364126" y="507775"/>
                    <a:pt x="355579" y="499249"/>
                    <a:pt x="355579" y="488740"/>
                  </a:cubicBezTo>
                  <a:lnTo>
                    <a:pt x="355579" y="279550"/>
                  </a:lnTo>
                  <a:cubicBezTo>
                    <a:pt x="355579" y="269040"/>
                    <a:pt x="364126" y="260514"/>
                    <a:pt x="374660" y="260514"/>
                  </a:cubicBezTo>
                  <a:close/>
                  <a:moveTo>
                    <a:pt x="280949" y="260514"/>
                  </a:moveTo>
                  <a:cubicBezTo>
                    <a:pt x="291484" y="260514"/>
                    <a:pt x="299832" y="269040"/>
                    <a:pt x="299832" y="279550"/>
                  </a:cubicBezTo>
                  <a:lnTo>
                    <a:pt x="299832" y="488740"/>
                  </a:lnTo>
                  <a:cubicBezTo>
                    <a:pt x="299832" y="499249"/>
                    <a:pt x="291484" y="507775"/>
                    <a:pt x="280949" y="507775"/>
                  </a:cubicBezTo>
                  <a:cubicBezTo>
                    <a:pt x="270415" y="507775"/>
                    <a:pt x="261868" y="499249"/>
                    <a:pt x="261868" y="488740"/>
                  </a:cubicBezTo>
                  <a:lnTo>
                    <a:pt x="261868" y="279550"/>
                  </a:lnTo>
                  <a:cubicBezTo>
                    <a:pt x="261868" y="269040"/>
                    <a:pt x="270415" y="260514"/>
                    <a:pt x="280949" y="260514"/>
                  </a:cubicBezTo>
                  <a:close/>
                  <a:moveTo>
                    <a:pt x="187209" y="260514"/>
                  </a:moveTo>
                  <a:cubicBezTo>
                    <a:pt x="197728" y="260514"/>
                    <a:pt x="206262" y="269040"/>
                    <a:pt x="206262" y="279550"/>
                  </a:cubicBezTo>
                  <a:lnTo>
                    <a:pt x="206262" y="488740"/>
                  </a:lnTo>
                  <a:cubicBezTo>
                    <a:pt x="206262" y="499249"/>
                    <a:pt x="197728" y="507775"/>
                    <a:pt x="187209" y="507775"/>
                  </a:cubicBezTo>
                  <a:cubicBezTo>
                    <a:pt x="176691" y="507775"/>
                    <a:pt x="168157" y="499249"/>
                    <a:pt x="168157" y="488740"/>
                  </a:cubicBezTo>
                  <a:lnTo>
                    <a:pt x="168157" y="279550"/>
                  </a:lnTo>
                  <a:cubicBezTo>
                    <a:pt x="168157" y="269040"/>
                    <a:pt x="176691" y="260514"/>
                    <a:pt x="187209" y="260514"/>
                  </a:cubicBezTo>
                  <a:close/>
                  <a:moveTo>
                    <a:pt x="500556" y="239125"/>
                  </a:moveTo>
                  <a:lnTo>
                    <a:pt x="500556" y="447517"/>
                  </a:lnTo>
                  <a:cubicBezTo>
                    <a:pt x="528751" y="366818"/>
                    <a:pt x="575411" y="270454"/>
                    <a:pt x="500556" y="239125"/>
                  </a:cubicBezTo>
                  <a:close/>
                  <a:moveTo>
                    <a:pt x="141569" y="176866"/>
                  </a:moveTo>
                  <a:cubicBezTo>
                    <a:pt x="128663" y="184400"/>
                    <a:pt x="114169" y="188366"/>
                    <a:pt x="99277" y="188961"/>
                  </a:cubicBezTo>
                  <a:lnTo>
                    <a:pt x="99277" y="569261"/>
                  </a:lnTo>
                  <a:lnTo>
                    <a:pt x="462632" y="569261"/>
                  </a:lnTo>
                  <a:lnTo>
                    <a:pt x="462632" y="220685"/>
                  </a:lnTo>
                  <a:cubicBezTo>
                    <a:pt x="461441" y="216918"/>
                    <a:pt x="461441" y="212952"/>
                    <a:pt x="462632" y="208987"/>
                  </a:cubicBezTo>
                  <a:lnTo>
                    <a:pt x="462632" y="188961"/>
                  </a:lnTo>
                  <a:cubicBezTo>
                    <a:pt x="448336" y="187969"/>
                    <a:pt x="434834" y="184004"/>
                    <a:pt x="422524" y="176866"/>
                  </a:cubicBezTo>
                  <a:cubicBezTo>
                    <a:pt x="394131" y="193323"/>
                    <a:pt x="357200" y="193323"/>
                    <a:pt x="328806" y="176866"/>
                  </a:cubicBezTo>
                  <a:cubicBezTo>
                    <a:pt x="300413" y="193323"/>
                    <a:pt x="263680" y="193323"/>
                    <a:pt x="235287" y="176866"/>
                  </a:cubicBezTo>
                  <a:cubicBezTo>
                    <a:pt x="206695" y="193323"/>
                    <a:pt x="169963" y="193323"/>
                    <a:pt x="141569" y="176866"/>
                  </a:cubicBezTo>
                  <a:close/>
                  <a:moveTo>
                    <a:pt x="94711" y="37872"/>
                  </a:moveTo>
                  <a:cubicBezTo>
                    <a:pt x="63339" y="37872"/>
                    <a:pt x="37924" y="63251"/>
                    <a:pt x="37924" y="94580"/>
                  </a:cubicBezTo>
                  <a:cubicBezTo>
                    <a:pt x="37924" y="113813"/>
                    <a:pt x="47455" y="130468"/>
                    <a:pt x="61949" y="140779"/>
                  </a:cubicBezTo>
                  <a:cubicBezTo>
                    <a:pt x="71281" y="147520"/>
                    <a:pt x="82400" y="151486"/>
                    <a:pt x="94711" y="151486"/>
                  </a:cubicBezTo>
                  <a:cubicBezTo>
                    <a:pt x="107617" y="151486"/>
                    <a:pt x="119728" y="147124"/>
                    <a:pt x="129855" y="139192"/>
                  </a:cubicBezTo>
                  <a:lnTo>
                    <a:pt x="141569" y="130072"/>
                  </a:lnTo>
                  <a:lnTo>
                    <a:pt x="153284" y="139192"/>
                  </a:lnTo>
                  <a:cubicBezTo>
                    <a:pt x="173537" y="155253"/>
                    <a:pt x="203320" y="155253"/>
                    <a:pt x="223572" y="139192"/>
                  </a:cubicBezTo>
                  <a:lnTo>
                    <a:pt x="235287" y="130072"/>
                  </a:lnTo>
                  <a:lnTo>
                    <a:pt x="247002" y="139192"/>
                  </a:lnTo>
                  <a:cubicBezTo>
                    <a:pt x="267254" y="155253"/>
                    <a:pt x="296839" y="155253"/>
                    <a:pt x="317092" y="139192"/>
                  </a:cubicBezTo>
                  <a:lnTo>
                    <a:pt x="329005" y="130072"/>
                  </a:lnTo>
                  <a:lnTo>
                    <a:pt x="340720" y="139192"/>
                  </a:lnTo>
                  <a:cubicBezTo>
                    <a:pt x="360972" y="155253"/>
                    <a:pt x="390557" y="155253"/>
                    <a:pt x="410809" y="139192"/>
                  </a:cubicBezTo>
                  <a:lnTo>
                    <a:pt x="422524" y="130072"/>
                  </a:lnTo>
                  <a:lnTo>
                    <a:pt x="434239" y="139192"/>
                  </a:lnTo>
                  <a:cubicBezTo>
                    <a:pt x="444365" y="147124"/>
                    <a:pt x="456675" y="151486"/>
                    <a:pt x="469383" y="151486"/>
                  </a:cubicBezTo>
                  <a:cubicBezTo>
                    <a:pt x="480701" y="151486"/>
                    <a:pt x="491224" y="147917"/>
                    <a:pt x="500159" y="142365"/>
                  </a:cubicBezTo>
                  <a:cubicBezTo>
                    <a:pt x="515845" y="132054"/>
                    <a:pt x="526170" y="114606"/>
                    <a:pt x="526170" y="94580"/>
                  </a:cubicBezTo>
                  <a:cubicBezTo>
                    <a:pt x="526170" y="63450"/>
                    <a:pt x="500755" y="37872"/>
                    <a:pt x="469383" y="37872"/>
                  </a:cubicBezTo>
                  <a:cubicBezTo>
                    <a:pt x="456675" y="37872"/>
                    <a:pt x="444564" y="42036"/>
                    <a:pt x="434239" y="50165"/>
                  </a:cubicBezTo>
                  <a:lnTo>
                    <a:pt x="422524" y="59286"/>
                  </a:lnTo>
                  <a:lnTo>
                    <a:pt x="410809" y="50165"/>
                  </a:lnTo>
                  <a:cubicBezTo>
                    <a:pt x="390557" y="34104"/>
                    <a:pt x="360972" y="34104"/>
                    <a:pt x="340720" y="50165"/>
                  </a:cubicBezTo>
                  <a:lnTo>
                    <a:pt x="328806" y="59286"/>
                  </a:lnTo>
                  <a:lnTo>
                    <a:pt x="317092" y="50165"/>
                  </a:lnTo>
                  <a:cubicBezTo>
                    <a:pt x="296839" y="34104"/>
                    <a:pt x="267254" y="34104"/>
                    <a:pt x="247002" y="50165"/>
                  </a:cubicBezTo>
                  <a:lnTo>
                    <a:pt x="235287" y="59286"/>
                  </a:lnTo>
                  <a:lnTo>
                    <a:pt x="223374" y="50165"/>
                  </a:lnTo>
                  <a:cubicBezTo>
                    <a:pt x="203121" y="34104"/>
                    <a:pt x="173537" y="34104"/>
                    <a:pt x="153284" y="50165"/>
                  </a:cubicBezTo>
                  <a:lnTo>
                    <a:pt x="141569" y="59286"/>
                  </a:lnTo>
                  <a:lnTo>
                    <a:pt x="129855" y="50165"/>
                  </a:lnTo>
                  <a:cubicBezTo>
                    <a:pt x="119728" y="42036"/>
                    <a:pt x="107418" y="37872"/>
                    <a:pt x="94711" y="37872"/>
                  </a:cubicBezTo>
                  <a:close/>
                  <a:moveTo>
                    <a:pt x="94711" y="0"/>
                  </a:moveTo>
                  <a:cubicBezTo>
                    <a:pt x="111389" y="0"/>
                    <a:pt x="127273" y="4164"/>
                    <a:pt x="141569" y="12294"/>
                  </a:cubicBezTo>
                  <a:cubicBezTo>
                    <a:pt x="169963" y="-3965"/>
                    <a:pt x="206695" y="-3965"/>
                    <a:pt x="235287" y="12294"/>
                  </a:cubicBezTo>
                  <a:cubicBezTo>
                    <a:pt x="263680" y="-3965"/>
                    <a:pt x="300413" y="-3965"/>
                    <a:pt x="328806" y="12294"/>
                  </a:cubicBezTo>
                  <a:cubicBezTo>
                    <a:pt x="357200" y="-3965"/>
                    <a:pt x="394131" y="-3965"/>
                    <a:pt x="422524" y="12294"/>
                  </a:cubicBezTo>
                  <a:cubicBezTo>
                    <a:pt x="436820" y="4164"/>
                    <a:pt x="452704" y="0"/>
                    <a:pt x="469383" y="0"/>
                  </a:cubicBezTo>
                  <a:cubicBezTo>
                    <a:pt x="521603" y="0"/>
                    <a:pt x="564093" y="42432"/>
                    <a:pt x="564093" y="94580"/>
                  </a:cubicBezTo>
                  <a:cubicBezTo>
                    <a:pt x="564093" y="136020"/>
                    <a:pt x="537487" y="171115"/>
                    <a:pt x="500556" y="184004"/>
                  </a:cubicBezTo>
                  <a:lnTo>
                    <a:pt x="500556" y="196495"/>
                  </a:lnTo>
                  <a:cubicBezTo>
                    <a:pt x="666349" y="237936"/>
                    <a:pt x="518823" y="421146"/>
                    <a:pt x="523985" y="524450"/>
                  </a:cubicBezTo>
                  <a:cubicBezTo>
                    <a:pt x="524780" y="539321"/>
                    <a:pt x="511874" y="545467"/>
                    <a:pt x="500556" y="543485"/>
                  </a:cubicBezTo>
                  <a:lnTo>
                    <a:pt x="500556" y="576002"/>
                  </a:lnTo>
                  <a:cubicBezTo>
                    <a:pt x="500556" y="593253"/>
                    <a:pt x="485267" y="607132"/>
                    <a:pt x="466206" y="607132"/>
                  </a:cubicBezTo>
                  <a:lnTo>
                    <a:pt x="95505" y="607132"/>
                  </a:lnTo>
                  <a:cubicBezTo>
                    <a:pt x="76642" y="607132"/>
                    <a:pt x="61155" y="593253"/>
                    <a:pt x="61155" y="576002"/>
                  </a:cubicBezTo>
                  <a:lnTo>
                    <a:pt x="61155" y="183210"/>
                  </a:lnTo>
                  <a:cubicBezTo>
                    <a:pt x="25415" y="169529"/>
                    <a:pt x="0" y="135029"/>
                    <a:pt x="0" y="94580"/>
                  </a:cubicBezTo>
                  <a:cubicBezTo>
                    <a:pt x="0" y="42432"/>
                    <a:pt x="42491" y="0"/>
                    <a:pt x="94711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69" y="5682"/>
              <a:ext cx="2674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供应链韧性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474" y="6526"/>
              <a:ext cx="4266" cy="1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2023 </a:t>
              </a:r>
              <a:r>
                <a:rPr lang="zh-CN" alt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年柠檬减产导致采购成本波动 </a:t>
              </a:r>
              <a:r>
                <a:rPr lang="en-US" altLang="zh-CN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30%</a:t>
              </a:r>
              <a:endPara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55854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应对策略与财务健康度</a:t>
            </a:r>
            <a:endParaRPr lang="en-US" altLang="zh-CN" sz="40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139190" y="2400300"/>
            <a:ext cx="3009900" cy="32194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beverage_250807"/>
          <p:cNvSpPr/>
          <p:nvPr/>
        </p:nvSpPr>
        <p:spPr>
          <a:xfrm>
            <a:off x="2339298" y="2855101"/>
            <a:ext cx="609685" cy="423897"/>
          </a:xfrm>
          <a:custGeom>
            <a:avLst/>
            <a:gdLst>
              <a:gd name="connsiteX0" fmla="*/ 523687 w 607639"/>
              <a:gd name="connsiteY0" fmla="*/ 339393 h 422475"/>
              <a:gd name="connsiteX1" fmla="*/ 217009 w 607639"/>
              <a:gd name="connsiteY1" fmla="*/ 357520 h 422475"/>
              <a:gd name="connsiteX2" fmla="*/ 93483 w 607639"/>
              <a:gd name="connsiteY2" fmla="*/ 342414 h 422475"/>
              <a:gd name="connsiteX3" fmla="*/ 88856 w 607639"/>
              <a:gd name="connsiteY3" fmla="*/ 342059 h 422475"/>
              <a:gd name="connsiteX4" fmla="*/ 73281 w 607639"/>
              <a:gd name="connsiteY4" fmla="*/ 347479 h 422475"/>
              <a:gd name="connsiteX5" fmla="*/ 65094 w 607639"/>
              <a:gd name="connsiteY5" fmla="*/ 366583 h 422475"/>
              <a:gd name="connsiteX6" fmla="*/ 65094 w 607639"/>
              <a:gd name="connsiteY6" fmla="*/ 370138 h 422475"/>
              <a:gd name="connsiteX7" fmla="*/ 95975 w 607639"/>
              <a:gd name="connsiteY7" fmla="*/ 400883 h 422475"/>
              <a:gd name="connsiteX8" fmla="*/ 522441 w 607639"/>
              <a:gd name="connsiteY8" fmla="*/ 400883 h 422475"/>
              <a:gd name="connsiteX9" fmla="*/ 553322 w 607639"/>
              <a:gd name="connsiteY9" fmla="*/ 370138 h 422475"/>
              <a:gd name="connsiteX10" fmla="*/ 553322 w 607639"/>
              <a:gd name="connsiteY10" fmla="*/ 366583 h 422475"/>
              <a:gd name="connsiteX11" fmla="*/ 544690 w 607639"/>
              <a:gd name="connsiteY11" fmla="*/ 346235 h 422475"/>
              <a:gd name="connsiteX12" fmla="*/ 523687 w 607639"/>
              <a:gd name="connsiteY12" fmla="*/ 339393 h 422475"/>
              <a:gd name="connsiteX13" fmla="*/ 521729 w 607639"/>
              <a:gd name="connsiteY13" fmla="*/ 317800 h 422475"/>
              <a:gd name="connsiteX14" fmla="*/ 559374 w 607639"/>
              <a:gd name="connsiteY14" fmla="*/ 330240 h 422475"/>
              <a:gd name="connsiteX15" fmla="*/ 575037 w 607639"/>
              <a:gd name="connsiteY15" fmla="*/ 366583 h 422475"/>
              <a:gd name="connsiteX16" fmla="*/ 575037 w 607639"/>
              <a:gd name="connsiteY16" fmla="*/ 370138 h 422475"/>
              <a:gd name="connsiteX17" fmla="*/ 522441 w 607639"/>
              <a:gd name="connsiteY17" fmla="*/ 422475 h 422475"/>
              <a:gd name="connsiteX18" fmla="*/ 95975 w 607639"/>
              <a:gd name="connsiteY18" fmla="*/ 422475 h 422475"/>
              <a:gd name="connsiteX19" fmla="*/ 43468 w 607639"/>
              <a:gd name="connsiteY19" fmla="*/ 370138 h 422475"/>
              <a:gd name="connsiteX20" fmla="*/ 43468 w 607639"/>
              <a:gd name="connsiteY20" fmla="*/ 366583 h 422475"/>
              <a:gd name="connsiteX21" fmla="*/ 59220 w 607639"/>
              <a:gd name="connsiteY21" fmla="*/ 331040 h 422475"/>
              <a:gd name="connsiteX22" fmla="*/ 97132 w 607639"/>
              <a:gd name="connsiteY22" fmla="*/ 321088 h 422475"/>
              <a:gd name="connsiteX23" fmla="*/ 217009 w 607639"/>
              <a:gd name="connsiteY23" fmla="*/ 335838 h 422475"/>
              <a:gd name="connsiteX24" fmla="*/ 521729 w 607639"/>
              <a:gd name="connsiteY24" fmla="*/ 317800 h 422475"/>
              <a:gd name="connsiteX25" fmla="*/ 379786 w 607639"/>
              <a:gd name="connsiteY25" fmla="*/ 108342 h 422475"/>
              <a:gd name="connsiteX26" fmla="*/ 304042 w 607639"/>
              <a:gd name="connsiteY26" fmla="*/ 158202 h 422475"/>
              <a:gd name="connsiteX27" fmla="*/ 298079 w 607639"/>
              <a:gd name="connsiteY27" fmla="*/ 166734 h 422475"/>
              <a:gd name="connsiteX28" fmla="*/ 287665 w 607639"/>
              <a:gd name="connsiteY28" fmla="*/ 166290 h 422475"/>
              <a:gd name="connsiteX29" fmla="*/ 233283 w 607639"/>
              <a:gd name="connsiteY29" fmla="*/ 151714 h 422475"/>
              <a:gd name="connsiteX30" fmla="*/ 180503 w 607639"/>
              <a:gd name="connsiteY30" fmla="*/ 165401 h 422475"/>
              <a:gd name="connsiteX31" fmla="*/ 169288 w 607639"/>
              <a:gd name="connsiteY31" fmla="*/ 165223 h 422475"/>
              <a:gd name="connsiteX32" fmla="*/ 112948 w 607639"/>
              <a:gd name="connsiteY32" fmla="*/ 151891 h 422475"/>
              <a:gd name="connsiteX33" fmla="*/ 103424 w 607639"/>
              <a:gd name="connsiteY33" fmla="*/ 147359 h 422475"/>
              <a:gd name="connsiteX34" fmla="*/ 65063 w 607639"/>
              <a:gd name="connsiteY34" fmla="*/ 130028 h 422475"/>
              <a:gd name="connsiteX35" fmla="*/ 21717 w 607639"/>
              <a:gd name="connsiteY35" fmla="*/ 162557 h 422475"/>
              <a:gd name="connsiteX36" fmla="*/ 38717 w 607639"/>
              <a:gd name="connsiteY36" fmla="*/ 188242 h 422475"/>
              <a:gd name="connsiteX37" fmla="*/ 43969 w 607639"/>
              <a:gd name="connsiteY37" fmla="*/ 199441 h 422475"/>
              <a:gd name="connsiteX38" fmla="*/ 43435 w 607639"/>
              <a:gd name="connsiteY38" fmla="*/ 205840 h 422475"/>
              <a:gd name="connsiteX39" fmla="*/ 119356 w 607639"/>
              <a:gd name="connsiteY39" fmla="*/ 260055 h 422475"/>
              <a:gd name="connsiteX40" fmla="*/ 140272 w 607639"/>
              <a:gd name="connsiteY40" fmla="*/ 257922 h 422475"/>
              <a:gd name="connsiteX41" fmla="*/ 142408 w 607639"/>
              <a:gd name="connsiteY41" fmla="*/ 257744 h 422475"/>
              <a:gd name="connsiteX42" fmla="*/ 151576 w 607639"/>
              <a:gd name="connsiteY42" fmla="*/ 262721 h 422475"/>
              <a:gd name="connsiteX43" fmla="*/ 233283 w 607639"/>
              <a:gd name="connsiteY43" fmla="*/ 303427 h 422475"/>
              <a:gd name="connsiteX44" fmla="*/ 325492 w 607639"/>
              <a:gd name="connsiteY44" fmla="*/ 227526 h 422475"/>
              <a:gd name="connsiteX45" fmla="*/ 325047 w 607639"/>
              <a:gd name="connsiteY45" fmla="*/ 219882 h 422475"/>
              <a:gd name="connsiteX46" fmla="*/ 329320 w 607639"/>
              <a:gd name="connsiteY46" fmla="*/ 209928 h 422475"/>
              <a:gd name="connsiteX47" fmla="*/ 340178 w 607639"/>
              <a:gd name="connsiteY47" fmla="*/ 208684 h 422475"/>
              <a:gd name="connsiteX48" fmla="*/ 379786 w 607639"/>
              <a:gd name="connsiteY48" fmla="*/ 216683 h 422475"/>
              <a:gd name="connsiteX49" fmla="*/ 431231 w 607639"/>
              <a:gd name="connsiteY49" fmla="*/ 202196 h 422475"/>
              <a:gd name="connsiteX50" fmla="*/ 440398 w 607639"/>
              <a:gd name="connsiteY50" fmla="*/ 200863 h 422475"/>
              <a:gd name="connsiteX51" fmla="*/ 447252 w 607639"/>
              <a:gd name="connsiteY51" fmla="*/ 207173 h 422475"/>
              <a:gd name="connsiteX52" fmla="*/ 504571 w 607639"/>
              <a:gd name="connsiteY52" fmla="*/ 238369 h 422475"/>
              <a:gd name="connsiteX53" fmla="*/ 564204 w 607639"/>
              <a:gd name="connsiteY53" fmla="*/ 194997 h 422475"/>
              <a:gd name="connsiteX54" fmla="*/ 504571 w 607639"/>
              <a:gd name="connsiteY54" fmla="*/ 151714 h 422475"/>
              <a:gd name="connsiteX55" fmla="*/ 470037 w 607639"/>
              <a:gd name="connsiteY55" fmla="*/ 159801 h 422475"/>
              <a:gd name="connsiteX56" fmla="*/ 460602 w 607639"/>
              <a:gd name="connsiteY56" fmla="*/ 160068 h 422475"/>
              <a:gd name="connsiteX57" fmla="*/ 454461 w 607639"/>
              <a:gd name="connsiteY57" fmla="*/ 152869 h 422475"/>
              <a:gd name="connsiteX58" fmla="*/ 379786 w 607639"/>
              <a:gd name="connsiteY58" fmla="*/ 108342 h 422475"/>
              <a:gd name="connsiteX59" fmla="*/ 282121 w 607639"/>
              <a:gd name="connsiteY59" fmla="*/ 65061 h 422475"/>
              <a:gd name="connsiteX60" fmla="*/ 303785 w 607639"/>
              <a:gd name="connsiteY60" fmla="*/ 86690 h 422475"/>
              <a:gd name="connsiteX61" fmla="*/ 282121 w 607639"/>
              <a:gd name="connsiteY61" fmla="*/ 108319 h 422475"/>
              <a:gd name="connsiteX62" fmla="*/ 260457 w 607639"/>
              <a:gd name="connsiteY62" fmla="*/ 86690 h 422475"/>
              <a:gd name="connsiteX63" fmla="*/ 282121 w 607639"/>
              <a:gd name="connsiteY63" fmla="*/ 65061 h 422475"/>
              <a:gd name="connsiteX64" fmla="*/ 119362 w 607639"/>
              <a:gd name="connsiteY64" fmla="*/ 54194 h 422475"/>
              <a:gd name="connsiteX65" fmla="*/ 141061 w 607639"/>
              <a:gd name="connsiteY65" fmla="*/ 75823 h 422475"/>
              <a:gd name="connsiteX66" fmla="*/ 119362 w 607639"/>
              <a:gd name="connsiteY66" fmla="*/ 97452 h 422475"/>
              <a:gd name="connsiteX67" fmla="*/ 97663 w 607639"/>
              <a:gd name="connsiteY67" fmla="*/ 75823 h 422475"/>
              <a:gd name="connsiteX68" fmla="*/ 119362 w 607639"/>
              <a:gd name="connsiteY68" fmla="*/ 54194 h 422475"/>
              <a:gd name="connsiteX69" fmla="*/ 216989 w 607639"/>
              <a:gd name="connsiteY69" fmla="*/ 43327 h 422475"/>
              <a:gd name="connsiteX70" fmla="*/ 238723 w 607639"/>
              <a:gd name="connsiteY70" fmla="*/ 64991 h 422475"/>
              <a:gd name="connsiteX71" fmla="*/ 216989 w 607639"/>
              <a:gd name="connsiteY71" fmla="*/ 86655 h 422475"/>
              <a:gd name="connsiteX72" fmla="*/ 195255 w 607639"/>
              <a:gd name="connsiteY72" fmla="*/ 64991 h 422475"/>
              <a:gd name="connsiteX73" fmla="*/ 216989 w 607639"/>
              <a:gd name="connsiteY73" fmla="*/ 43327 h 422475"/>
              <a:gd name="connsiteX74" fmla="*/ 303775 w 607639"/>
              <a:gd name="connsiteY74" fmla="*/ 21686 h 422475"/>
              <a:gd name="connsiteX75" fmla="*/ 21717 w 607639"/>
              <a:gd name="connsiteY75" fmla="*/ 119185 h 422475"/>
              <a:gd name="connsiteX76" fmla="*/ 22073 w 607639"/>
              <a:gd name="connsiteY76" fmla="*/ 122029 h 422475"/>
              <a:gd name="connsiteX77" fmla="*/ 65063 w 607639"/>
              <a:gd name="connsiteY77" fmla="*/ 108342 h 422475"/>
              <a:gd name="connsiteX78" fmla="*/ 117309 w 607639"/>
              <a:gd name="connsiteY78" fmla="*/ 130028 h 422475"/>
              <a:gd name="connsiteX79" fmla="*/ 175251 w 607639"/>
              <a:gd name="connsiteY79" fmla="*/ 143626 h 422475"/>
              <a:gd name="connsiteX80" fmla="*/ 285974 w 607639"/>
              <a:gd name="connsiteY80" fmla="*/ 141048 h 422475"/>
              <a:gd name="connsiteX81" fmla="*/ 379786 w 607639"/>
              <a:gd name="connsiteY81" fmla="*/ 86656 h 422475"/>
              <a:gd name="connsiteX82" fmla="*/ 471194 w 607639"/>
              <a:gd name="connsiteY82" fmla="*/ 135716 h 422475"/>
              <a:gd name="connsiteX83" fmla="*/ 504571 w 607639"/>
              <a:gd name="connsiteY83" fmla="*/ 130028 h 422475"/>
              <a:gd name="connsiteX84" fmla="*/ 566608 w 607639"/>
              <a:gd name="connsiteY84" fmla="*/ 153136 h 422475"/>
              <a:gd name="connsiteX85" fmla="*/ 585922 w 607639"/>
              <a:gd name="connsiteY85" fmla="*/ 119185 h 422475"/>
              <a:gd name="connsiteX86" fmla="*/ 303775 w 607639"/>
              <a:gd name="connsiteY86" fmla="*/ 21686 h 422475"/>
              <a:gd name="connsiteX87" fmla="*/ 303775 w 607639"/>
              <a:gd name="connsiteY87" fmla="*/ 0 h 422475"/>
              <a:gd name="connsiteX88" fmla="*/ 607639 w 607639"/>
              <a:gd name="connsiteY88" fmla="*/ 119185 h 422475"/>
              <a:gd name="connsiteX89" fmla="*/ 579780 w 607639"/>
              <a:gd name="connsiteY89" fmla="*/ 170378 h 422475"/>
              <a:gd name="connsiteX90" fmla="*/ 585922 w 607639"/>
              <a:gd name="connsiteY90" fmla="*/ 194997 h 422475"/>
              <a:gd name="connsiteX91" fmla="*/ 542487 w 607639"/>
              <a:gd name="connsiteY91" fmla="*/ 252500 h 422475"/>
              <a:gd name="connsiteX92" fmla="*/ 542487 w 607639"/>
              <a:gd name="connsiteY92" fmla="*/ 303427 h 422475"/>
              <a:gd name="connsiteX93" fmla="*/ 531628 w 607639"/>
              <a:gd name="connsiteY93" fmla="*/ 314181 h 422475"/>
              <a:gd name="connsiteX94" fmla="*/ 520770 w 607639"/>
              <a:gd name="connsiteY94" fmla="*/ 303427 h 422475"/>
              <a:gd name="connsiteX95" fmla="*/ 520770 w 607639"/>
              <a:gd name="connsiteY95" fmla="*/ 258722 h 422475"/>
              <a:gd name="connsiteX96" fmla="*/ 504571 w 607639"/>
              <a:gd name="connsiteY96" fmla="*/ 260055 h 422475"/>
              <a:gd name="connsiteX97" fmla="*/ 433011 w 607639"/>
              <a:gd name="connsiteY97" fmla="*/ 226193 h 422475"/>
              <a:gd name="connsiteX98" fmla="*/ 346943 w 607639"/>
              <a:gd name="connsiteY98" fmla="*/ 234014 h 422475"/>
              <a:gd name="connsiteX99" fmla="*/ 233283 w 607639"/>
              <a:gd name="connsiteY99" fmla="*/ 325024 h 422475"/>
              <a:gd name="connsiteX100" fmla="*/ 137513 w 607639"/>
              <a:gd name="connsiteY100" fmla="*/ 280408 h 422475"/>
              <a:gd name="connsiteX101" fmla="*/ 119356 w 607639"/>
              <a:gd name="connsiteY101" fmla="*/ 281741 h 422475"/>
              <a:gd name="connsiteX102" fmla="*/ 86780 w 607639"/>
              <a:gd name="connsiteY102" fmla="*/ 277297 h 422475"/>
              <a:gd name="connsiteX103" fmla="*/ 86780 w 607639"/>
              <a:gd name="connsiteY103" fmla="*/ 305116 h 422475"/>
              <a:gd name="connsiteX104" fmla="*/ 75922 w 607639"/>
              <a:gd name="connsiteY104" fmla="*/ 315959 h 422475"/>
              <a:gd name="connsiteX105" fmla="*/ 65063 w 607639"/>
              <a:gd name="connsiteY105" fmla="*/ 305116 h 422475"/>
              <a:gd name="connsiteX106" fmla="*/ 65063 w 607639"/>
              <a:gd name="connsiteY106" fmla="*/ 270898 h 422475"/>
              <a:gd name="connsiteX107" fmla="*/ 65508 w 607639"/>
              <a:gd name="connsiteY107" fmla="*/ 269032 h 422475"/>
              <a:gd name="connsiteX108" fmla="*/ 21717 w 607639"/>
              <a:gd name="connsiteY108" fmla="*/ 205840 h 422475"/>
              <a:gd name="connsiteX109" fmla="*/ 21806 w 607639"/>
              <a:gd name="connsiteY109" fmla="*/ 202996 h 422475"/>
              <a:gd name="connsiteX110" fmla="*/ 0 w 607639"/>
              <a:gd name="connsiteY110" fmla="*/ 162557 h 422475"/>
              <a:gd name="connsiteX111" fmla="*/ 5073 w 607639"/>
              <a:gd name="connsiteY111" fmla="*/ 141671 h 422475"/>
              <a:gd name="connsiteX112" fmla="*/ 0 w 607639"/>
              <a:gd name="connsiteY112" fmla="*/ 119185 h 422475"/>
              <a:gd name="connsiteX113" fmla="*/ 303775 w 607639"/>
              <a:gd name="connsiteY113" fmla="*/ 0 h 422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</a:cxnLst>
            <a:rect l="l" t="t" r="r" b="b"/>
            <a:pathLst>
              <a:path w="607639" h="422475">
                <a:moveTo>
                  <a:pt x="523687" y="339393"/>
                </a:moveTo>
                <a:cubicBezTo>
                  <a:pt x="521729" y="339571"/>
                  <a:pt x="320688" y="357520"/>
                  <a:pt x="217009" y="357520"/>
                </a:cubicBezTo>
                <a:cubicBezTo>
                  <a:pt x="179898" y="357520"/>
                  <a:pt x="97043" y="343036"/>
                  <a:pt x="93483" y="342414"/>
                </a:cubicBezTo>
                <a:cubicBezTo>
                  <a:pt x="91881" y="342147"/>
                  <a:pt x="90369" y="342059"/>
                  <a:pt x="88856" y="342059"/>
                </a:cubicBezTo>
                <a:cubicBezTo>
                  <a:pt x="82893" y="342059"/>
                  <a:pt x="77464" y="343925"/>
                  <a:pt x="73281" y="347479"/>
                </a:cubicBezTo>
                <a:cubicBezTo>
                  <a:pt x="68031" y="352011"/>
                  <a:pt x="65094" y="358764"/>
                  <a:pt x="65094" y="366583"/>
                </a:cubicBezTo>
                <a:lnTo>
                  <a:pt x="65094" y="370138"/>
                </a:lnTo>
                <a:cubicBezTo>
                  <a:pt x="65094" y="387110"/>
                  <a:pt x="78977" y="400883"/>
                  <a:pt x="95975" y="400883"/>
                </a:cubicBezTo>
                <a:lnTo>
                  <a:pt x="522441" y="400883"/>
                </a:lnTo>
                <a:cubicBezTo>
                  <a:pt x="539439" y="400883"/>
                  <a:pt x="553322" y="387110"/>
                  <a:pt x="553322" y="370138"/>
                </a:cubicBezTo>
                <a:lnTo>
                  <a:pt x="553322" y="366583"/>
                </a:lnTo>
                <a:cubicBezTo>
                  <a:pt x="553322" y="358586"/>
                  <a:pt x="550296" y="351300"/>
                  <a:pt x="544690" y="346235"/>
                </a:cubicBezTo>
                <a:cubicBezTo>
                  <a:pt x="539172" y="341081"/>
                  <a:pt x="531607" y="338682"/>
                  <a:pt x="523687" y="339393"/>
                </a:cubicBezTo>
                <a:close/>
                <a:moveTo>
                  <a:pt x="521729" y="317800"/>
                </a:moveTo>
                <a:cubicBezTo>
                  <a:pt x="535879" y="316556"/>
                  <a:pt x="549317" y="320999"/>
                  <a:pt x="559374" y="330240"/>
                </a:cubicBezTo>
                <a:cubicBezTo>
                  <a:pt x="569430" y="339482"/>
                  <a:pt x="575037" y="352366"/>
                  <a:pt x="575037" y="366583"/>
                </a:cubicBezTo>
                <a:lnTo>
                  <a:pt x="575037" y="370138"/>
                </a:lnTo>
                <a:cubicBezTo>
                  <a:pt x="575037" y="399017"/>
                  <a:pt x="551453" y="422475"/>
                  <a:pt x="522441" y="422475"/>
                </a:cubicBezTo>
                <a:lnTo>
                  <a:pt x="95975" y="422475"/>
                </a:lnTo>
                <a:cubicBezTo>
                  <a:pt x="67052" y="422475"/>
                  <a:pt x="43468" y="399017"/>
                  <a:pt x="43468" y="370138"/>
                </a:cubicBezTo>
                <a:lnTo>
                  <a:pt x="43468" y="366583"/>
                </a:lnTo>
                <a:cubicBezTo>
                  <a:pt x="43468" y="352277"/>
                  <a:pt x="49075" y="339659"/>
                  <a:pt x="59220" y="331040"/>
                </a:cubicBezTo>
                <a:cubicBezTo>
                  <a:pt x="69455" y="322332"/>
                  <a:pt x="82893" y="318778"/>
                  <a:pt x="97132" y="321088"/>
                </a:cubicBezTo>
                <a:cubicBezTo>
                  <a:pt x="98111" y="321266"/>
                  <a:pt x="181767" y="335838"/>
                  <a:pt x="217009" y="335838"/>
                </a:cubicBezTo>
                <a:cubicBezTo>
                  <a:pt x="319709" y="335838"/>
                  <a:pt x="519771" y="317978"/>
                  <a:pt x="521729" y="317800"/>
                </a:cubicBezTo>
                <a:close/>
                <a:moveTo>
                  <a:pt x="379786" y="108342"/>
                </a:moveTo>
                <a:cubicBezTo>
                  <a:pt x="340445" y="108342"/>
                  <a:pt x="307157" y="130294"/>
                  <a:pt x="304042" y="158202"/>
                </a:cubicBezTo>
                <a:cubicBezTo>
                  <a:pt x="303597" y="161935"/>
                  <a:pt x="301372" y="165134"/>
                  <a:pt x="298079" y="166734"/>
                </a:cubicBezTo>
                <a:cubicBezTo>
                  <a:pt x="294785" y="168423"/>
                  <a:pt x="290780" y="168245"/>
                  <a:pt x="287665" y="166290"/>
                </a:cubicBezTo>
                <a:cubicBezTo>
                  <a:pt x="271822" y="156780"/>
                  <a:pt x="252953" y="151714"/>
                  <a:pt x="233283" y="151714"/>
                </a:cubicBezTo>
                <a:cubicBezTo>
                  <a:pt x="214236" y="151714"/>
                  <a:pt x="195990" y="156424"/>
                  <a:pt x="180503" y="165401"/>
                </a:cubicBezTo>
                <a:cubicBezTo>
                  <a:pt x="177031" y="167445"/>
                  <a:pt x="172670" y="167356"/>
                  <a:pt x="169288" y="165223"/>
                </a:cubicBezTo>
                <a:cubicBezTo>
                  <a:pt x="153801" y="155447"/>
                  <a:pt x="132974" y="150647"/>
                  <a:pt x="112948" y="151891"/>
                </a:cubicBezTo>
                <a:cubicBezTo>
                  <a:pt x="109031" y="152158"/>
                  <a:pt x="105560" y="150381"/>
                  <a:pt x="103424" y="147359"/>
                </a:cubicBezTo>
                <a:cubicBezTo>
                  <a:pt x="95770" y="136693"/>
                  <a:pt x="81084" y="130028"/>
                  <a:pt x="65063" y="130028"/>
                </a:cubicBezTo>
                <a:cubicBezTo>
                  <a:pt x="41209" y="130028"/>
                  <a:pt x="21717" y="144603"/>
                  <a:pt x="21717" y="162557"/>
                </a:cubicBezTo>
                <a:cubicBezTo>
                  <a:pt x="21717" y="172600"/>
                  <a:pt x="27859" y="182021"/>
                  <a:pt x="38717" y="188242"/>
                </a:cubicBezTo>
                <a:cubicBezTo>
                  <a:pt x="42634" y="190553"/>
                  <a:pt x="44681" y="194997"/>
                  <a:pt x="43969" y="199441"/>
                </a:cubicBezTo>
                <a:cubicBezTo>
                  <a:pt x="43613" y="201574"/>
                  <a:pt x="43435" y="203707"/>
                  <a:pt x="43435" y="205840"/>
                </a:cubicBezTo>
                <a:cubicBezTo>
                  <a:pt x="43435" y="235703"/>
                  <a:pt x="77435" y="260055"/>
                  <a:pt x="119356" y="260055"/>
                </a:cubicBezTo>
                <a:cubicBezTo>
                  <a:pt x="126476" y="260055"/>
                  <a:pt x="133508" y="259344"/>
                  <a:pt x="140272" y="257922"/>
                </a:cubicBezTo>
                <a:cubicBezTo>
                  <a:pt x="140984" y="257833"/>
                  <a:pt x="141696" y="257744"/>
                  <a:pt x="142408" y="257744"/>
                </a:cubicBezTo>
                <a:cubicBezTo>
                  <a:pt x="146058" y="257744"/>
                  <a:pt x="149529" y="259522"/>
                  <a:pt x="151576" y="262721"/>
                </a:cubicBezTo>
                <a:cubicBezTo>
                  <a:pt x="167686" y="287785"/>
                  <a:pt x="198927" y="303427"/>
                  <a:pt x="233283" y="303427"/>
                </a:cubicBezTo>
                <a:cubicBezTo>
                  <a:pt x="284105" y="303427"/>
                  <a:pt x="325492" y="269387"/>
                  <a:pt x="325492" y="227526"/>
                </a:cubicBezTo>
                <a:cubicBezTo>
                  <a:pt x="325492" y="224948"/>
                  <a:pt x="325314" y="222460"/>
                  <a:pt x="325047" y="219882"/>
                </a:cubicBezTo>
                <a:cubicBezTo>
                  <a:pt x="324602" y="216061"/>
                  <a:pt x="326204" y="212239"/>
                  <a:pt x="329320" y="209928"/>
                </a:cubicBezTo>
                <a:cubicBezTo>
                  <a:pt x="332524" y="207617"/>
                  <a:pt x="336618" y="207173"/>
                  <a:pt x="340178" y="208684"/>
                </a:cubicBezTo>
                <a:cubicBezTo>
                  <a:pt x="352105" y="213928"/>
                  <a:pt x="365812" y="216683"/>
                  <a:pt x="379786" y="216683"/>
                </a:cubicBezTo>
                <a:cubicBezTo>
                  <a:pt x="398833" y="216683"/>
                  <a:pt x="417079" y="211528"/>
                  <a:pt x="431231" y="202196"/>
                </a:cubicBezTo>
                <a:cubicBezTo>
                  <a:pt x="433901" y="200418"/>
                  <a:pt x="437283" y="199974"/>
                  <a:pt x="440398" y="200863"/>
                </a:cubicBezTo>
                <a:cubicBezTo>
                  <a:pt x="443513" y="201840"/>
                  <a:pt x="446005" y="204151"/>
                  <a:pt x="447252" y="207173"/>
                </a:cubicBezTo>
                <a:cubicBezTo>
                  <a:pt x="454728" y="225571"/>
                  <a:pt x="478314" y="238369"/>
                  <a:pt x="504571" y="238369"/>
                </a:cubicBezTo>
                <a:cubicBezTo>
                  <a:pt x="537414" y="238369"/>
                  <a:pt x="564204" y="218905"/>
                  <a:pt x="564204" y="194997"/>
                </a:cubicBezTo>
                <a:cubicBezTo>
                  <a:pt x="564204" y="171178"/>
                  <a:pt x="537414" y="151714"/>
                  <a:pt x="504571" y="151714"/>
                </a:cubicBezTo>
                <a:cubicBezTo>
                  <a:pt x="492110" y="151714"/>
                  <a:pt x="480183" y="154469"/>
                  <a:pt x="470037" y="159801"/>
                </a:cubicBezTo>
                <a:cubicBezTo>
                  <a:pt x="467100" y="161312"/>
                  <a:pt x="463628" y="161401"/>
                  <a:pt x="460602" y="160068"/>
                </a:cubicBezTo>
                <a:cubicBezTo>
                  <a:pt x="457576" y="158735"/>
                  <a:pt x="455262" y="156069"/>
                  <a:pt x="454461" y="152869"/>
                </a:cubicBezTo>
                <a:cubicBezTo>
                  <a:pt x="447875" y="127095"/>
                  <a:pt x="416456" y="108342"/>
                  <a:pt x="379786" y="108342"/>
                </a:cubicBezTo>
                <a:close/>
                <a:moveTo>
                  <a:pt x="282121" y="65061"/>
                </a:moveTo>
                <a:cubicBezTo>
                  <a:pt x="294086" y="65061"/>
                  <a:pt x="303785" y="74745"/>
                  <a:pt x="303785" y="86690"/>
                </a:cubicBezTo>
                <a:cubicBezTo>
                  <a:pt x="303785" y="98635"/>
                  <a:pt x="294086" y="108319"/>
                  <a:pt x="282121" y="108319"/>
                </a:cubicBezTo>
                <a:cubicBezTo>
                  <a:pt x="270156" y="108319"/>
                  <a:pt x="260457" y="98635"/>
                  <a:pt x="260457" y="86690"/>
                </a:cubicBezTo>
                <a:cubicBezTo>
                  <a:pt x="260457" y="74745"/>
                  <a:pt x="270156" y="65061"/>
                  <a:pt x="282121" y="65061"/>
                </a:cubicBezTo>
                <a:close/>
                <a:moveTo>
                  <a:pt x="119362" y="54194"/>
                </a:moveTo>
                <a:cubicBezTo>
                  <a:pt x="131346" y="54194"/>
                  <a:pt x="141061" y="63878"/>
                  <a:pt x="141061" y="75823"/>
                </a:cubicBezTo>
                <a:cubicBezTo>
                  <a:pt x="141061" y="87768"/>
                  <a:pt x="131346" y="97452"/>
                  <a:pt x="119362" y="97452"/>
                </a:cubicBezTo>
                <a:cubicBezTo>
                  <a:pt x="107378" y="97452"/>
                  <a:pt x="97663" y="87768"/>
                  <a:pt x="97663" y="75823"/>
                </a:cubicBezTo>
                <a:cubicBezTo>
                  <a:pt x="97663" y="63878"/>
                  <a:pt x="107378" y="54194"/>
                  <a:pt x="119362" y="54194"/>
                </a:cubicBezTo>
                <a:close/>
                <a:moveTo>
                  <a:pt x="216989" y="43327"/>
                </a:moveTo>
                <a:cubicBezTo>
                  <a:pt x="228992" y="43327"/>
                  <a:pt x="238723" y="53026"/>
                  <a:pt x="238723" y="64991"/>
                </a:cubicBezTo>
                <a:cubicBezTo>
                  <a:pt x="238723" y="76956"/>
                  <a:pt x="228992" y="86655"/>
                  <a:pt x="216989" y="86655"/>
                </a:cubicBezTo>
                <a:cubicBezTo>
                  <a:pt x="204986" y="86655"/>
                  <a:pt x="195255" y="76956"/>
                  <a:pt x="195255" y="64991"/>
                </a:cubicBezTo>
                <a:cubicBezTo>
                  <a:pt x="195255" y="53026"/>
                  <a:pt x="204986" y="43327"/>
                  <a:pt x="216989" y="43327"/>
                </a:cubicBezTo>
                <a:close/>
                <a:moveTo>
                  <a:pt x="303775" y="21686"/>
                </a:moveTo>
                <a:cubicBezTo>
                  <a:pt x="135021" y="21686"/>
                  <a:pt x="21717" y="72080"/>
                  <a:pt x="21717" y="119185"/>
                </a:cubicBezTo>
                <a:cubicBezTo>
                  <a:pt x="21717" y="120162"/>
                  <a:pt x="21984" y="121051"/>
                  <a:pt x="22073" y="122029"/>
                </a:cubicBezTo>
                <a:cubicBezTo>
                  <a:pt x="33555" y="113585"/>
                  <a:pt x="48597" y="108342"/>
                  <a:pt x="65063" y="108342"/>
                </a:cubicBezTo>
                <a:cubicBezTo>
                  <a:pt x="85712" y="108342"/>
                  <a:pt x="105115" y="116518"/>
                  <a:pt x="117309" y="130028"/>
                </a:cubicBezTo>
                <a:cubicBezTo>
                  <a:pt x="137780" y="129850"/>
                  <a:pt x="158429" y="134471"/>
                  <a:pt x="175251" y="143626"/>
                </a:cubicBezTo>
                <a:cubicBezTo>
                  <a:pt x="208539" y="126650"/>
                  <a:pt x="251885" y="125762"/>
                  <a:pt x="285974" y="141048"/>
                </a:cubicBezTo>
                <a:cubicBezTo>
                  <a:pt x="297901" y="109230"/>
                  <a:pt x="335283" y="86656"/>
                  <a:pt x="379786" y="86656"/>
                </a:cubicBezTo>
                <a:cubicBezTo>
                  <a:pt x="420817" y="86656"/>
                  <a:pt x="457042" y="106653"/>
                  <a:pt x="471194" y="135716"/>
                </a:cubicBezTo>
                <a:cubicBezTo>
                  <a:pt x="481608" y="131983"/>
                  <a:pt x="492911" y="130028"/>
                  <a:pt x="504571" y="130028"/>
                </a:cubicBezTo>
                <a:cubicBezTo>
                  <a:pt x="529403" y="130028"/>
                  <a:pt x="551655" y="139004"/>
                  <a:pt x="566608" y="153136"/>
                </a:cubicBezTo>
                <a:cubicBezTo>
                  <a:pt x="579335" y="141937"/>
                  <a:pt x="585922" y="130561"/>
                  <a:pt x="585922" y="119185"/>
                </a:cubicBezTo>
                <a:cubicBezTo>
                  <a:pt x="585922" y="72080"/>
                  <a:pt x="472529" y="21686"/>
                  <a:pt x="303775" y="21686"/>
                </a:cubicBezTo>
                <a:close/>
                <a:moveTo>
                  <a:pt x="303775" y="0"/>
                </a:moveTo>
                <a:cubicBezTo>
                  <a:pt x="474131" y="0"/>
                  <a:pt x="607639" y="52348"/>
                  <a:pt x="607639" y="119185"/>
                </a:cubicBezTo>
                <a:cubicBezTo>
                  <a:pt x="607639" y="137493"/>
                  <a:pt x="598204" y="154647"/>
                  <a:pt x="579780" y="170378"/>
                </a:cubicBezTo>
                <a:cubicBezTo>
                  <a:pt x="583697" y="177932"/>
                  <a:pt x="585922" y="186287"/>
                  <a:pt x="585922" y="194997"/>
                </a:cubicBezTo>
                <a:cubicBezTo>
                  <a:pt x="585922" y="219971"/>
                  <a:pt x="568299" y="241569"/>
                  <a:pt x="542487" y="252500"/>
                </a:cubicBezTo>
                <a:lnTo>
                  <a:pt x="542487" y="303427"/>
                </a:lnTo>
                <a:cubicBezTo>
                  <a:pt x="542487" y="309382"/>
                  <a:pt x="537681" y="314181"/>
                  <a:pt x="531628" y="314181"/>
                </a:cubicBezTo>
                <a:cubicBezTo>
                  <a:pt x="525665" y="314181"/>
                  <a:pt x="520770" y="309382"/>
                  <a:pt x="520770" y="303427"/>
                </a:cubicBezTo>
                <a:lnTo>
                  <a:pt x="520770" y="258722"/>
                </a:lnTo>
                <a:cubicBezTo>
                  <a:pt x="515519" y="259611"/>
                  <a:pt x="510089" y="260055"/>
                  <a:pt x="504571" y="260055"/>
                </a:cubicBezTo>
                <a:cubicBezTo>
                  <a:pt x="474220" y="260055"/>
                  <a:pt x="446984" y="246812"/>
                  <a:pt x="433011" y="226193"/>
                </a:cubicBezTo>
                <a:cubicBezTo>
                  <a:pt x="408000" y="238813"/>
                  <a:pt x="375157" y="241746"/>
                  <a:pt x="346943" y="234014"/>
                </a:cubicBezTo>
                <a:cubicBezTo>
                  <a:pt x="343026" y="284763"/>
                  <a:pt x="293539" y="325024"/>
                  <a:pt x="233283" y="325024"/>
                </a:cubicBezTo>
                <a:cubicBezTo>
                  <a:pt x="194388" y="325024"/>
                  <a:pt x="158340" y="308138"/>
                  <a:pt x="137513" y="280408"/>
                </a:cubicBezTo>
                <a:cubicBezTo>
                  <a:pt x="131550" y="281297"/>
                  <a:pt x="125497" y="281741"/>
                  <a:pt x="119356" y="281741"/>
                </a:cubicBezTo>
                <a:cubicBezTo>
                  <a:pt x="107963" y="281741"/>
                  <a:pt x="97016" y="280141"/>
                  <a:pt x="86780" y="277297"/>
                </a:cubicBezTo>
                <a:lnTo>
                  <a:pt x="86780" y="305116"/>
                </a:lnTo>
                <a:cubicBezTo>
                  <a:pt x="86780" y="311159"/>
                  <a:pt x="81974" y="315959"/>
                  <a:pt x="75922" y="315959"/>
                </a:cubicBezTo>
                <a:cubicBezTo>
                  <a:pt x="69958" y="315959"/>
                  <a:pt x="65063" y="311159"/>
                  <a:pt x="65063" y="305116"/>
                </a:cubicBezTo>
                <a:lnTo>
                  <a:pt x="65063" y="270898"/>
                </a:lnTo>
                <a:cubicBezTo>
                  <a:pt x="65063" y="270276"/>
                  <a:pt x="65330" y="269654"/>
                  <a:pt x="65508" y="269032"/>
                </a:cubicBezTo>
                <a:cubicBezTo>
                  <a:pt x="39162" y="255433"/>
                  <a:pt x="21717" y="232236"/>
                  <a:pt x="21717" y="205840"/>
                </a:cubicBezTo>
                <a:cubicBezTo>
                  <a:pt x="21717" y="204951"/>
                  <a:pt x="21717" y="203973"/>
                  <a:pt x="21806" y="202996"/>
                </a:cubicBezTo>
                <a:cubicBezTo>
                  <a:pt x="8010" y="192864"/>
                  <a:pt x="0" y="178110"/>
                  <a:pt x="0" y="162557"/>
                </a:cubicBezTo>
                <a:cubicBezTo>
                  <a:pt x="0" y="155180"/>
                  <a:pt x="1780" y="148070"/>
                  <a:pt x="5073" y="141671"/>
                </a:cubicBezTo>
                <a:cubicBezTo>
                  <a:pt x="1780" y="134294"/>
                  <a:pt x="0" y="126828"/>
                  <a:pt x="0" y="119185"/>
                </a:cubicBezTo>
                <a:cubicBezTo>
                  <a:pt x="0" y="52348"/>
                  <a:pt x="133419" y="0"/>
                  <a:pt x="303775" y="0"/>
                </a:cubicBezTo>
                <a:close/>
              </a:path>
            </a:pathLst>
          </a:custGeom>
          <a:solidFill>
            <a:srgbClr val="FC6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文本框 12"/>
          <p:cNvSpPr txBox="1"/>
          <p:nvPr/>
        </p:nvSpPr>
        <p:spPr>
          <a:xfrm>
            <a:off x="1282228" y="3497309"/>
            <a:ext cx="2723824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依托现金流优势对冲风险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139190" y="3913550"/>
            <a:ext cx="3048000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通过自产原料占比提升和物流优化，消化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50%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原材料涨价压力，维持核心产品价格稳定。</a:t>
            </a:r>
          </a:p>
        </p:txBody>
      </p:sp>
      <p:pic>
        <p:nvPicPr>
          <p:cNvPr id="4" name="图片 3" descr="VCG211372525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80565"/>
            <a:ext cx="2705735" cy="4058920"/>
          </a:xfrm>
          <a:prstGeom prst="rect">
            <a:avLst/>
          </a:prstGeom>
        </p:spPr>
      </p:pic>
      <p:sp>
        <p:nvSpPr>
          <p:cNvPr id="5" name="beverage_250774"/>
          <p:cNvSpPr/>
          <p:nvPr/>
        </p:nvSpPr>
        <p:spPr>
          <a:xfrm>
            <a:off x="7464119" y="1325184"/>
            <a:ext cx="609685" cy="608764"/>
          </a:xfrm>
          <a:custGeom>
            <a:avLst/>
            <a:gdLst>
              <a:gd name="T0" fmla="*/ 6291 w 6827"/>
              <a:gd name="T1" fmla="*/ 2473 h 6827"/>
              <a:gd name="T2" fmla="*/ 6548 w 6827"/>
              <a:gd name="T3" fmla="*/ 1602 h 6827"/>
              <a:gd name="T4" fmla="*/ 4946 w 6827"/>
              <a:gd name="T5" fmla="*/ 0 h 6827"/>
              <a:gd name="T6" fmla="*/ 3466 w 6827"/>
              <a:gd name="T7" fmla="*/ 987 h 6827"/>
              <a:gd name="T8" fmla="*/ 2258 w 6827"/>
              <a:gd name="T9" fmla="*/ 1338 h 6827"/>
              <a:gd name="T10" fmla="*/ 1254 w 6827"/>
              <a:gd name="T11" fmla="*/ 836 h 6827"/>
              <a:gd name="T12" fmla="*/ 0 w 6827"/>
              <a:gd name="T13" fmla="*/ 2090 h 6827"/>
              <a:gd name="T14" fmla="*/ 1254 w 6827"/>
              <a:gd name="T15" fmla="*/ 3344 h 6827"/>
              <a:gd name="T16" fmla="*/ 1541 w 6827"/>
              <a:gd name="T17" fmla="*/ 3311 h 6827"/>
              <a:gd name="T18" fmla="*/ 1812 w 6827"/>
              <a:gd name="T19" fmla="*/ 6698 h 6827"/>
              <a:gd name="T20" fmla="*/ 1950 w 6827"/>
              <a:gd name="T21" fmla="*/ 6827 h 6827"/>
              <a:gd name="T22" fmla="*/ 4458 w 6827"/>
              <a:gd name="T23" fmla="*/ 6827 h 6827"/>
              <a:gd name="T24" fmla="*/ 4597 w 6827"/>
              <a:gd name="T25" fmla="*/ 6700 h 6827"/>
              <a:gd name="T26" fmla="*/ 4894 w 6827"/>
              <a:gd name="T27" fmla="*/ 3529 h 6827"/>
              <a:gd name="T28" fmla="*/ 5851 w 6827"/>
              <a:gd name="T29" fmla="*/ 4319 h 6827"/>
              <a:gd name="T30" fmla="*/ 6827 w 6827"/>
              <a:gd name="T31" fmla="*/ 3344 h 6827"/>
              <a:gd name="T32" fmla="*/ 6291 w 6827"/>
              <a:gd name="T33" fmla="*/ 2473 h 6827"/>
              <a:gd name="T34" fmla="*/ 4331 w 6827"/>
              <a:gd name="T35" fmla="*/ 6548 h 6827"/>
              <a:gd name="T36" fmla="*/ 2079 w 6827"/>
              <a:gd name="T37" fmla="*/ 6548 h 6827"/>
              <a:gd name="T38" fmla="*/ 1814 w 6827"/>
              <a:gd name="T39" fmla="*/ 3238 h 6827"/>
              <a:gd name="T40" fmla="*/ 3274 w 6827"/>
              <a:gd name="T41" fmla="*/ 4180 h 6827"/>
              <a:gd name="T42" fmla="*/ 4623 w 6827"/>
              <a:gd name="T43" fmla="*/ 3442 h 6827"/>
              <a:gd name="T44" fmla="*/ 4331 w 6827"/>
              <a:gd name="T45" fmla="*/ 6548 h 6827"/>
              <a:gd name="T46" fmla="*/ 5851 w 6827"/>
              <a:gd name="T47" fmla="*/ 4040 h 6827"/>
              <a:gd name="T48" fmla="*/ 5155 w 6827"/>
              <a:gd name="T49" fmla="*/ 3344 h 6827"/>
              <a:gd name="T50" fmla="*/ 5196 w 6827"/>
              <a:gd name="T51" fmla="*/ 3107 h 6827"/>
              <a:gd name="T52" fmla="*/ 5176 w 6827"/>
              <a:gd name="T53" fmla="*/ 2976 h 6827"/>
              <a:gd name="T54" fmla="*/ 5065 w 6827"/>
              <a:gd name="T55" fmla="*/ 2921 h 6827"/>
              <a:gd name="T56" fmla="*/ 5054 w 6827"/>
              <a:gd name="T57" fmla="*/ 2921 h 6827"/>
              <a:gd name="T58" fmla="*/ 4690 w 6827"/>
              <a:gd name="T59" fmla="*/ 2901 h 6827"/>
              <a:gd name="T60" fmla="*/ 4531 w 6827"/>
              <a:gd name="T61" fmla="*/ 2994 h 6827"/>
              <a:gd name="T62" fmla="*/ 3274 w 6827"/>
              <a:gd name="T63" fmla="*/ 3901 h 6827"/>
              <a:gd name="T64" fmla="*/ 2010 w 6827"/>
              <a:gd name="T65" fmla="*/ 2972 h 6827"/>
              <a:gd name="T66" fmla="*/ 1923 w 6827"/>
              <a:gd name="T67" fmla="*/ 2882 h 6827"/>
              <a:gd name="T68" fmla="*/ 1799 w 6827"/>
              <a:gd name="T69" fmla="*/ 2898 h 6827"/>
              <a:gd name="T70" fmla="*/ 1254 w 6827"/>
              <a:gd name="T71" fmla="*/ 3065 h 6827"/>
              <a:gd name="T72" fmla="*/ 279 w 6827"/>
              <a:gd name="T73" fmla="*/ 2090 h 6827"/>
              <a:gd name="T74" fmla="*/ 1254 w 6827"/>
              <a:gd name="T75" fmla="*/ 1115 h 6827"/>
              <a:gd name="T76" fmla="*/ 2108 w 6827"/>
              <a:gd name="T77" fmla="*/ 1620 h 6827"/>
              <a:gd name="T78" fmla="*/ 2212 w 6827"/>
              <a:gd name="T79" fmla="*/ 1690 h 6827"/>
              <a:gd name="T80" fmla="*/ 2330 w 6827"/>
              <a:gd name="T81" fmla="*/ 1650 h 6827"/>
              <a:gd name="T82" fmla="*/ 3274 w 6827"/>
              <a:gd name="T83" fmla="*/ 1254 h 6827"/>
              <a:gd name="T84" fmla="*/ 3530 w 6827"/>
              <a:gd name="T85" fmla="*/ 1279 h 6827"/>
              <a:gd name="T86" fmla="*/ 3689 w 6827"/>
              <a:gd name="T87" fmla="*/ 1186 h 6827"/>
              <a:gd name="T88" fmla="*/ 4946 w 6827"/>
              <a:gd name="T89" fmla="*/ 279 h 6827"/>
              <a:gd name="T90" fmla="*/ 6269 w 6827"/>
              <a:gd name="T91" fmla="*/ 1602 h 6827"/>
              <a:gd name="T92" fmla="*/ 5964 w 6827"/>
              <a:gd name="T93" fmla="*/ 2448 h 6827"/>
              <a:gd name="T94" fmla="*/ 5938 w 6827"/>
              <a:gd name="T95" fmla="*/ 2579 h 6827"/>
              <a:gd name="T96" fmla="*/ 6035 w 6827"/>
              <a:gd name="T97" fmla="*/ 2671 h 6827"/>
              <a:gd name="T98" fmla="*/ 6548 w 6827"/>
              <a:gd name="T99" fmla="*/ 3344 h 6827"/>
              <a:gd name="T100" fmla="*/ 5851 w 6827"/>
              <a:gd name="T101" fmla="*/ 404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827" h="6827">
                <a:moveTo>
                  <a:pt x="6291" y="2473"/>
                </a:moveTo>
                <a:cubicBezTo>
                  <a:pt x="6458" y="2215"/>
                  <a:pt x="6548" y="1912"/>
                  <a:pt x="6548" y="1602"/>
                </a:cubicBezTo>
                <a:cubicBezTo>
                  <a:pt x="6548" y="719"/>
                  <a:pt x="5829" y="0"/>
                  <a:pt x="4946" y="0"/>
                </a:cubicBezTo>
                <a:cubicBezTo>
                  <a:pt x="4293" y="0"/>
                  <a:pt x="3713" y="392"/>
                  <a:pt x="3466" y="987"/>
                </a:cubicBezTo>
                <a:cubicBezTo>
                  <a:pt x="3031" y="935"/>
                  <a:pt x="2592" y="1063"/>
                  <a:pt x="2258" y="1338"/>
                </a:cubicBezTo>
                <a:cubicBezTo>
                  <a:pt x="2023" y="1025"/>
                  <a:pt x="1652" y="836"/>
                  <a:pt x="1254" y="836"/>
                </a:cubicBezTo>
                <a:cubicBezTo>
                  <a:pt x="562" y="836"/>
                  <a:pt x="0" y="1398"/>
                  <a:pt x="0" y="2090"/>
                </a:cubicBezTo>
                <a:cubicBezTo>
                  <a:pt x="0" y="2781"/>
                  <a:pt x="562" y="3344"/>
                  <a:pt x="1254" y="3344"/>
                </a:cubicBezTo>
                <a:cubicBezTo>
                  <a:pt x="1351" y="3344"/>
                  <a:pt x="1447" y="3332"/>
                  <a:pt x="1541" y="3311"/>
                </a:cubicBezTo>
                <a:lnTo>
                  <a:pt x="1812" y="6698"/>
                </a:lnTo>
                <a:cubicBezTo>
                  <a:pt x="1817" y="6771"/>
                  <a:pt x="1878" y="6827"/>
                  <a:pt x="1950" y="6827"/>
                </a:cubicBezTo>
                <a:lnTo>
                  <a:pt x="4458" y="6827"/>
                </a:lnTo>
                <a:cubicBezTo>
                  <a:pt x="4530" y="6827"/>
                  <a:pt x="4590" y="6772"/>
                  <a:pt x="4597" y="6700"/>
                </a:cubicBezTo>
                <a:lnTo>
                  <a:pt x="4894" y="3529"/>
                </a:lnTo>
                <a:cubicBezTo>
                  <a:pt x="4981" y="3978"/>
                  <a:pt x="5377" y="4319"/>
                  <a:pt x="5851" y="4319"/>
                </a:cubicBezTo>
                <a:cubicBezTo>
                  <a:pt x="6389" y="4319"/>
                  <a:pt x="6827" y="3881"/>
                  <a:pt x="6827" y="3344"/>
                </a:cubicBezTo>
                <a:cubicBezTo>
                  <a:pt x="6827" y="2971"/>
                  <a:pt x="6614" y="2636"/>
                  <a:pt x="6291" y="2473"/>
                </a:cubicBezTo>
                <a:close/>
                <a:moveTo>
                  <a:pt x="4331" y="6548"/>
                </a:moveTo>
                <a:lnTo>
                  <a:pt x="2079" y="6548"/>
                </a:lnTo>
                <a:lnTo>
                  <a:pt x="1814" y="3238"/>
                </a:lnTo>
                <a:cubicBezTo>
                  <a:pt x="2071" y="3808"/>
                  <a:pt x="2635" y="4180"/>
                  <a:pt x="3274" y="4180"/>
                </a:cubicBezTo>
                <a:cubicBezTo>
                  <a:pt x="3830" y="4180"/>
                  <a:pt x="4333" y="3894"/>
                  <a:pt x="4623" y="3442"/>
                </a:cubicBezTo>
                <a:lnTo>
                  <a:pt x="4331" y="6548"/>
                </a:lnTo>
                <a:close/>
                <a:moveTo>
                  <a:pt x="5851" y="4040"/>
                </a:moveTo>
                <a:cubicBezTo>
                  <a:pt x="5467" y="4040"/>
                  <a:pt x="5155" y="3728"/>
                  <a:pt x="5155" y="3344"/>
                </a:cubicBezTo>
                <a:cubicBezTo>
                  <a:pt x="5155" y="3263"/>
                  <a:pt x="5169" y="3183"/>
                  <a:pt x="5196" y="3107"/>
                </a:cubicBezTo>
                <a:cubicBezTo>
                  <a:pt x="5212" y="3063"/>
                  <a:pt x="5204" y="3013"/>
                  <a:pt x="5176" y="2976"/>
                </a:cubicBezTo>
                <a:cubicBezTo>
                  <a:pt x="5149" y="2941"/>
                  <a:pt x="5108" y="2921"/>
                  <a:pt x="5065" y="2921"/>
                </a:cubicBezTo>
                <a:cubicBezTo>
                  <a:pt x="5061" y="2921"/>
                  <a:pt x="5057" y="2921"/>
                  <a:pt x="5054" y="2921"/>
                </a:cubicBezTo>
                <a:cubicBezTo>
                  <a:pt x="4934" y="2931"/>
                  <a:pt x="4809" y="2924"/>
                  <a:pt x="4690" y="2901"/>
                </a:cubicBezTo>
                <a:cubicBezTo>
                  <a:pt x="4622" y="2888"/>
                  <a:pt x="4553" y="2927"/>
                  <a:pt x="4531" y="2994"/>
                </a:cubicBezTo>
                <a:cubicBezTo>
                  <a:pt x="4351" y="3536"/>
                  <a:pt x="3846" y="3901"/>
                  <a:pt x="3274" y="3901"/>
                </a:cubicBezTo>
                <a:cubicBezTo>
                  <a:pt x="2692" y="3901"/>
                  <a:pt x="2184" y="3528"/>
                  <a:pt x="2010" y="2972"/>
                </a:cubicBezTo>
                <a:cubicBezTo>
                  <a:pt x="1997" y="2930"/>
                  <a:pt x="1965" y="2897"/>
                  <a:pt x="1923" y="2882"/>
                </a:cubicBezTo>
                <a:cubicBezTo>
                  <a:pt x="1882" y="2868"/>
                  <a:pt x="1836" y="2874"/>
                  <a:pt x="1799" y="2898"/>
                </a:cubicBezTo>
                <a:cubicBezTo>
                  <a:pt x="1638" y="3007"/>
                  <a:pt x="1450" y="3065"/>
                  <a:pt x="1254" y="3065"/>
                </a:cubicBezTo>
                <a:cubicBezTo>
                  <a:pt x="716" y="3065"/>
                  <a:pt x="279" y="2628"/>
                  <a:pt x="279" y="2090"/>
                </a:cubicBezTo>
                <a:cubicBezTo>
                  <a:pt x="279" y="1552"/>
                  <a:pt x="716" y="1115"/>
                  <a:pt x="1254" y="1115"/>
                </a:cubicBezTo>
                <a:cubicBezTo>
                  <a:pt x="1609" y="1115"/>
                  <a:pt x="1937" y="1308"/>
                  <a:pt x="2108" y="1620"/>
                </a:cubicBezTo>
                <a:cubicBezTo>
                  <a:pt x="2130" y="1658"/>
                  <a:pt x="2168" y="1684"/>
                  <a:pt x="2212" y="1690"/>
                </a:cubicBezTo>
                <a:cubicBezTo>
                  <a:pt x="2255" y="1696"/>
                  <a:pt x="2299" y="1681"/>
                  <a:pt x="2330" y="1650"/>
                </a:cubicBezTo>
                <a:cubicBezTo>
                  <a:pt x="2581" y="1394"/>
                  <a:pt x="2916" y="1254"/>
                  <a:pt x="3274" y="1254"/>
                </a:cubicBezTo>
                <a:cubicBezTo>
                  <a:pt x="3360" y="1254"/>
                  <a:pt x="3446" y="1262"/>
                  <a:pt x="3530" y="1279"/>
                </a:cubicBezTo>
                <a:cubicBezTo>
                  <a:pt x="3598" y="1292"/>
                  <a:pt x="3667" y="1252"/>
                  <a:pt x="3689" y="1186"/>
                </a:cubicBezTo>
                <a:cubicBezTo>
                  <a:pt x="3869" y="643"/>
                  <a:pt x="4374" y="279"/>
                  <a:pt x="4946" y="279"/>
                </a:cubicBezTo>
                <a:cubicBezTo>
                  <a:pt x="5676" y="279"/>
                  <a:pt x="6269" y="872"/>
                  <a:pt x="6269" y="1602"/>
                </a:cubicBezTo>
                <a:cubicBezTo>
                  <a:pt x="6269" y="1911"/>
                  <a:pt x="6161" y="2211"/>
                  <a:pt x="5964" y="2448"/>
                </a:cubicBezTo>
                <a:cubicBezTo>
                  <a:pt x="5934" y="2484"/>
                  <a:pt x="5924" y="2534"/>
                  <a:pt x="5938" y="2579"/>
                </a:cubicBezTo>
                <a:cubicBezTo>
                  <a:pt x="5953" y="2624"/>
                  <a:pt x="5989" y="2659"/>
                  <a:pt x="6035" y="2671"/>
                </a:cubicBezTo>
                <a:cubicBezTo>
                  <a:pt x="6337" y="2753"/>
                  <a:pt x="6548" y="3030"/>
                  <a:pt x="6548" y="3344"/>
                </a:cubicBezTo>
                <a:cubicBezTo>
                  <a:pt x="6548" y="3728"/>
                  <a:pt x="6236" y="4040"/>
                  <a:pt x="5851" y="4040"/>
                </a:cubicBezTo>
                <a:close/>
              </a:path>
            </a:pathLst>
          </a:custGeom>
          <a:solidFill>
            <a:srgbClr val="FC6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7445112" y="2121056"/>
            <a:ext cx="13388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新品类拓展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445112" y="2462686"/>
            <a:ext cx="4000500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幸运咖门店数跃居国内第四（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CFO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展望），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2025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年计划新增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1,000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家，切入现磨咖啡平价市场。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3380" y="3866641"/>
            <a:ext cx="423578" cy="655537"/>
          </a:xfrm>
          <a:prstGeom prst="rect">
            <a:avLst/>
          </a:prstGeom>
        </p:spPr>
      </p:pic>
      <p:sp>
        <p:nvSpPr>
          <p:cNvPr id="12" name="文本框 5"/>
          <p:cNvSpPr txBox="1"/>
          <p:nvPr/>
        </p:nvSpPr>
        <p:spPr>
          <a:xfrm>
            <a:off x="7464119" y="4798771"/>
            <a:ext cx="1338828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数字化加固</a:t>
            </a:r>
          </a:p>
        </p:txBody>
      </p:sp>
      <p:sp>
        <p:nvSpPr>
          <p:cNvPr id="14" name="文本框 6"/>
          <p:cNvSpPr txBox="1"/>
          <p:nvPr/>
        </p:nvSpPr>
        <p:spPr>
          <a:xfrm>
            <a:off x="7464119" y="5140401"/>
            <a:ext cx="4000500" cy="10348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投入资金，实现 “门店选址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-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库存管理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-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营销投放” 全链路数据化，目标加盟门店存活率提升至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95%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05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40" y="2928620"/>
            <a:ext cx="4819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核心竞争力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图片 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pic>
        <p:nvPicPr>
          <p:cNvPr id="3" name="图片 2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60514" y="319404"/>
            <a:ext cx="22466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核心竞争力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" name="椭圆 1"/>
          <p:cNvSpPr/>
          <p:nvPr/>
        </p:nvSpPr>
        <p:spPr>
          <a:xfrm>
            <a:off x="774017" y="2860858"/>
            <a:ext cx="1721517" cy="1222932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4"/>
          <p:cNvGrpSpPr/>
          <p:nvPr/>
        </p:nvGrpSpPr>
        <p:grpSpPr>
          <a:xfrm>
            <a:off x="4368475" y="1651804"/>
            <a:ext cx="857250" cy="857250"/>
            <a:chOff x="1925" y="5070"/>
            <a:chExt cx="1950" cy="1950"/>
          </a:xfrm>
        </p:grpSpPr>
        <p:sp>
          <p:nvSpPr>
            <p:cNvPr id="11" name="椭圆 10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a-bag-with-tag_18452"/>
            <p:cNvSpPr/>
            <p:nvPr/>
          </p:nvSpPr>
          <p:spPr>
            <a:xfrm>
              <a:off x="2609" y="5565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直接箭头连接符 7"/>
          <p:cNvCxnSpPr/>
          <p:nvPr/>
        </p:nvCxnSpPr>
        <p:spPr>
          <a:xfrm flipV="1">
            <a:off x="2657395" y="2024150"/>
            <a:ext cx="1102360" cy="753110"/>
          </a:xfrm>
          <a:prstGeom prst="straightConnector1">
            <a:avLst/>
          </a:prstGeom>
          <a:ln w="76200">
            <a:solidFill>
              <a:srgbClr val="FC6A4B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6742903" y="1762540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下沉市场覆盖</a:t>
            </a: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657395" y="4198154"/>
            <a:ext cx="1102360" cy="753110"/>
          </a:xfrm>
          <a:prstGeom prst="straightConnector1">
            <a:avLst/>
          </a:prstGeom>
          <a:ln w="76200">
            <a:solidFill>
              <a:srgbClr val="FC6A4B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4"/>
          <p:cNvGrpSpPr/>
          <p:nvPr/>
        </p:nvGrpSpPr>
        <p:grpSpPr>
          <a:xfrm>
            <a:off x="4369355" y="4574709"/>
            <a:ext cx="857250" cy="857250"/>
            <a:chOff x="1925" y="5070"/>
            <a:chExt cx="1950" cy="1950"/>
          </a:xfrm>
        </p:grpSpPr>
        <p:sp>
          <p:nvSpPr>
            <p:cNvPr id="38" name="椭圆 37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a-bag-with-tag_18452"/>
            <p:cNvSpPr/>
            <p:nvPr/>
          </p:nvSpPr>
          <p:spPr>
            <a:xfrm>
              <a:off x="2608" y="5564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6024757" y="4908739"/>
            <a:ext cx="3775393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品牌与数字化、标准化</a:t>
            </a:r>
          </a:p>
        </p:txBody>
      </p:sp>
      <p:cxnSp>
        <p:nvCxnSpPr>
          <p:cNvPr id="25" name="直接箭头连接符 24"/>
          <p:cNvCxnSpPr/>
          <p:nvPr/>
        </p:nvCxnSpPr>
        <p:spPr>
          <a:xfrm>
            <a:off x="2894250" y="3464665"/>
            <a:ext cx="807085" cy="0"/>
          </a:xfrm>
          <a:prstGeom prst="straightConnector1">
            <a:avLst/>
          </a:prstGeom>
          <a:ln w="76200">
            <a:solidFill>
              <a:srgbClr val="FC6A4B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4"/>
          <p:cNvGrpSpPr/>
          <p:nvPr/>
        </p:nvGrpSpPr>
        <p:grpSpPr>
          <a:xfrm>
            <a:off x="4369355" y="3166909"/>
            <a:ext cx="857250" cy="857250"/>
            <a:chOff x="1925" y="5070"/>
            <a:chExt cx="1950" cy="1950"/>
          </a:xfrm>
        </p:grpSpPr>
        <p:sp>
          <p:nvSpPr>
            <p:cNvPr id="35" name="椭圆 34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a-bag-with-tag_18452"/>
            <p:cNvSpPr/>
            <p:nvPr/>
          </p:nvSpPr>
          <p:spPr>
            <a:xfrm>
              <a:off x="2468" y="5565"/>
              <a:ext cx="861" cy="960"/>
            </a:xfrm>
            <a:custGeom>
              <a:avLst/>
              <a:gdLst>
                <a:gd name="connsiteX0" fmla="*/ 367416 w 544271"/>
                <a:gd name="connsiteY0" fmla="*/ 568790 h 606651"/>
                <a:gd name="connsiteX1" fmla="*/ 359850 w 544271"/>
                <a:gd name="connsiteY1" fmla="*/ 581410 h 606651"/>
                <a:gd name="connsiteX2" fmla="*/ 430343 w 544271"/>
                <a:gd name="connsiteY2" fmla="*/ 581410 h 606651"/>
                <a:gd name="connsiteX3" fmla="*/ 500836 w 544271"/>
                <a:gd name="connsiteY3" fmla="*/ 581410 h 606651"/>
                <a:gd name="connsiteX4" fmla="*/ 493271 w 544271"/>
                <a:gd name="connsiteY4" fmla="*/ 568790 h 606651"/>
                <a:gd name="connsiteX5" fmla="*/ 75891 w 544271"/>
                <a:gd name="connsiteY5" fmla="*/ 353868 h 606651"/>
                <a:gd name="connsiteX6" fmla="*/ 75891 w 544271"/>
                <a:gd name="connsiteY6" fmla="*/ 480268 h 606651"/>
                <a:gd name="connsiteX7" fmla="*/ 177176 w 544271"/>
                <a:gd name="connsiteY7" fmla="*/ 480268 h 606651"/>
                <a:gd name="connsiteX8" fmla="*/ 177176 w 544271"/>
                <a:gd name="connsiteY8" fmla="*/ 353868 h 606651"/>
                <a:gd name="connsiteX9" fmla="*/ 50525 w 544271"/>
                <a:gd name="connsiteY9" fmla="*/ 328623 h 606651"/>
                <a:gd name="connsiteX10" fmla="*/ 202452 w 544271"/>
                <a:gd name="connsiteY10" fmla="*/ 328623 h 606651"/>
                <a:gd name="connsiteX11" fmla="*/ 202452 w 544271"/>
                <a:gd name="connsiteY11" fmla="*/ 505601 h 606651"/>
                <a:gd name="connsiteX12" fmla="*/ 50525 w 544271"/>
                <a:gd name="connsiteY12" fmla="*/ 505601 h 606651"/>
                <a:gd name="connsiteX13" fmla="*/ 430308 w 544271"/>
                <a:gd name="connsiteY13" fmla="*/ 278089 h 606651"/>
                <a:gd name="connsiteX14" fmla="*/ 405028 w 544271"/>
                <a:gd name="connsiteY14" fmla="*/ 303325 h 606651"/>
                <a:gd name="connsiteX15" fmla="*/ 430308 w 544271"/>
                <a:gd name="connsiteY15" fmla="*/ 328650 h 606651"/>
                <a:gd name="connsiteX16" fmla="*/ 455588 w 544271"/>
                <a:gd name="connsiteY16" fmla="*/ 303325 h 606651"/>
                <a:gd name="connsiteX17" fmla="*/ 430308 w 544271"/>
                <a:gd name="connsiteY17" fmla="*/ 278089 h 606651"/>
                <a:gd name="connsiteX18" fmla="*/ 430308 w 544271"/>
                <a:gd name="connsiteY18" fmla="*/ 252765 h 606651"/>
                <a:gd name="connsiteX19" fmla="*/ 479354 w 544271"/>
                <a:gd name="connsiteY19" fmla="*/ 290707 h 606651"/>
                <a:gd name="connsiteX20" fmla="*/ 493596 w 544271"/>
                <a:gd name="connsiteY20" fmla="*/ 290707 h 606651"/>
                <a:gd name="connsiteX21" fmla="*/ 506236 w 544271"/>
                <a:gd name="connsiteY21" fmla="*/ 303325 h 606651"/>
                <a:gd name="connsiteX22" fmla="*/ 493596 w 544271"/>
                <a:gd name="connsiteY22" fmla="*/ 315943 h 606651"/>
                <a:gd name="connsiteX23" fmla="*/ 479354 w 544271"/>
                <a:gd name="connsiteY23" fmla="*/ 315943 h 606651"/>
                <a:gd name="connsiteX24" fmla="*/ 430308 w 544271"/>
                <a:gd name="connsiteY24" fmla="*/ 353885 h 606651"/>
                <a:gd name="connsiteX25" fmla="*/ 381261 w 544271"/>
                <a:gd name="connsiteY25" fmla="*/ 315943 h 606651"/>
                <a:gd name="connsiteX26" fmla="*/ 367019 w 544271"/>
                <a:gd name="connsiteY26" fmla="*/ 315943 h 606651"/>
                <a:gd name="connsiteX27" fmla="*/ 354379 w 544271"/>
                <a:gd name="connsiteY27" fmla="*/ 303325 h 606651"/>
                <a:gd name="connsiteX28" fmla="*/ 367019 w 544271"/>
                <a:gd name="connsiteY28" fmla="*/ 290707 h 606651"/>
                <a:gd name="connsiteX29" fmla="*/ 381261 w 544271"/>
                <a:gd name="connsiteY29" fmla="*/ 290707 h 606651"/>
                <a:gd name="connsiteX30" fmla="*/ 430308 w 544271"/>
                <a:gd name="connsiteY30" fmla="*/ 252765 h 606651"/>
                <a:gd name="connsiteX31" fmla="*/ 341693 w 544271"/>
                <a:gd name="connsiteY31" fmla="*/ 214882 h 606651"/>
                <a:gd name="connsiteX32" fmla="*/ 341693 w 544271"/>
                <a:gd name="connsiteY32" fmla="*/ 252744 h 606651"/>
                <a:gd name="connsiteX33" fmla="*/ 372845 w 544271"/>
                <a:gd name="connsiteY33" fmla="*/ 413255 h 606651"/>
                <a:gd name="connsiteX34" fmla="*/ 392338 w 544271"/>
                <a:gd name="connsiteY34" fmla="*/ 506398 h 606651"/>
                <a:gd name="connsiteX35" fmla="*/ 383081 w 544271"/>
                <a:gd name="connsiteY35" fmla="*/ 543460 h 606651"/>
                <a:gd name="connsiteX36" fmla="*/ 477606 w 544271"/>
                <a:gd name="connsiteY36" fmla="*/ 543460 h 606651"/>
                <a:gd name="connsiteX37" fmla="*/ 468349 w 544271"/>
                <a:gd name="connsiteY37" fmla="*/ 506398 h 606651"/>
                <a:gd name="connsiteX38" fmla="*/ 487752 w 544271"/>
                <a:gd name="connsiteY38" fmla="*/ 413255 h 606651"/>
                <a:gd name="connsiteX39" fmla="*/ 518904 w 544271"/>
                <a:gd name="connsiteY39" fmla="*/ 252744 h 606651"/>
                <a:gd name="connsiteX40" fmla="*/ 518904 w 544271"/>
                <a:gd name="connsiteY40" fmla="*/ 214882 h 606651"/>
                <a:gd name="connsiteX41" fmla="*/ 341693 w 544271"/>
                <a:gd name="connsiteY41" fmla="*/ 176932 h 606651"/>
                <a:gd name="connsiteX42" fmla="*/ 341693 w 544271"/>
                <a:gd name="connsiteY42" fmla="*/ 189552 h 606651"/>
                <a:gd name="connsiteX43" fmla="*/ 518904 w 544271"/>
                <a:gd name="connsiteY43" fmla="*/ 189552 h 606651"/>
                <a:gd name="connsiteX44" fmla="*/ 518904 w 544271"/>
                <a:gd name="connsiteY44" fmla="*/ 176932 h 606651"/>
                <a:gd name="connsiteX45" fmla="*/ 430343 w 544271"/>
                <a:gd name="connsiteY45" fmla="*/ 176932 h 606651"/>
                <a:gd name="connsiteX46" fmla="*/ 430343 w 544271"/>
                <a:gd name="connsiteY46" fmla="*/ 126361 h 606651"/>
                <a:gd name="connsiteX47" fmla="*/ 364568 w 544271"/>
                <a:gd name="connsiteY47" fmla="*/ 137115 h 606651"/>
                <a:gd name="connsiteX48" fmla="*/ 341960 w 544271"/>
                <a:gd name="connsiteY48" fmla="*/ 151691 h 606651"/>
                <a:gd name="connsiteX49" fmla="*/ 430343 w 544271"/>
                <a:gd name="connsiteY49" fmla="*/ 151691 h 606651"/>
                <a:gd name="connsiteX50" fmla="*/ 518726 w 544271"/>
                <a:gd name="connsiteY50" fmla="*/ 151691 h 606651"/>
                <a:gd name="connsiteX51" fmla="*/ 496119 w 544271"/>
                <a:gd name="connsiteY51" fmla="*/ 137115 h 606651"/>
                <a:gd name="connsiteX52" fmla="*/ 430343 w 544271"/>
                <a:gd name="connsiteY52" fmla="*/ 126361 h 606651"/>
                <a:gd name="connsiteX53" fmla="*/ 430343 w 544271"/>
                <a:gd name="connsiteY53" fmla="*/ 101120 h 606651"/>
                <a:gd name="connsiteX54" fmla="*/ 544271 w 544271"/>
                <a:gd name="connsiteY54" fmla="*/ 151691 h 606651"/>
                <a:gd name="connsiteX55" fmla="*/ 544271 w 544271"/>
                <a:gd name="connsiteY55" fmla="*/ 252744 h 606651"/>
                <a:gd name="connsiteX56" fmla="*/ 493627 w 544271"/>
                <a:gd name="connsiteY56" fmla="*/ 505598 h 606651"/>
                <a:gd name="connsiteX57" fmla="*/ 531632 w 544271"/>
                <a:gd name="connsiteY57" fmla="*/ 606651 h 606651"/>
                <a:gd name="connsiteX58" fmla="*/ 430343 w 544271"/>
                <a:gd name="connsiteY58" fmla="*/ 606651 h 606651"/>
                <a:gd name="connsiteX59" fmla="*/ 329054 w 544271"/>
                <a:gd name="connsiteY59" fmla="*/ 606651 h 606651"/>
                <a:gd name="connsiteX60" fmla="*/ 367060 w 544271"/>
                <a:gd name="connsiteY60" fmla="*/ 505598 h 606651"/>
                <a:gd name="connsiteX61" fmla="*/ 316415 w 544271"/>
                <a:gd name="connsiteY61" fmla="*/ 252744 h 606651"/>
                <a:gd name="connsiteX62" fmla="*/ 316415 w 544271"/>
                <a:gd name="connsiteY62" fmla="*/ 151691 h 606651"/>
                <a:gd name="connsiteX63" fmla="*/ 430343 w 544271"/>
                <a:gd name="connsiteY63" fmla="*/ 101120 h 606651"/>
                <a:gd name="connsiteX64" fmla="*/ 113921 w 544271"/>
                <a:gd name="connsiteY64" fmla="*/ 63189 h 606651"/>
                <a:gd name="connsiteX65" fmla="*/ 101194 w 544271"/>
                <a:gd name="connsiteY65" fmla="*/ 75809 h 606651"/>
                <a:gd name="connsiteX66" fmla="*/ 93273 w 544271"/>
                <a:gd name="connsiteY66" fmla="*/ 73054 h 606651"/>
                <a:gd name="connsiteX67" fmla="*/ 75740 w 544271"/>
                <a:gd name="connsiteY67" fmla="*/ 230271 h 606651"/>
                <a:gd name="connsiteX68" fmla="*/ 74494 w 544271"/>
                <a:gd name="connsiteY68" fmla="*/ 241469 h 606651"/>
                <a:gd name="connsiteX69" fmla="*/ 65416 w 544271"/>
                <a:gd name="connsiteY69" fmla="*/ 247957 h 606651"/>
                <a:gd name="connsiteX70" fmla="*/ 45568 w 544271"/>
                <a:gd name="connsiteY70" fmla="*/ 263510 h 606651"/>
                <a:gd name="connsiteX71" fmla="*/ 25276 w 544271"/>
                <a:gd name="connsiteY71" fmla="*/ 282884 h 606651"/>
                <a:gd name="connsiteX72" fmla="*/ 25276 w 544271"/>
                <a:gd name="connsiteY72" fmla="*/ 581411 h 606651"/>
                <a:gd name="connsiteX73" fmla="*/ 227842 w 544271"/>
                <a:gd name="connsiteY73" fmla="*/ 581411 h 606651"/>
                <a:gd name="connsiteX74" fmla="*/ 227842 w 544271"/>
                <a:gd name="connsiteY74" fmla="*/ 282884 h 606651"/>
                <a:gd name="connsiteX75" fmla="*/ 207283 w 544271"/>
                <a:gd name="connsiteY75" fmla="*/ 263332 h 606651"/>
                <a:gd name="connsiteX76" fmla="*/ 187614 w 544271"/>
                <a:gd name="connsiteY76" fmla="*/ 247957 h 606651"/>
                <a:gd name="connsiteX77" fmla="*/ 178536 w 544271"/>
                <a:gd name="connsiteY77" fmla="*/ 241469 h 606651"/>
                <a:gd name="connsiteX78" fmla="*/ 177290 w 544271"/>
                <a:gd name="connsiteY78" fmla="*/ 230271 h 606651"/>
                <a:gd name="connsiteX79" fmla="*/ 159846 w 544271"/>
                <a:gd name="connsiteY79" fmla="*/ 73054 h 606651"/>
                <a:gd name="connsiteX80" fmla="*/ 151835 w 544271"/>
                <a:gd name="connsiteY80" fmla="*/ 75809 h 606651"/>
                <a:gd name="connsiteX81" fmla="*/ 139197 w 544271"/>
                <a:gd name="connsiteY81" fmla="*/ 63189 h 606651"/>
                <a:gd name="connsiteX82" fmla="*/ 126559 w 544271"/>
                <a:gd name="connsiteY82" fmla="*/ 75809 h 606651"/>
                <a:gd name="connsiteX83" fmla="*/ 113921 w 544271"/>
                <a:gd name="connsiteY83" fmla="*/ 63189 h 606651"/>
                <a:gd name="connsiteX84" fmla="*/ 98524 w 544271"/>
                <a:gd name="connsiteY84" fmla="*/ 25240 h 606651"/>
                <a:gd name="connsiteX85" fmla="*/ 97189 w 544271"/>
                <a:gd name="connsiteY85" fmla="*/ 37949 h 606651"/>
                <a:gd name="connsiteX86" fmla="*/ 155929 w 544271"/>
                <a:gd name="connsiteY86" fmla="*/ 37949 h 606651"/>
                <a:gd name="connsiteX87" fmla="*/ 154505 w 544271"/>
                <a:gd name="connsiteY87" fmla="*/ 25240 h 606651"/>
                <a:gd name="connsiteX88" fmla="*/ 75918 w 544271"/>
                <a:gd name="connsiteY88" fmla="*/ 0 h 606651"/>
                <a:gd name="connsiteX89" fmla="*/ 177201 w 544271"/>
                <a:gd name="connsiteY89" fmla="*/ 0 h 606651"/>
                <a:gd name="connsiteX90" fmla="*/ 202477 w 544271"/>
                <a:gd name="connsiteY90" fmla="*/ 227516 h 606651"/>
                <a:gd name="connsiteX91" fmla="*/ 253118 w 544271"/>
                <a:gd name="connsiteY91" fmla="*/ 278085 h 606651"/>
                <a:gd name="connsiteX92" fmla="*/ 253118 w 544271"/>
                <a:gd name="connsiteY92" fmla="*/ 581411 h 606651"/>
                <a:gd name="connsiteX93" fmla="*/ 227842 w 544271"/>
                <a:gd name="connsiteY93" fmla="*/ 606651 h 606651"/>
                <a:gd name="connsiteX94" fmla="*/ 25276 w 544271"/>
                <a:gd name="connsiteY94" fmla="*/ 606651 h 606651"/>
                <a:gd name="connsiteX95" fmla="*/ 0 w 544271"/>
                <a:gd name="connsiteY95" fmla="*/ 581411 h 606651"/>
                <a:gd name="connsiteX96" fmla="*/ 0 w 544271"/>
                <a:gd name="connsiteY96" fmla="*/ 278085 h 606651"/>
                <a:gd name="connsiteX97" fmla="*/ 50553 w 544271"/>
                <a:gd name="connsiteY97" fmla="*/ 227516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544271" h="606651">
                  <a:moveTo>
                    <a:pt x="367416" y="568790"/>
                  </a:moveTo>
                  <a:cubicBezTo>
                    <a:pt x="364479" y="573145"/>
                    <a:pt x="361897" y="577144"/>
                    <a:pt x="359850" y="581410"/>
                  </a:cubicBezTo>
                  <a:lnTo>
                    <a:pt x="430343" y="581410"/>
                  </a:lnTo>
                  <a:lnTo>
                    <a:pt x="500836" y="581410"/>
                  </a:lnTo>
                  <a:cubicBezTo>
                    <a:pt x="498789" y="577144"/>
                    <a:pt x="496119" y="573056"/>
                    <a:pt x="493271" y="568790"/>
                  </a:cubicBezTo>
                  <a:close/>
                  <a:moveTo>
                    <a:pt x="75891" y="353868"/>
                  </a:moveTo>
                  <a:lnTo>
                    <a:pt x="75891" y="480268"/>
                  </a:lnTo>
                  <a:lnTo>
                    <a:pt x="177176" y="480268"/>
                  </a:lnTo>
                  <a:lnTo>
                    <a:pt x="177176" y="353868"/>
                  </a:lnTo>
                  <a:close/>
                  <a:moveTo>
                    <a:pt x="50525" y="328623"/>
                  </a:moveTo>
                  <a:lnTo>
                    <a:pt x="202452" y="328623"/>
                  </a:lnTo>
                  <a:lnTo>
                    <a:pt x="202452" y="505601"/>
                  </a:lnTo>
                  <a:lnTo>
                    <a:pt x="50525" y="505601"/>
                  </a:lnTo>
                  <a:close/>
                  <a:moveTo>
                    <a:pt x="430308" y="278089"/>
                  </a:moveTo>
                  <a:cubicBezTo>
                    <a:pt x="416333" y="278089"/>
                    <a:pt x="405028" y="289374"/>
                    <a:pt x="405028" y="303325"/>
                  </a:cubicBezTo>
                  <a:cubicBezTo>
                    <a:pt x="405028" y="317275"/>
                    <a:pt x="416333" y="328650"/>
                    <a:pt x="430308" y="328650"/>
                  </a:cubicBezTo>
                  <a:cubicBezTo>
                    <a:pt x="444283" y="328650"/>
                    <a:pt x="455588" y="317275"/>
                    <a:pt x="455588" y="303325"/>
                  </a:cubicBezTo>
                  <a:cubicBezTo>
                    <a:pt x="455588" y="289374"/>
                    <a:pt x="444283" y="278089"/>
                    <a:pt x="430308" y="278089"/>
                  </a:cubicBezTo>
                  <a:close/>
                  <a:moveTo>
                    <a:pt x="430308" y="252765"/>
                  </a:moveTo>
                  <a:cubicBezTo>
                    <a:pt x="453896" y="252765"/>
                    <a:pt x="473746" y="268937"/>
                    <a:pt x="479354" y="290707"/>
                  </a:cubicBezTo>
                  <a:lnTo>
                    <a:pt x="493596" y="290707"/>
                  </a:lnTo>
                  <a:cubicBezTo>
                    <a:pt x="500628" y="290707"/>
                    <a:pt x="506236" y="296394"/>
                    <a:pt x="506236" y="303325"/>
                  </a:cubicBezTo>
                  <a:cubicBezTo>
                    <a:pt x="506236" y="310345"/>
                    <a:pt x="500628" y="315943"/>
                    <a:pt x="493596" y="315943"/>
                  </a:cubicBezTo>
                  <a:lnTo>
                    <a:pt x="479354" y="315943"/>
                  </a:lnTo>
                  <a:cubicBezTo>
                    <a:pt x="473746" y="337802"/>
                    <a:pt x="453896" y="353885"/>
                    <a:pt x="430308" y="353885"/>
                  </a:cubicBezTo>
                  <a:cubicBezTo>
                    <a:pt x="406719" y="353885"/>
                    <a:pt x="386869" y="337802"/>
                    <a:pt x="381261" y="315943"/>
                  </a:cubicBezTo>
                  <a:lnTo>
                    <a:pt x="367019" y="315943"/>
                  </a:lnTo>
                  <a:cubicBezTo>
                    <a:pt x="359987" y="315943"/>
                    <a:pt x="354379" y="310345"/>
                    <a:pt x="354379" y="303325"/>
                  </a:cubicBezTo>
                  <a:cubicBezTo>
                    <a:pt x="354379" y="296394"/>
                    <a:pt x="359987" y="290707"/>
                    <a:pt x="367019" y="290707"/>
                  </a:cubicBezTo>
                  <a:lnTo>
                    <a:pt x="381261" y="290707"/>
                  </a:lnTo>
                  <a:cubicBezTo>
                    <a:pt x="386869" y="268937"/>
                    <a:pt x="406719" y="252765"/>
                    <a:pt x="430308" y="252765"/>
                  </a:cubicBezTo>
                  <a:close/>
                  <a:moveTo>
                    <a:pt x="341693" y="214882"/>
                  </a:moveTo>
                  <a:lnTo>
                    <a:pt x="341693" y="252744"/>
                  </a:lnTo>
                  <a:cubicBezTo>
                    <a:pt x="341693" y="302426"/>
                    <a:pt x="359049" y="363929"/>
                    <a:pt x="372845" y="413255"/>
                  </a:cubicBezTo>
                  <a:cubicBezTo>
                    <a:pt x="384149" y="453339"/>
                    <a:pt x="393050" y="484979"/>
                    <a:pt x="392338" y="506398"/>
                  </a:cubicBezTo>
                  <a:cubicBezTo>
                    <a:pt x="391893" y="521418"/>
                    <a:pt x="387976" y="533417"/>
                    <a:pt x="383081" y="543460"/>
                  </a:cubicBezTo>
                  <a:lnTo>
                    <a:pt x="477606" y="543460"/>
                  </a:lnTo>
                  <a:cubicBezTo>
                    <a:pt x="472621" y="533417"/>
                    <a:pt x="468794" y="521418"/>
                    <a:pt x="468349" y="506398"/>
                  </a:cubicBezTo>
                  <a:cubicBezTo>
                    <a:pt x="467637" y="484979"/>
                    <a:pt x="476537" y="453339"/>
                    <a:pt x="487752" y="413255"/>
                  </a:cubicBezTo>
                  <a:cubicBezTo>
                    <a:pt x="501637" y="363929"/>
                    <a:pt x="518904" y="302426"/>
                    <a:pt x="518904" y="252744"/>
                  </a:cubicBezTo>
                  <a:lnTo>
                    <a:pt x="518904" y="214882"/>
                  </a:lnTo>
                  <a:close/>
                  <a:moveTo>
                    <a:pt x="341693" y="176932"/>
                  </a:moveTo>
                  <a:lnTo>
                    <a:pt x="341693" y="189552"/>
                  </a:lnTo>
                  <a:lnTo>
                    <a:pt x="518904" y="189552"/>
                  </a:lnTo>
                  <a:lnTo>
                    <a:pt x="518904" y="176932"/>
                  </a:lnTo>
                  <a:lnTo>
                    <a:pt x="430343" y="176932"/>
                  </a:lnTo>
                  <a:close/>
                  <a:moveTo>
                    <a:pt x="430343" y="126361"/>
                  </a:moveTo>
                  <a:cubicBezTo>
                    <a:pt x="405778" y="126361"/>
                    <a:pt x="382458" y="130182"/>
                    <a:pt x="364568" y="137115"/>
                  </a:cubicBezTo>
                  <a:cubicBezTo>
                    <a:pt x="348992" y="143158"/>
                    <a:pt x="343206" y="149469"/>
                    <a:pt x="341960" y="151691"/>
                  </a:cubicBezTo>
                  <a:lnTo>
                    <a:pt x="430343" y="151691"/>
                  </a:lnTo>
                  <a:lnTo>
                    <a:pt x="518726" y="151691"/>
                  </a:lnTo>
                  <a:cubicBezTo>
                    <a:pt x="517480" y="149469"/>
                    <a:pt x="511695" y="143158"/>
                    <a:pt x="496119" y="137115"/>
                  </a:cubicBezTo>
                  <a:cubicBezTo>
                    <a:pt x="478229" y="130182"/>
                    <a:pt x="454820" y="126361"/>
                    <a:pt x="430343" y="126361"/>
                  </a:cubicBezTo>
                  <a:close/>
                  <a:moveTo>
                    <a:pt x="430343" y="101120"/>
                  </a:moveTo>
                  <a:cubicBezTo>
                    <a:pt x="493271" y="101120"/>
                    <a:pt x="544271" y="123694"/>
                    <a:pt x="544271" y="151691"/>
                  </a:cubicBezTo>
                  <a:lnTo>
                    <a:pt x="544271" y="252744"/>
                  </a:lnTo>
                  <a:cubicBezTo>
                    <a:pt x="544271" y="344020"/>
                    <a:pt x="492292" y="463560"/>
                    <a:pt x="493627" y="505598"/>
                  </a:cubicBezTo>
                  <a:cubicBezTo>
                    <a:pt x="494962" y="547637"/>
                    <a:pt x="531632" y="556169"/>
                    <a:pt x="531632" y="606651"/>
                  </a:cubicBezTo>
                  <a:lnTo>
                    <a:pt x="430343" y="606651"/>
                  </a:lnTo>
                  <a:lnTo>
                    <a:pt x="329054" y="606651"/>
                  </a:lnTo>
                  <a:cubicBezTo>
                    <a:pt x="329054" y="556169"/>
                    <a:pt x="365725" y="547637"/>
                    <a:pt x="367060" y="505598"/>
                  </a:cubicBezTo>
                  <a:cubicBezTo>
                    <a:pt x="368395" y="463560"/>
                    <a:pt x="316415" y="344020"/>
                    <a:pt x="316415" y="252744"/>
                  </a:cubicBezTo>
                  <a:lnTo>
                    <a:pt x="316415" y="151691"/>
                  </a:lnTo>
                  <a:cubicBezTo>
                    <a:pt x="316415" y="123694"/>
                    <a:pt x="367416" y="101120"/>
                    <a:pt x="430343" y="101120"/>
                  </a:cubicBezTo>
                  <a:close/>
                  <a:moveTo>
                    <a:pt x="113921" y="63189"/>
                  </a:moveTo>
                  <a:cubicBezTo>
                    <a:pt x="113921" y="70210"/>
                    <a:pt x="108225" y="75809"/>
                    <a:pt x="101194" y="75809"/>
                  </a:cubicBezTo>
                  <a:cubicBezTo>
                    <a:pt x="98168" y="75809"/>
                    <a:pt x="95409" y="74742"/>
                    <a:pt x="93273" y="73054"/>
                  </a:cubicBezTo>
                  <a:lnTo>
                    <a:pt x="75740" y="230271"/>
                  </a:lnTo>
                  <a:lnTo>
                    <a:pt x="74494" y="241469"/>
                  </a:lnTo>
                  <a:lnTo>
                    <a:pt x="65416" y="247957"/>
                  </a:lnTo>
                  <a:cubicBezTo>
                    <a:pt x="65327" y="248046"/>
                    <a:pt x="55893" y="254889"/>
                    <a:pt x="45568" y="263510"/>
                  </a:cubicBezTo>
                  <a:cubicBezTo>
                    <a:pt x="33019" y="273997"/>
                    <a:pt x="27501" y="280040"/>
                    <a:pt x="25276" y="282884"/>
                  </a:cubicBezTo>
                  <a:lnTo>
                    <a:pt x="25276" y="581411"/>
                  </a:lnTo>
                  <a:lnTo>
                    <a:pt x="227842" y="581411"/>
                  </a:lnTo>
                  <a:lnTo>
                    <a:pt x="227842" y="282884"/>
                  </a:lnTo>
                  <a:cubicBezTo>
                    <a:pt x="225528" y="280040"/>
                    <a:pt x="220010" y="273908"/>
                    <a:pt x="207283" y="263332"/>
                  </a:cubicBezTo>
                  <a:cubicBezTo>
                    <a:pt x="196959" y="254800"/>
                    <a:pt x="187703" y="248046"/>
                    <a:pt x="187614" y="247957"/>
                  </a:cubicBezTo>
                  <a:lnTo>
                    <a:pt x="178536" y="241469"/>
                  </a:lnTo>
                  <a:lnTo>
                    <a:pt x="177290" y="230271"/>
                  </a:lnTo>
                  <a:lnTo>
                    <a:pt x="159846" y="73054"/>
                  </a:lnTo>
                  <a:cubicBezTo>
                    <a:pt x="157620" y="74742"/>
                    <a:pt x="154861" y="75809"/>
                    <a:pt x="151835" y="75809"/>
                  </a:cubicBezTo>
                  <a:cubicBezTo>
                    <a:pt x="144893" y="75809"/>
                    <a:pt x="139197" y="70210"/>
                    <a:pt x="139197" y="63189"/>
                  </a:cubicBezTo>
                  <a:cubicBezTo>
                    <a:pt x="139197" y="70210"/>
                    <a:pt x="133501" y="75809"/>
                    <a:pt x="126559" y="75809"/>
                  </a:cubicBezTo>
                  <a:cubicBezTo>
                    <a:pt x="119528" y="75809"/>
                    <a:pt x="113921" y="70210"/>
                    <a:pt x="113921" y="63189"/>
                  </a:cubicBezTo>
                  <a:close/>
                  <a:moveTo>
                    <a:pt x="98524" y="25240"/>
                  </a:moveTo>
                  <a:lnTo>
                    <a:pt x="97189" y="37949"/>
                  </a:lnTo>
                  <a:lnTo>
                    <a:pt x="155929" y="37949"/>
                  </a:lnTo>
                  <a:lnTo>
                    <a:pt x="154505" y="25240"/>
                  </a:lnTo>
                  <a:close/>
                  <a:moveTo>
                    <a:pt x="75918" y="0"/>
                  </a:moveTo>
                  <a:lnTo>
                    <a:pt x="177201" y="0"/>
                  </a:lnTo>
                  <a:lnTo>
                    <a:pt x="202477" y="227516"/>
                  </a:lnTo>
                  <a:cubicBezTo>
                    <a:pt x="202477" y="227516"/>
                    <a:pt x="253118" y="264132"/>
                    <a:pt x="253118" y="278085"/>
                  </a:cubicBezTo>
                  <a:lnTo>
                    <a:pt x="253118" y="581411"/>
                  </a:lnTo>
                  <a:cubicBezTo>
                    <a:pt x="253118" y="595364"/>
                    <a:pt x="241815" y="606651"/>
                    <a:pt x="227842" y="606651"/>
                  </a:cubicBezTo>
                  <a:lnTo>
                    <a:pt x="25276" y="606651"/>
                  </a:lnTo>
                  <a:cubicBezTo>
                    <a:pt x="11303" y="606651"/>
                    <a:pt x="0" y="595364"/>
                    <a:pt x="0" y="581411"/>
                  </a:cubicBezTo>
                  <a:lnTo>
                    <a:pt x="0" y="278085"/>
                  </a:lnTo>
                  <a:cubicBezTo>
                    <a:pt x="0" y="264132"/>
                    <a:pt x="50553" y="227516"/>
                    <a:pt x="50553" y="227516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6742904" y="3332928"/>
            <a:ext cx="2339102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全产业供应链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47146" y="3248607"/>
            <a:ext cx="1620957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竞争壁垒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635" y="6502956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332736" y="46355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下沉市场覆盖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" name="图片 1" descr="VCG211295160234"/>
          <p:cNvPicPr>
            <a:picLocks noChangeAspect="1"/>
          </p:cNvPicPr>
          <p:nvPr/>
        </p:nvPicPr>
        <p:blipFill>
          <a:blip r:embed="rId3"/>
          <a:srcRect t="25000"/>
          <a:stretch>
            <a:fillRect/>
          </a:stretch>
        </p:blipFill>
        <p:spPr>
          <a:xfrm>
            <a:off x="8667884" y="1110823"/>
            <a:ext cx="4098925" cy="54673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738060" y="1909560"/>
            <a:ext cx="2468129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规模效应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38054" y="3375828"/>
            <a:ext cx="2468129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下沉市场垄断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38055" y="4845835"/>
            <a:ext cx="2468129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高效加盟模式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4785554" y="1751236"/>
            <a:ext cx="3291590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超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2.2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万家门店​​，覆盖全国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31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个省份及东南亚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06452" y="3219374"/>
            <a:ext cx="484979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快速渗透三四线城市，</a:t>
            </a:r>
            <a:r>
              <a:rPr lang="zh-CN" altLang="en-US" sz="2400" b="0" i="0" dirty="0">
                <a:effectLst/>
                <a:latin typeface="PingFang SC"/>
              </a:rPr>
              <a:t>占比超</a:t>
            </a:r>
            <a:r>
              <a:rPr lang="en-US" altLang="zh-CN" sz="2400" b="0" i="0" dirty="0">
                <a:effectLst/>
                <a:latin typeface="PingFang SC"/>
              </a:rPr>
              <a:t>80%</a:t>
            </a:r>
            <a:r>
              <a:rPr lang="zh-CN" altLang="en-US" sz="2400" b="0" i="0" dirty="0">
                <a:effectLst/>
                <a:latin typeface="PingFang SC"/>
              </a:rPr>
              <a:t>，形成</a:t>
            </a:r>
            <a:r>
              <a:rPr lang="zh-CN" altLang="en-US" sz="2400" b="0" i="0" dirty="0">
                <a:solidFill>
                  <a:srgbClr val="FC6A4B"/>
                </a:solidFill>
                <a:effectLst/>
                <a:latin typeface="PingFang SC"/>
              </a:rPr>
              <a:t>蜂窝式布局</a:t>
            </a:r>
            <a:r>
              <a:rPr lang="zh-CN" altLang="en-US" sz="2400" b="0" i="0" dirty="0">
                <a:effectLst/>
                <a:latin typeface="PingFang SC"/>
              </a:rPr>
              <a:t>（单区域密集开店）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923875" y="4687512"/>
            <a:ext cx="507967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标准化运营（统一装修、定价、供应链）确保快速扩张，</a:t>
            </a:r>
            <a:r>
              <a:rPr lang="zh-CN" altLang="en-US" sz="2400" b="0" i="0" dirty="0">
                <a:effectLst/>
                <a:latin typeface="PingFang SC"/>
              </a:rPr>
              <a:t>加盟费仅</a:t>
            </a:r>
            <a:r>
              <a:rPr lang="en-US" altLang="zh-CN" sz="2400" b="0" i="0" dirty="0">
                <a:effectLst/>
                <a:latin typeface="PingFang SC"/>
              </a:rPr>
              <a:t>1</a:t>
            </a:r>
            <a:r>
              <a:rPr lang="zh-CN" altLang="en-US" sz="2400" b="0" i="0" dirty="0">
                <a:effectLst/>
                <a:latin typeface="PingFang SC"/>
              </a:rPr>
              <a:t>万元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635" y="6502956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332736" y="46355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全产业供应链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8060" y="1909560"/>
            <a:ext cx="2468129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自有生产基地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38054" y="3375828"/>
            <a:ext cx="2468129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供应链稳定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38055" y="4845835"/>
            <a:ext cx="2468129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全国仓储物流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4905320" y="1751236"/>
            <a:ext cx="354821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多地自建产业园，自主生产核心食材，降低成本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437825" y="3214104"/>
            <a:ext cx="448320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自有供应链自主生产，避免外部依赖，保障万家门店稳定供货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307670" y="4606100"/>
            <a:ext cx="4743518" cy="1200329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400" b="0" i="0" dirty="0">
                <a:solidFill>
                  <a:srgbClr val="404040"/>
                </a:solidFill>
                <a:effectLst/>
                <a:latin typeface="DeepSeek-CJK-patch"/>
              </a:rPr>
              <a:t>22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个省份设立仓储基地，全国物流网络，快速配货响应，降低加盟商库存压力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  <p:pic>
        <p:nvPicPr>
          <p:cNvPr id="7" name="图片 6" descr="VCG211365177886"/>
          <p:cNvPicPr>
            <a:picLocks noChangeAspect="1"/>
          </p:cNvPicPr>
          <p:nvPr/>
        </p:nvPicPr>
        <p:blipFill>
          <a:blip r:embed="rId3"/>
          <a:srcRect l="19749" t="24444" r="11105" b="14722"/>
          <a:stretch>
            <a:fillRect/>
          </a:stretch>
        </p:blipFill>
        <p:spPr>
          <a:xfrm>
            <a:off x="8856246" y="1222653"/>
            <a:ext cx="4057015" cy="5048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635" y="6502956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332736" y="463550"/>
            <a:ext cx="4423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品牌与数字化、标准化</a:t>
            </a:r>
          </a:p>
        </p:txBody>
      </p:sp>
      <p:sp>
        <p:nvSpPr>
          <p:cNvPr id="3" name="矩形 2"/>
          <p:cNvSpPr/>
          <p:nvPr/>
        </p:nvSpPr>
        <p:spPr>
          <a:xfrm>
            <a:off x="738060" y="1909560"/>
            <a:ext cx="2468129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品牌力</a:t>
            </a:r>
            <a:endParaRPr lang="zh-CN" altLang="en-US" sz="2800" dirty="0"/>
          </a:p>
        </p:txBody>
      </p:sp>
      <p:sp>
        <p:nvSpPr>
          <p:cNvPr id="5" name="矩形 4"/>
          <p:cNvSpPr/>
          <p:nvPr/>
        </p:nvSpPr>
        <p:spPr>
          <a:xfrm>
            <a:off x="738054" y="3375828"/>
            <a:ext cx="2468129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数字化驱动</a:t>
            </a:r>
            <a:endParaRPr lang="zh-CN" altLang="en-US" sz="2800" dirty="0"/>
          </a:p>
        </p:txBody>
      </p:sp>
      <p:sp>
        <p:nvSpPr>
          <p:cNvPr id="6" name="矩形 5"/>
          <p:cNvSpPr/>
          <p:nvPr/>
        </p:nvSpPr>
        <p:spPr>
          <a:xfrm>
            <a:off x="738055" y="4845835"/>
            <a:ext cx="2468129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高标准化产品</a:t>
            </a:r>
            <a:endParaRPr lang="zh-CN" altLang="en-US" sz="2800" dirty="0"/>
          </a:p>
        </p:txBody>
      </p:sp>
      <p:sp>
        <p:nvSpPr>
          <p:cNvPr id="8" name="文本框 7"/>
          <p:cNvSpPr txBox="1"/>
          <p:nvPr/>
        </p:nvSpPr>
        <p:spPr>
          <a:xfrm>
            <a:off x="4264692" y="1751236"/>
            <a:ext cx="484979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400" b="0" i="0" dirty="0">
                <a:solidFill>
                  <a:srgbClr val="404040"/>
                </a:solidFill>
                <a:effectLst/>
                <a:latin typeface="DeepSeek-CJK-patch"/>
              </a:rPr>
              <a:t>IP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全网曝光超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DeepSeek-CJK-patch"/>
              </a:rPr>
              <a:t>220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亿次（抖音话题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DeepSeek-CJK-patch"/>
              </a:rPr>
              <a:t>170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亿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DeepSeek-CJK-patch"/>
              </a:rPr>
              <a:t>+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主题曲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DeepSeek-CJK-patch"/>
              </a:rPr>
              <a:t>40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亿），低成本获客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64691" y="2929204"/>
            <a:ext cx="4849794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400" b="0" i="0" dirty="0">
                <a:solidFill>
                  <a:srgbClr val="404040"/>
                </a:solidFill>
                <a:effectLst/>
                <a:latin typeface="DeepSeek-CJK-patch"/>
              </a:rPr>
              <a:t>ERP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（生产）、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DeepSeek-CJK-patch"/>
              </a:rPr>
              <a:t>SCM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（供应链）、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DeepSeek-CJK-patch"/>
              </a:rPr>
              <a:t>CMS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（加盟管理）、</a:t>
            </a:r>
            <a:r>
              <a:rPr lang="en-US" altLang="zh-CN" sz="2400" b="0" i="0" dirty="0">
                <a:solidFill>
                  <a:srgbClr val="404040"/>
                </a:solidFill>
                <a:effectLst/>
                <a:latin typeface="DeepSeek-CJK-patch"/>
              </a:rPr>
              <a:t>BI</a:t>
            </a:r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（数据分析）全链路覆盖，门店精准管控</a:t>
            </a:r>
            <a:endParaRPr lang="en-US" altLang="zh-CN" sz="2400" b="0" i="0" dirty="0">
              <a:solidFill>
                <a:srgbClr val="404040"/>
              </a:solidFill>
              <a:effectLst/>
              <a:latin typeface="DeepSeek-CJK-patch"/>
            </a:endParaRPr>
          </a:p>
          <a:p>
            <a:pPr algn="l"/>
            <a:r>
              <a:rPr lang="zh-CN" altLang="en-US" sz="2400" b="0" i="0" dirty="0">
                <a:solidFill>
                  <a:srgbClr val="404040"/>
                </a:solidFill>
                <a:effectLst/>
                <a:latin typeface="DeepSeek-CJK-patch"/>
              </a:rPr>
              <a:t>基于终端销售数据快速迭代产品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64691" y="4841878"/>
            <a:ext cx="463543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zh-CN" altLang="en-US" sz="2400" dirty="0">
                <a:solidFill>
                  <a:srgbClr val="404040"/>
                </a:solidFill>
                <a:latin typeface="DeepSeek-CJK-patch"/>
              </a:rPr>
              <a:t>标准化产品制作，简化操作流程，单店仅需</a:t>
            </a:r>
            <a:r>
              <a:rPr lang="en-US" altLang="zh-CN" sz="2400" dirty="0">
                <a:solidFill>
                  <a:srgbClr val="404040"/>
                </a:solidFill>
                <a:latin typeface="DeepSeek-CJK-patch"/>
              </a:rPr>
              <a:t>2-3</a:t>
            </a:r>
            <a:r>
              <a:rPr lang="zh-CN" altLang="en-US" sz="2400" dirty="0">
                <a:solidFill>
                  <a:srgbClr val="404040"/>
                </a:solidFill>
                <a:latin typeface="DeepSeek-CJK-patch"/>
              </a:rPr>
              <a:t>人运营</a:t>
            </a:r>
            <a:endParaRPr lang="zh-CN" altLang="en-US" sz="2400" dirty="0">
              <a:solidFill>
                <a:srgbClr val="404040"/>
              </a:solidFill>
              <a:latin typeface="DeepSeek-CJK-patch"/>
              <a:sym typeface="+mn-ea"/>
            </a:endParaRPr>
          </a:p>
        </p:txBody>
      </p:sp>
      <p:pic>
        <p:nvPicPr>
          <p:cNvPr id="7" name="图片 6" descr="VCG211295160233"/>
          <p:cNvPicPr>
            <a:picLocks noChangeAspect="1"/>
          </p:cNvPicPr>
          <p:nvPr/>
        </p:nvPicPr>
        <p:blipFill>
          <a:blip r:embed="rId3"/>
          <a:srcRect t="19444" b="5278"/>
          <a:stretch>
            <a:fillRect/>
          </a:stretch>
        </p:blipFill>
        <p:spPr>
          <a:xfrm>
            <a:off x="8622199" y="652701"/>
            <a:ext cx="4370070" cy="585025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66800" y="372104"/>
            <a:ext cx="1815296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整体战略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26291" y="1567897"/>
            <a:ext cx="12618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高覆盖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214260" y="1567897"/>
            <a:ext cx="12618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低成本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9038322" y="1567897"/>
            <a:ext cx="126188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强管控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349582" y="372104"/>
            <a:ext cx="1815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三位一体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2" name="加号 11"/>
          <p:cNvSpPr/>
          <p:nvPr/>
        </p:nvSpPr>
        <p:spPr>
          <a:xfrm>
            <a:off x="4273425" y="1567897"/>
            <a:ext cx="555585" cy="523220"/>
          </a:xfrm>
          <a:prstGeom prst="mathPlus">
            <a:avLst/>
          </a:prstGeom>
          <a:solidFill>
            <a:srgbClr val="FE8E76"/>
          </a:solidFill>
          <a:ln>
            <a:solidFill>
              <a:srgbClr val="FCA9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加号 12"/>
          <p:cNvSpPr/>
          <p:nvPr/>
        </p:nvSpPr>
        <p:spPr>
          <a:xfrm>
            <a:off x="7685456" y="1567897"/>
            <a:ext cx="555585" cy="523220"/>
          </a:xfrm>
          <a:prstGeom prst="mathPlus">
            <a:avLst/>
          </a:prstGeom>
          <a:solidFill>
            <a:srgbClr val="FE8E76"/>
          </a:solidFill>
          <a:ln>
            <a:solidFill>
              <a:srgbClr val="FCA99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左大括号 13"/>
          <p:cNvSpPr/>
          <p:nvPr/>
        </p:nvSpPr>
        <p:spPr>
          <a:xfrm rot="16200000">
            <a:off x="5886842" y="-1036154"/>
            <a:ext cx="740780" cy="7826239"/>
          </a:xfrm>
          <a:prstGeom prst="leftBrace">
            <a:avLst/>
          </a:prstGeom>
          <a:noFill/>
          <a:ln w="57150">
            <a:solidFill>
              <a:srgbClr val="FE8E7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5129817" y="3582364"/>
            <a:ext cx="22779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核心竞争力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89545" y="4770432"/>
            <a:ext cx="873536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做现制饮品行业的“成本领导者”​​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</a:endParaRPr>
          </a:p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rPr>
              <a:t>锚定价格敏感型大众市场，通过“高质平价”策略构建护城河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06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40" y="2928620"/>
            <a:ext cx="53886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企业经营情况复盘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图片 2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01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40" y="2928620"/>
            <a:ext cx="48196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企业基本情况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63440" y="3823970"/>
            <a:ext cx="6858000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光启茶韵</a:t>
            </a:r>
            <a:r>
              <a:rPr lang="zh-CN" altLang="en-US" sz="1200" dirty="0">
                <a:latin typeface="汉仪正圆-55W" panose="00020600040101010101" charset="-122"/>
                <a:ea typeface="汉仪正圆-55W" panose="00020600040101010101" charset="-122"/>
              </a:rPr>
              <a:t>股份有限公司（以下简称“</a:t>
            </a:r>
            <a:r>
              <a:rPr lang="zh-CN" altLang="en-US" sz="12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光启茶韵</a:t>
            </a:r>
            <a:r>
              <a:rPr lang="zh-CN" altLang="en-US" sz="1200" dirty="0">
                <a:latin typeface="汉仪正圆-55W" panose="00020600040101010101" charset="-122"/>
                <a:ea typeface="汉仪正圆-55W" panose="00020600040101010101" charset="-122"/>
              </a:rPr>
              <a:t>”）已崛起为全球现制饮品行业的领军者，其核心竞争力在于庞大的门店网络、极具成本效益的经营策略以及强大的供应链体系 。公司通过其广泛的加盟体系，实现了惊人的增长，并以高质平价的产品赢得了广大消费者的青睐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/>
          <p:cNvSpPr/>
          <p:nvPr/>
        </p:nvSpPr>
        <p:spPr>
          <a:xfrm>
            <a:off x="-635" y="5448300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7064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一、</a:t>
            </a:r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量化经营绩效</a:t>
            </a:r>
          </a:p>
        </p:txBody>
      </p:sp>
      <p:pic>
        <p:nvPicPr>
          <p:cNvPr id="2" name="图片 1" descr="VCG211295160234"/>
          <p:cNvPicPr>
            <a:picLocks noChangeAspect="1"/>
          </p:cNvPicPr>
          <p:nvPr/>
        </p:nvPicPr>
        <p:blipFill>
          <a:blip r:embed="rId3"/>
          <a:srcRect t="25000"/>
          <a:stretch>
            <a:fillRect/>
          </a:stretch>
        </p:blipFill>
        <p:spPr>
          <a:xfrm>
            <a:off x="7677785" y="1222375"/>
            <a:ext cx="4098925" cy="54673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6945" y="1222375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Ⅰ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核心财务指标</a:t>
            </a: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510540" y="1927225"/>
            <a:ext cx="7643495" cy="332994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6595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一、</a:t>
            </a:r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量化经营绩效</a:t>
            </a:r>
            <a:endParaRPr lang="en-US" altLang="zh-CN" sz="3200" b="1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" name="图片 1" descr="VCG211295160233"/>
          <p:cNvPicPr>
            <a:picLocks noChangeAspect="1"/>
          </p:cNvPicPr>
          <p:nvPr/>
        </p:nvPicPr>
        <p:blipFill>
          <a:blip r:embed="rId3"/>
          <a:srcRect t="19444" b="5278"/>
          <a:stretch>
            <a:fillRect/>
          </a:stretch>
        </p:blipFill>
        <p:spPr>
          <a:xfrm>
            <a:off x="7821930" y="866775"/>
            <a:ext cx="4370070" cy="585025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956945" y="1222375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Ⅱ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长轴发展趋势图表</a:t>
            </a:r>
          </a:p>
        </p:txBody>
      </p:sp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4383088" y="866775"/>
            <a:ext cx="4276725" cy="2381250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246380" y="2110105"/>
            <a:ext cx="4210050" cy="2286000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6"/>
          <a:stretch>
            <a:fillRect/>
          </a:stretch>
        </p:blipFill>
        <p:spPr>
          <a:xfrm>
            <a:off x="4170045" y="4233228"/>
            <a:ext cx="4400550" cy="23907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76885" y="4396105"/>
            <a:ext cx="3906520" cy="309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光启茶韵各项费用率图</a:t>
            </a:r>
          </a:p>
          <a:p>
            <a:pPr algn="l">
              <a:lnSpc>
                <a:spcPct val="200000"/>
              </a:lnSpc>
            </a:pPr>
            <a:endParaRPr lang="zh-CN" altLang="en-US" sz="120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664075" y="3175635"/>
            <a:ext cx="39065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光启茶韵门店结构（各线城市期末占比）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1771650" y="5467985"/>
            <a:ext cx="2129790" cy="2755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光启茶韵门店数与开店数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&gt;&gt;</a:t>
            </a:r>
          </a:p>
        </p:txBody>
      </p: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8315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一、</a:t>
            </a:r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量化经营绩效</a:t>
            </a:r>
            <a:endParaRPr lang="en-US" altLang="zh-CN" sz="3200" b="1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800100" y="2356485"/>
            <a:ext cx="4152900" cy="2590165"/>
            <a:chOff x="1050" y="3180"/>
            <a:chExt cx="6540" cy="4079"/>
          </a:xfrm>
        </p:grpSpPr>
        <p:sp>
          <p:nvSpPr>
            <p:cNvPr id="2" name="圆角矩形标注 1"/>
            <p:cNvSpPr/>
            <p:nvPr/>
          </p:nvSpPr>
          <p:spPr>
            <a:xfrm>
              <a:off x="1050" y="3180"/>
              <a:ext cx="6540" cy="4079"/>
            </a:xfrm>
            <a:prstGeom prst="wedgeRoundRectCallou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iconfont-10362-5073243"/>
            <p:cNvSpPr/>
            <p:nvPr/>
          </p:nvSpPr>
          <p:spPr>
            <a:xfrm>
              <a:off x="1925" y="3630"/>
              <a:ext cx="624" cy="75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518" y="4630"/>
              <a:ext cx="254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全球门店总数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518" y="5141"/>
              <a:ext cx="576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46,479 家（2023 年 37,565 家），净增 8,914 家，超越星巴克成为全球现制饮品门店规模第一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213350" y="674370"/>
            <a:ext cx="4152900" cy="2590165"/>
            <a:chOff x="1050" y="3180"/>
            <a:chExt cx="6540" cy="4079"/>
          </a:xfrm>
        </p:grpSpPr>
        <p:sp>
          <p:nvSpPr>
            <p:cNvPr id="6" name="圆角矩形标注 5"/>
            <p:cNvSpPr/>
            <p:nvPr/>
          </p:nvSpPr>
          <p:spPr>
            <a:xfrm>
              <a:off x="1050" y="3180"/>
              <a:ext cx="6540" cy="4079"/>
            </a:xfrm>
            <a:prstGeom prst="wedgeRoundRectCallou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518" y="3753"/>
              <a:ext cx="254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区域分布</a:t>
              </a: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518" y="4333"/>
              <a:ext cx="5761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三线及以下城市：23,858 家（占比 57.4%），同比提升 0.6pct，乡镇市场新增超 2,000 家。</a:t>
              </a:r>
            </a:p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海外市场：4,895 家（占比 10.5%），覆盖 11 个国家，东南亚门店占比超 80%（印尼 2,600 家）。</a:t>
              </a: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7694930" y="3601720"/>
            <a:ext cx="4152900" cy="2590165"/>
            <a:chOff x="1050" y="3180"/>
            <a:chExt cx="6540" cy="4079"/>
          </a:xfrm>
        </p:grpSpPr>
        <p:sp>
          <p:nvSpPr>
            <p:cNvPr id="12" name="圆角矩形标注 11"/>
            <p:cNvSpPr/>
            <p:nvPr/>
          </p:nvSpPr>
          <p:spPr>
            <a:xfrm>
              <a:off x="1050" y="3180"/>
              <a:ext cx="6540" cy="4079"/>
            </a:xfrm>
            <a:prstGeom prst="wedgeRoundRectCallout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iconfont-10362-5073243"/>
            <p:cNvSpPr/>
            <p:nvPr/>
          </p:nvSpPr>
          <p:spPr>
            <a:xfrm>
              <a:off x="1925" y="3630"/>
              <a:ext cx="624" cy="75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1518" y="4630"/>
              <a:ext cx="349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关店率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518" y="5141"/>
              <a:ext cx="5761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3.5%（行业平均约 10%），全年关闭 1,609 家门店，主要集中于低效区域。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956945" y="1222375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Ⅲ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门店网络配置</a:t>
            </a:r>
          </a:p>
        </p:txBody>
      </p:sp>
    </p:spTree>
    <p:custDataLst>
      <p:tags r:id="rId1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64185"/>
            <a:ext cx="45974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一、</a:t>
            </a:r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量化经营绩效</a:t>
            </a:r>
            <a:endParaRPr lang="en-US" altLang="zh-CN" sz="3200" b="1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" name="五边形 1"/>
          <p:cNvSpPr/>
          <p:nvPr/>
        </p:nvSpPr>
        <p:spPr>
          <a:xfrm>
            <a:off x="1066800" y="2667000"/>
            <a:ext cx="10058400" cy="685800"/>
          </a:xfrm>
          <a:prstGeom prst="homePlat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911225" y="2280285"/>
            <a:ext cx="3180715" cy="2941320"/>
            <a:chOff x="1643" y="3331"/>
            <a:chExt cx="5009" cy="4632"/>
          </a:xfrm>
        </p:grpSpPr>
        <p:grpSp>
          <p:nvGrpSpPr>
            <p:cNvPr id="3" name="组合 2"/>
            <p:cNvGrpSpPr/>
            <p:nvPr/>
          </p:nvGrpSpPr>
          <p:grpSpPr>
            <a:xfrm>
              <a:off x="2963" y="3331"/>
              <a:ext cx="2370" cy="2370"/>
              <a:chOff x="973" y="2730"/>
              <a:chExt cx="1140" cy="114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973" y="2730"/>
                <a:ext cx="1140" cy="114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a-bag-with-tag_18452"/>
              <p:cNvSpPr/>
              <p:nvPr/>
            </p:nvSpPr>
            <p:spPr>
              <a:xfrm>
                <a:off x="1451" y="3019"/>
                <a:ext cx="184" cy="561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88862 h 440259"/>
                  <a:gd name="T19" fmla="*/ 88862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88862 h 440259"/>
                  <a:gd name="T33" fmla="*/ 88862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88862 h 440259"/>
                  <a:gd name="T41" fmla="*/ 88862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88862 h 440259"/>
                  <a:gd name="T59" fmla="*/ 88862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  <a:gd name="T72" fmla="*/ 278945 h 440259"/>
                  <a:gd name="T73" fmla="*/ 278945 h 440259"/>
                  <a:gd name="T74" fmla="*/ 278945 h 440259"/>
                  <a:gd name="T75" fmla="*/ 278945 h 440259"/>
                  <a:gd name="T76" fmla="*/ 278945 h 440259"/>
                  <a:gd name="T77" fmla="*/ 278945 h 440259"/>
                  <a:gd name="T78" fmla="*/ 278945 h 440259"/>
                  <a:gd name="T79" fmla="*/ 278945 h 440259"/>
                  <a:gd name="T80" fmla="*/ 278945 h 440259"/>
                  <a:gd name="T81" fmla="*/ 278945 h 440259"/>
                  <a:gd name="T82" fmla="*/ 278945 h 440259"/>
                  <a:gd name="T83" fmla="*/ 278945 h 440259"/>
                  <a:gd name="T84" fmla="*/ 278945 h 440259"/>
                  <a:gd name="T85" fmla="*/ 278945 h 440259"/>
                  <a:gd name="T86" fmla="*/ 278945 h 440259"/>
                  <a:gd name="T87" fmla="*/ 278945 h 440259"/>
                  <a:gd name="T88" fmla="*/ 278945 h 440259"/>
                  <a:gd name="T89" fmla="*/ 278945 h 440259"/>
                  <a:gd name="T90" fmla="*/ 278945 h 440259"/>
                  <a:gd name="T9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1" h="5547">
                    <a:moveTo>
                      <a:pt x="1596" y="5547"/>
                    </a:moveTo>
                    <a:lnTo>
                      <a:pt x="225" y="5547"/>
                    </a:lnTo>
                    <a:cubicBezTo>
                      <a:pt x="120" y="5547"/>
                      <a:pt x="34" y="5462"/>
                      <a:pt x="34" y="5357"/>
                    </a:cubicBezTo>
                    <a:lnTo>
                      <a:pt x="34" y="5257"/>
                    </a:lnTo>
                    <a:cubicBezTo>
                      <a:pt x="34" y="5193"/>
                      <a:pt x="48" y="5074"/>
                      <a:pt x="67" y="4909"/>
                    </a:cubicBezTo>
                    <a:cubicBezTo>
                      <a:pt x="104" y="4597"/>
                      <a:pt x="160" y="4126"/>
                      <a:pt x="160" y="3666"/>
                    </a:cubicBezTo>
                    <a:cubicBezTo>
                      <a:pt x="160" y="3232"/>
                      <a:pt x="96" y="2839"/>
                      <a:pt x="50" y="2552"/>
                    </a:cubicBezTo>
                    <a:cubicBezTo>
                      <a:pt x="22" y="2378"/>
                      <a:pt x="0" y="2240"/>
                      <a:pt x="0" y="2145"/>
                    </a:cubicBezTo>
                    <a:cubicBezTo>
                      <a:pt x="0" y="1981"/>
                      <a:pt x="132" y="1820"/>
                      <a:pt x="272" y="1649"/>
                    </a:cubicBezTo>
                    <a:cubicBezTo>
                      <a:pt x="364" y="1538"/>
                      <a:pt x="459" y="1423"/>
                      <a:pt x="516" y="1307"/>
                    </a:cubicBezTo>
                    <a:cubicBezTo>
                      <a:pt x="633" y="1067"/>
                      <a:pt x="646" y="647"/>
                      <a:pt x="647" y="531"/>
                    </a:cubicBezTo>
                    <a:lnTo>
                      <a:pt x="587" y="481"/>
                    </a:lnTo>
                    <a:cubicBezTo>
                      <a:pt x="571" y="468"/>
                      <a:pt x="562" y="449"/>
                      <a:pt x="562" y="429"/>
                    </a:cubicBezTo>
                    <a:lnTo>
                      <a:pt x="562" y="67"/>
                    </a:lnTo>
                    <a:cubicBezTo>
                      <a:pt x="562" y="30"/>
                      <a:pt x="592" y="0"/>
                      <a:pt x="629" y="0"/>
                    </a:cubicBezTo>
                    <a:lnTo>
                      <a:pt x="1192" y="0"/>
                    </a:lnTo>
                    <a:cubicBezTo>
                      <a:pt x="1229" y="0"/>
                      <a:pt x="1258" y="30"/>
                      <a:pt x="1258" y="67"/>
                    </a:cubicBezTo>
                    <a:lnTo>
                      <a:pt x="1258" y="429"/>
                    </a:lnTo>
                    <a:cubicBezTo>
                      <a:pt x="1258" y="449"/>
                      <a:pt x="1249" y="468"/>
                      <a:pt x="1234" y="481"/>
                    </a:cubicBezTo>
                    <a:lnTo>
                      <a:pt x="1173" y="531"/>
                    </a:lnTo>
                    <a:cubicBezTo>
                      <a:pt x="1175" y="647"/>
                      <a:pt x="1188" y="1067"/>
                      <a:pt x="1305" y="1307"/>
                    </a:cubicBezTo>
                    <a:cubicBezTo>
                      <a:pt x="1362" y="1423"/>
                      <a:pt x="1457" y="1538"/>
                      <a:pt x="1548" y="1649"/>
                    </a:cubicBezTo>
                    <a:cubicBezTo>
                      <a:pt x="1689" y="1820"/>
                      <a:pt x="1821" y="1981"/>
                      <a:pt x="1821" y="2146"/>
                    </a:cubicBezTo>
                    <a:cubicBezTo>
                      <a:pt x="1821" y="2240"/>
                      <a:pt x="1799" y="2378"/>
                      <a:pt x="1771" y="2552"/>
                    </a:cubicBezTo>
                    <a:cubicBezTo>
                      <a:pt x="1724" y="2839"/>
                      <a:pt x="1661" y="3232"/>
                      <a:pt x="1661" y="3666"/>
                    </a:cubicBezTo>
                    <a:cubicBezTo>
                      <a:pt x="1661" y="4126"/>
                      <a:pt x="1716" y="4597"/>
                      <a:pt x="1753" y="4909"/>
                    </a:cubicBezTo>
                    <a:cubicBezTo>
                      <a:pt x="1773" y="5074"/>
                      <a:pt x="1787" y="5193"/>
                      <a:pt x="1787" y="5257"/>
                    </a:cubicBezTo>
                    <a:lnTo>
                      <a:pt x="1787" y="5357"/>
                    </a:lnTo>
                    <a:cubicBezTo>
                      <a:pt x="1787" y="5462"/>
                      <a:pt x="1701" y="5547"/>
                      <a:pt x="1596" y="5547"/>
                    </a:cubicBezTo>
                    <a:close/>
                    <a:moveTo>
                      <a:pt x="729" y="1068"/>
                    </a:moveTo>
                    <a:cubicBezTo>
                      <a:pt x="708" y="1174"/>
                      <a:pt x="678" y="1279"/>
                      <a:pt x="635" y="1366"/>
                    </a:cubicBezTo>
                    <a:cubicBezTo>
                      <a:pt x="572" y="1495"/>
                      <a:pt x="472" y="1617"/>
                      <a:pt x="375" y="1734"/>
                    </a:cubicBezTo>
                    <a:cubicBezTo>
                      <a:pt x="251" y="1886"/>
                      <a:pt x="133" y="2028"/>
                      <a:pt x="133" y="2146"/>
                    </a:cubicBezTo>
                    <a:cubicBezTo>
                      <a:pt x="133" y="2229"/>
                      <a:pt x="154" y="2362"/>
                      <a:pt x="182" y="2531"/>
                    </a:cubicBezTo>
                    <a:cubicBezTo>
                      <a:pt x="229" y="2822"/>
                      <a:pt x="293" y="3221"/>
                      <a:pt x="293" y="3666"/>
                    </a:cubicBezTo>
                    <a:cubicBezTo>
                      <a:pt x="293" y="4134"/>
                      <a:pt x="237" y="4610"/>
                      <a:pt x="200" y="4925"/>
                    </a:cubicBezTo>
                    <a:cubicBezTo>
                      <a:pt x="181" y="5079"/>
                      <a:pt x="167" y="5201"/>
                      <a:pt x="167" y="5257"/>
                    </a:cubicBezTo>
                    <a:lnTo>
                      <a:pt x="167" y="5357"/>
                    </a:lnTo>
                    <a:cubicBezTo>
                      <a:pt x="167" y="5388"/>
                      <a:pt x="193" y="5413"/>
                      <a:pt x="225" y="5413"/>
                    </a:cubicBezTo>
                    <a:lnTo>
                      <a:pt x="1596" y="5413"/>
                    </a:lnTo>
                    <a:cubicBezTo>
                      <a:pt x="1628" y="5413"/>
                      <a:pt x="1654" y="5388"/>
                      <a:pt x="1654" y="5357"/>
                    </a:cubicBezTo>
                    <a:lnTo>
                      <a:pt x="1654" y="5257"/>
                    </a:lnTo>
                    <a:cubicBezTo>
                      <a:pt x="1654" y="5201"/>
                      <a:pt x="1639" y="5079"/>
                      <a:pt x="1621" y="4925"/>
                    </a:cubicBezTo>
                    <a:cubicBezTo>
                      <a:pt x="1584" y="4610"/>
                      <a:pt x="1527" y="4134"/>
                      <a:pt x="1527" y="3666"/>
                    </a:cubicBezTo>
                    <a:cubicBezTo>
                      <a:pt x="1527" y="3221"/>
                      <a:pt x="1592" y="2822"/>
                      <a:pt x="1639" y="2531"/>
                    </a:cubicBezTo>
                    <a:cubicBezTo>
                      <a:pt x="1666" y="2362"/>
                      <a:pt x="1688" y="2229"/>
                      <a:pt x="1688" y="2146"/>
                    </a:cubicBezTo>
                    <a:cubicBezTo>
                      <a:pt x="1688" y="2028"/>
                      <a:pt x="1570" y="1886"/>
                      <a:pt x="1445" y="1734"/>
                    </a:cubicBezTo>
                    <a:cubicBezTo>
                      <a:pt x="1349" y="1617"/>
                      <a:pt x="1249" y="1495"/>
                      <a:pt x="1185" y="1366"/>
                    </a:cubicBezTo>
                    <a:cubicBezTo>
                      <a:pt x="1143" y="1279"/>
                      <a:pt x="1113" y="1174"/>
                      <a:pt x="1092" y="1068"/>
                    </a:cubicBezTo>
                    <a:lnTo>
                      <a:pt x="729" y="1068"/>
                    </a:lnTo>
                    <a:close/>
                    <a:moveTo>
                      <a:pt x="751" y="935"/>
                    </a:moveTo>
                    <a:lnTo>
                      <a:pt x="1069" y="935"/>
                    </a:lnTo>
                    <a:cubicBezTo>
                      <a:pt x="1045" y="765"/>
                      <a:pt x="1041" y="609"/>
                      <a:pt x="1040" y="538"/>
                    </a:cubicBezTo>
                    <a:lnTo>
                      <a:pt x="781" y="538"/>
                    </a:lnTo>
                    <a:cubicBezTo>
                      <a:pt x="780" y="609"/>
                      <a:pt x="775" y="765"/>
                      <a:pt x="751" y="935"/>
                    </a:cubicBezTo>
                    <a:close/>
                    <a:moveTo>
                      <a:pt x="704" y="405"/>
                    </a:moveTo>
                    <a:lnTo>
                      <a:pt x="1117" y="405"/>
                    </a:lnTo>
                    <a:lnTo>
                      <a:pt x="1125" y="398"/>
                    </a:lnTo>
                    <a:lnTo>
                      <a:pt x="1125" y="133"/>
                    </a:lnTo>
                    <a:lnTo>
                      <a:pt x="696" y="133"/>
                    </a:lnTo>
                    <a:lnTo>
                      <a:pt x="696" y="398"/>
                    </a:lnTo>
                    <a:lnTo>
                      <a:pt x="704" y="405"/>
                    </a:lnTo>
                    <a:close/>
                    <a:moveTo>
                      <a:pt x="300" y="5365"/>
                    </a:moveTo>
                    <a:cubicBezTo>
                      <a:pt x="281" y="5365"/>
                      <a:pt x="262" y="5357"/>
                      <a:pt x="249" y="5341"/>
                    </a:cubicBezTo>
                    <a:cubicBezTo>
                      <a:pt x="225" y="5313"/>
                      <a:pt x="229" y="5271"/>
                      <a:pt x="258" y="5247"/>
                    </a:cubicBezTo>
                    <a:cubicBezTo>
                      <a:pt x="270" y="5238"/>
                      <a:pt x="550" y="5009"/>
                      <a:pt x="925" y="5009"/>
                    </a:cubicBezTo>
                    <a:cubicBezTo>
                      <a:pt x="1300" y="5009"/>
                      <a:pt x="1553" y="5225"/>
                      <a:pt x="1564" y="5234"/>
                    </a:cubicBezTo>
                    <a:cubicBezTo>
                      <a:pt x="1592" y="5258"/>
                      <a:pt x="1595" y="5301"/>
                      <a:pt x="1571" y="5328"/>
                    </a:cubicBezTo>
                    <a:cubicBezTo>
                      <a:pt x="1547" y="5356"/>
                      <a:pt x="1505" y="5359"/>
                      <a:pt x="1477" y="5335"/>
                    </a:cubicBezTo>
                    <a:lnTo>
                      <a:pt x="1477" y="5335"/>
                    </a:lnTo>
                    <a:cubicBezTo>
                      <a:pt x="1475" y="5333"/>
                      <a:pt x="1248" y="5142"/>
                      <a:pt x="925" y="5142"/>
                    </a:cubicBezTo>
                    <a:cubicBezTo>
                      <a:pt x="598" y="5142"/>
                      <a:pt x="345" y="5348"/>
                      <a:pt x="343" y="5350"/>
                    </a:cubicBezTo>
                    <a:cubicBezTo>
                      <a:pt x="330" y="5360"/>
                      <a:pt x="315" y="5365"/>
                      <a:pt x="300" y="5365"/>
                    </a:cubicBezTo>
                    <a:close/>
                    <a:moveTo>
                      <a:pt x="910" y="4762"/>
                    </a:moveTo>
                    <a:cubicBezTo>
                      <a:pt x="824" y="4762"/>
                      <a:pt x="738" y="4754"/>
                      <a:pt x="652" y="4740"/>
                    </a:cubicBezTo>
                    <a:lnTo>
                      <a:pt x="439" y="4703"/>
                    </a:lnTo>
                    <a:cubicBezTo>
                      <a:pt x="407" y="4698"/>
                      <a:pt x="383" y="4670"/>
                      <a:pt x="383" y="4637"/>
                    </a:cubicBezTo>
                    <a:lnTo>
                      <a:pt x="383" y="3480"/>
                    </a:lnTo>
                    <a:cubicBezTo>
                      <a:pt x="383" y="3461"/>
                      <a:pt x="392" y="3442"/>
                      <a:pt x="406" y="3429"/>
                    </a:cubicBezTo>
                    <a:cubicBezTo>
                      <a:pt x="421" y="3417"/>
                      <a:pt x="440" y="3411"/>
                      <a:pt x="459" y="3414"/>
                    </a:cubicBezTo>
                    <a:lnTo>
                      <a:pt x="713" y="3450"/>
                    </a:lnTo>
                    <a:cubicBezTo>
                      <a:pt x="844" y="3469"/>
                      <a:pt x="977" y="3469"/>
                      <a:pt x="1108" y="3450"/>
                    </a:cubicBezTo>
                    <a:lnTo>
                      <a:pt x="1361" y="3414"/>
                    </a:lnTo>
                    <a:cubicBezTo>
                      <a:pt x="1380" y="3411"/>
                      <a:pt x="1400" y="3417"/>
                      <a:pt x="1414" y="3429"/>
                    </a:cubicBezTo>
                    <a:cubicBezTo>
                      <a:pt x="1429" y="3442"/>
                      <a:pt x="1437" y="3461"/>
                      <a:pt x="1437" y="3480"/>
                    </a:cubicBezTo>
                    <a:lnTo>
                      <a:pt x="1437" y="4637"/>
                    </a:lnTo>
                    <a:cubicBezTo>
                      <a:pt x="1437" y="4670"/>
                      <a:pt x="1414" y="4698"/>
                      <a:pt x="1382" y="4703"/>
                    </a:cubicBezTo>
                    <a:lnTo>
                      <a:pt x="1169" y="4740"/>
                    </a:lnTo>
                    <a:cubicBezTo>
                      <a:pt x="1083" y="4754"/>
                      <a:pt x="997" y="4762"/>
                      <a:pt x="910" y="4762"/>
                    </a:cubicBezTo>
                    <a:close/>
                    <a:moveTo>
                      <a:pt x="517" y="4581"/>
                    </a:moveTo>
                    <a:lnTo>
                      <a:pt x="675" y="4608"/>
                    </a:lnTo>
                    <a:cubicBezTo>
                      <a:pt x="831" y="4635"/>
                      <a:pt x="990" y="4635"/>
                      <a:pt x="1146" y="4608"/>
                    </a:cubicBezTo>
                    <a:lnTo>
                      <a:pt x="1304" y="4581"/>
                    </a:lnTo>
                    <a:lnTo>
                      <a:pt x="1304" y="3557"/>
                    </a:lnTo>
                    <a:lnTo>
                      <a:pt x="1126" y="3582"/>
                    </a:lnTo>
                    <a:cubicBezTo>
                      <a:pt x="983" y="3603"/>
                      <a:pt x="838" y="3603"/>
                      <a:pt x="694" y="3582"/>
                    </a:cubicBezTo>
                    <a:lnTo>
                      <a:pt x="694" y="3582"/>
                    </a:lnTo>
                    <a:lnTo>
                      <a:pt x="517" y="3557"/>
                    </a:lnTo>
                    <a:lnTo>
                      <a:pt x="517" y="4581"/>
                    </a:lnTo>
                    <a:close/>
                    <a:moveTo>
                      <a:pt x="910" y="3119"/>
                    </a:moveTo>
                    <a:cubicBezTo>
                      <a:pt x="794" y="3119"/>
                      <a:pt x="689" y="3061"/>
                      <a:pt x="627" y="2966"/>
                    </a:cubicBezTo>
                    <a:lnTo>
                      <a:pt x="366" y="2966"/>
                    </a:lnTo>
                    <a:cubicBezTo>
                      <a:pt x="329" y="2966"/>
                      <a:pt x="300" y="2936"/>
                      <a:pt x="300" y="2899"/>
                    </a:cubicBezTo>
                    <a:lnTo>
                      <a:pt x="300" y="2662"/>
                    </a:lnTo>
                    <a:cubicBezTo>
                      <a:pt x="300" y="2625"/>
                      <a:pt x="329" y="2595"/>
                      <a:pt x="366" y="2595"/>
                    </a:cubicBezTo>
                    <a:lnTo>
                      <a:pt x="627" y="2595"/>
                    </a:lnTo>
                    <a:cubicBezTo>
                      <a:pt x="689" y="2499"/>
                      <a:pt x="794" y="2442"/>
                      <a:pt x="910" y="2442"/>
                    </a:cubicBezTo>
                    <a:cubicBezTo>
                      <a:pt x="1026" y="2442"/>
                      <a:pt x="1132" y="2499"/>
                      <a:pt x="1194" y="2595"/>
                    </a:cubicBezTo>
                    <a:lnTo>
                      <a:pt x="1454" y="2595"/>
                    </a:lnTo>
                    <a:cubicBezTo>
                      <a:pt x="1491" y="2595"/>
                      <a:pt x="1521" y="2625"/>
                      <a:pt x="1521" y="2662"/>
                    </a:cubicBezTo>
                    <a:lnTo>
                      <a:pt x="1521" y="2899"/>
                    </a:lnTo>
                    <a:cubicBezTo>
                      <a:pt x="1521" y="2936"/>
                      <a:pt x="1491" y="2966"/>
                      <a:pt x="1454" y="2966"/>
                    </a:cubicBezTo>
                    <a:lnTo>
                      <a:pt x="1194" y="2966"/>
                    </a:lnTo>
                    <a:cubicBezTo>
                      <a:pt x="1132" y="3061"/>
                      <a:pt x="1026" y="3119"/>
                      <a:pt x="910" y="3119"/>
                    </a:cubicBezTo>
                    <a:close/>
                    <a:moveTo>
                      <a:pt x="433" y="2832"/>
                    </a:moveTo>
                    <a:lnTo>
                      <a:pt x="666" y="2832"/>
                    </a:lnTo>
                    <a:cubicBezTo>
                      <a:pt x="691" y="2832"/>
                      <a:pt x="715" y="2847"/>
                      <a:pt x="726" y="2870"/>
                    </a:cubicBezTo>
                    <a:cubicBezTo>
                      <a:pt x="760" y="2941"/>
                      <a:pt x="831" y="2986"/>
                      <a:pt x="910" y="2986"/>
                    </a:cubicBezTo>
                    <a:cubicBezTo>
                      <a:pt x="989" y="2986"/>
                      <a:pt x="1060" y="2941"/>
                      <a:pt x="1095" y="2870"/>
                    </a:cubicBezTo>
                    <a:cubicBezTo>
                      <a:pt x="1106" y="2847"/>
                      <a:pt x="1129" y="2832"/>
                      <a:pt x="1155" y="2832"/>
                    </a:cubicBezTo>
                    <a:lnTo>
                      <a:pt x="1388" y="2832"/>
                    </a:lnTo>
                    <a:lnTo>
                      <a:pt x="1388" y="2728"/>
                    </a:lnTo>
                    <a:lnTo>
                      <a:pt x="1155" y="2728"/>
                    </a:lnTo>
                    <a:cubicBezTo>
                      <a:pt x="1129" y="2728"/>
                      <a:pt x="1106" y="2714"/>
                      <a:pt x="1095" y="2691"/>
                    </a:cubicBezTo>
                    <a:cubicBezTo>
                      <a:pt x="1060" y="2619"/>
                      <a:pt x="989" y="2575"/>
                      <a:pt x="910" y="2575"/>
                    </a:cubicBezTo>
                    <a:cubicBezTo>
                      <a:pt x="831" y="2575"/>
                      <a:pt x="760" y="2619"/>
                      <a:pt x="726" y="2691"/>
                    </a:cubicBezTo>
                    <a:cubicBezTo>
                      <a:pt x="715" y="2714"/>
                      <a:pt x="691" y="2728"/>
                      <a:pt x="666" y="2728"/>
                    </a:cubicBezTo>
                    <a:lnTo>
                      <a:pt x="433" y="2728"/>
                    </a:lnTo>
                    <a:lnTo>
                      <a:pt x="433" y="2832"/>
                    </a:lnTo>
                    <a:close/>
                    <a:moveTo>
                      <a:pt x="300" y="2184"/>
                    </a:moveTo>
                    <a:cubicBezTo>
                      <a:pt x="281" y="2184"/>
                      <a:pt x="262" y="2176"/>
                      <a:pt x="249" y="2160"/>
                    </a:cubicBezTo>
                    <a:cubicBezTo>
                      <a:pt x="225" y="2132"/>
                      <a:pt x="229" y="2090"/>
                      <a:pt x="258" y="2066"/>
                    </a:cubicBezTo>
                    <a:cubicBezTo>
                      <a:pt x="270" y="2057"/>
                      <a:pt x="550" y="1828"/>
                      <a:pt x="925" y="1828"/>
                    </a:cubicBezTo>
                    <a:cubicBezTo>
                      <a:pt x="1300" y="1828"/>
                      <a:pt x="1553" y="2044"/>
                      <a:pt x="1564" y="2053"/>
                    </a:cubicBezTo>
                    <a:cubicBezTo>
                      <a:pt x="1592" y="2077"/>
                      <a:pt x="1595" y="2120"/>
                      <a:pt x="1571" y="2147"/>
                    </a:cubicBezTo>
                    <a:cubicBezTo>
                      <a:pt x="1547" y="2175"/>
                      <a:pt x="1505" y="2178"/>
                      <a:pt x="1477" y="2154"/>
                    </a:cubicBezTo>
                    <a:lnTo>
                      <a:pt x="1477" y="2154"/>
                    </a:lnTo>
                    <a:cubicBezTo>
                      <a:pt x="1475" y="2152"/>
                      <a:pt x="1248" y="1961"/>
                      <a:pt x="925" y="1961"/>
                    </a:cubicBezTo>
                    <a:cubicBezTo>
                      <a:pt x="598" y="1961"/>
                      <a:pt x="345" y="2167"/>
                      <a:pt x="343" y="2169"/>
                    </a:cubicBezTo>
                    <a:cubicBezTo>
                      <a:pt x="330" y="2179"/>
                      <a:pt x="315" y="2184"/>
                      <a:pt x="300" y="2184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2921" y="6118"/>
              <a:ext cx="2454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原材料自给率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643" y="6656"/>
              <a:ext cx="500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60% 食材自采，核心原料（如柠檬、牛奶）100% 自产，柠檬采购成本较行业低 20%。</a:t>
              </a:r>
            </a:p>
          </p:txBody>
        </p:sp>
      </p:grpSp>
      <p:grpSp>
        <p:nvGrpSpPr>
          <p:cNvPr id="23" name="组合 4"/>
          <p:cNvGrpSpPr/>
          <p:nvPr/>
        </p:nvGrpSpPr>
        <p:grpSpPr>
          <a:xfrm>
            <a:off x="4505325" y="2280285"/>
            <a:ext cx="3180715" cy="2941320"/>
            <a:chOff x="1643" y="3331"/>
            <a:chExt cx="5009" cy="4632"/>
          </a:xfrm>
        </p:grpSpPr>
        <p:grpSp>
          <p:nvGrpSpPr>
            <p:cNvPr id="24" name="组合 23"/>
            <p:cNvGrpSpPr/>
            <p:nvPr/>
          </p:nvGrpSpPr>
          <p:grpSpPr>
            <a:xfrm>
              <a:off x="2963" y="3331"/>
              <a:ext cx="2370" cy="2370"/>
              <a:chOff x="973" y="2730"/>
              <a:chExt cx="1140" cy="1140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973" y="2730"/>
                <a:ext cx="1140" cy="114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tea-bag-with-tag_18452"/>
              <p:cNvSpPr/>
              <p:nvPr/>
            </p:nvSpPr>
            <p:spPr>
              <a:xfrm>
                <a:off x="1262" y="3019"/>
                <a:ext cx="561" cy="561"/>
              </a:xfrm>
              <a:custGeom>
                <a:avLst/>
                <a:gdLst>
                  <a:gd name="connsiteX0" fmla="*/ 160364 w 607427"/>
                  <a:gd name="connsiteY0" fmla="*/ 481538 h 607427"/>
                  <a:gd name="connsiteX1" fmla="*/ 171872 w 607427"/>
                  <a:gd name="connsiteY1" fmla="*/ 493033 h 607427"/>
                  <a:gd name="connsiteX2" fmla="*/ 194780 w 607427"/>
                  <a:gd name="connsiteY2" fmla="*/ 515917 h 607427"/>
                  <a:gd name="connsiteX3" fmla="*/ 435686 w 607427"/>
                  <a:gd name="connsiteY3" fmla="*/ 515917 h 607427"/>
                  <a:gd name="connsiteX4" fmla="*/ 458702 w 607427"/>
                  <a:gd name="connsiteY4" fmla="*/ 493033 h 607427"/>
                  <a:gd name="connsiteX5" fmla="*/ 470102 w 607427"/>
                  <a:gd name="connsiteY5" fmla="*/ 481538 h 607427"/>
                  <a:gd name="connsiteX6" fmla="*/ 481609 w 607427"/>
                  <a:gd name="connsiteY6" fmla="*/ 493033 h 607427"/>
                  <a:gd name="connsiteX7" fmla="*/ 435686 w 607427"/>
                  <a:gd name="connsiteY7" fmla="*/ 538908 h 607427"/>
                  <a:gd name="connsiteX8" fmla="*/ 194780 w 607427"/>
                  <a:gd name="connsiteY8" fmla="*/ 538908 h 607427"/>
                  <a:gd name="connsiteX9" fmla="*/ 148964 w 607427"/>
                  <a:gd name="connsiteY9" fmla="*/ 493033 h 607427"/>
                  <a:gd name="connsiteX10" fmla="*/ 160364 w 607427"/>
                  <a:gd name="connsiteY10" fmla="*/ 481538 h 607427"/>
                  <a:gd name="connsiteX11" fmla="*/ 103030 w 607427"/>
                  <a:gd name="connsiteY11" fmla="*/ 470391 h 607427"/>
                  <a:gd name="connsiteX12" fmla="*/ 80122 w 607427"/>
                  <a:gd name="connsiteY12" fmla="*/ 493266 h 607427"/>
                  <a:gd name="connsiteX13" fmla="*/ 80122 w 607427"/>
                  <a:gd name="connsiteY13" fmla="*/ 584444 h 607427"/>
                  <a:gd name="connsiteX14" fmla="*/ 550427 w 607427"/>
                  <a:gd name="connsiteY14" fmla="*/ 584444 h 607427"/>
                  <a:gd name="connsiteX15" fmla="*/ 550427 w 607427"/>
                  <a:gd name="connsiteY15" fmla="*/ 493266 h 607427"/>
                  <a:gd name="connsiteX16" fmla="*/ 527520 w 607427"/>
                  <a:gd name="connsiteY16" fmla="*/ 470391 h 607427"/>
                  <a:gd name="connsiteX17" fmla="*/ 578927 w 607427"/>
                  <a:gd name="connsiteY17" fmla="*/ 365895 h 607427"/>
                  <a:gd name="connsiteX18" fmla="*/ 573335 w 607427"/>
                  <a:gd name="connsiteY18" fmla="*/ 371480 h 607427"/>
                  <a:gd name="connsiteX19" fmla="*/ 573335 w 607427"/>
                  <a:gd name="connsiteY19" fmla="*/ 423674 h 607427"/>
                  <a:gd name="connsiteX20" fmla="*/ 584520 w 607427"/>
                  <a:gd name="connsiteY20" fmla="*/ 423674 h 607427"/>
                  <a:gd name="connsiteX21" fmla="*/ 584520 w 607427"/>
                  <a:gd name="connsiteY21" fmla="*/ 371480 h 607427"/>
                  <a:gd name="connsiteX22" fmla="*/ 578927 w 607427"/>
                  <a:gd name="connsiteY22" fmla="*/ 365895 h 607427"/>
                  <a:gd name="connsiteX23" fmla="*/ 389967 w 607427"/>
                  <a:gd name="connsiteY23" fmla="*/ 240780 h 607427"/>
                  <a:gd name="connsiteX24" fmla="*/ 389967 w 607427"/>
                  <a:gd name="connsiteY24" fmla="*/ 241210 h 607427"/>
                  <a:gd name="connsiteX25" fmla="*/ 389967 w 607427"/>
                  <a:gd name="connsiteY25" fmla="*/ 275361 h 607427"/>
                  <a:gd name="connsiteX26" fmla="*/ 355552 w 607427"/>
                  <a:gd name="connsiteY26" fmla="*/ 309728 h 607427"/>
                  <a:gd name="connsiteX27" fmla="*/ 274891 w 607427"/>
                  <a:gd name="connsiteY27" fmla="*/ 309728 h 607427"/>
                  <a:gd name="connsiteX28" fmla="*/ 240476 w 607427"/>
                  <a:gd name="connsiteY28" fmla="*/ 275361 h 607427"/>
                  <a:gd name="connsiteX29" fmla="*/ 240476 w 607427"/>
                  <a:gd name="connsiteY29" fmla="*/ 274824 h 607427"/>
                  <a:gd name="connsiteX30" fmla="*/ 103998 w 607427"/>
                  <a:gd name="connsiteY30" fmla="*/ 274824 h 607427"/>
                  <a:gd name="connsiteX31" fmla="*/ 103998 w 607427"/>
                  <a:gd name="connsiteY31" fmla="*/ 447516 h 607427"/>
                  <a:gd name="connsiteX32" fmla="*/ 516335 w 607427"/>
                  <a:gd name="connsiteY32" fmla="*/ 447516 h 607427"/>
                  <a:gd name="connsiteX33" fmla="*/ 516335 w 607427"/>
                  <a:gd name="connsiteY33" fmla="*/ 240780 h 607427"/>
                  <a:gd name="connsiteX34" fmla="*/ 263384 w 607427"/>
                  <a:gd name="connsiteY34" fmla="*/ 240780 h 607427"/>
                  <a:gd name="connsiteX35" fmla="*/ 263491 w 607427"/>
                  <a:gd name="connsiteY35" fmla="*/ 241210 h 607427"/>
                  <a:gd name="connsiteX36" fmla="*/ 263491 w 607427"/>
                  <a:gd name="connsiteY36" fmla="*/ 275361 h 607427"/>
                  <a:gd name="connsiteX37" fmla="*/ 274891 w 607427"/>
                  <a:gd name="connsiteY37" fmla="*/ 286852 h 607427"/>
                  <a:gd name="connsiteX38" fmla="*/ 355552 w 607427"/>
                  <a:gd name="connsiteY38" fmla="*/ 286852 h 607427"/>
                  <a:gd name="connsiteX39" fmla="*/ 367059 w 607427"/>
                  <a:gd name="connsiteY39" fmla="*/ 275361 h 607427"/>
                  <a:gd name="connsiteX40" fmla="*/ 367059 w 607427"/>
                  <a:gd name="connsiteY40" fmla="*/ 241210 h 607427"/>
                  <a:gd name="connsiteX41" fmla="*/ 367059 w 607427"/>
                  <a:gd name="connsiteY41" fmla="*/ 240780 h 607427"/>
                  <a:gd name="connsiteX42" fmla="*/ 28500 w 607427"/>
                  <a:gd name="connsiteY42" fmla="*/ 240780 h 607427"/>
                  <a:gd name="connsiteX43" fmla="*/ 22907 w 607427"/>
                  <a:gd name="connsiteY43" fmla="*/ 246364 h 607427"/>
                  <a:gd name="connsiteX44" fmla="*/ 28500 w 607427"/>
                  <a:gd name="connsiteY44" fmla="*/ 251949 h 607427"/>
                  <a:gd name="connsiteX45" fmla="*/ 240476 w 607427"/>
                  <a:gd name="connsiteY45" fmla="*/ 251949 h 607427"/>
                  <a:gd name="connsiteX46" fmla="*/ 240476 w 607427"/>
                  <a:gd name="connsiteY46" fmla="*/ 241210 h 607427"/>
                  <a:gd name="connsiteX47" fmla="*/ 240476 w 607427"/>
                  <a:gd name="connsiteY47" fmla="*/ 240780 h 607427"/>
                  <a:gd name="connsiteX48" fmla="*/ 68615 w 607427"/>
                  <a:gd name="connsiteY48" fmla="*/ 240780 h 607427"/>
                  <a:gd name="connsiteX49" fmla="*/ 452554 w 607427"/>
                  <a:gd name="connsiteY49" fmla="*/ 80939 h 607427"/>
                  <a:gd name="connsiteX50" fmla="*/ 463951 w 607427"/>
                  <a:gd name="connsiteY50" fmla="*/ 92325 h 607427"/>
                  <a:gd name="connsiteX51" fmla="*/ 452554 w 607427"/>
                  <a:gd name="connsiteY51" fmla="*/ 103819 h 607427"/>
                  <a:gd name="connsiteX52" fmla="*/ 435567 w 607427"/>
                  <a:gd name="connsiteY52" fmla="*/ 120684 h 607427"/>
                  <a:gd name="connsiteX53" fmla="*/ 452554 w 607427"/>
                  <a:gd name="connsiteY53" fmla="*/ 137657 h 607427"/>
                  <a:gd name="connsiteX54" fmla="*/ 469434 w 607427"/>
                  <a:gd name="connsiteY54" fmla="*/ 120684 h 607427"/>
                  <a:gd name="connsiteX55" fmla="*/ 480938 w 607427"/>
                  <a:gd name="connsiteY55" fmla="*/ 109298 h 607427"/>
                  <a:gd name="connsiteX56" fmla="*/ 492334 w 607427"/>
                  <a:gd name="connsiteY56" fmla="*/ 120684 h 607427"/>
                  <a:gd name="connsiteX57" fmla="*/ 452554 w 607427"/>
                  <a:gd name="connsiteY57" fmla="*/ 160537 h 607427"/>
                  <a:gd name="connsiteX58" fmla="*/ 412666 w 607427"/>
                  <a:gd name="connsiteY58" fmla="*/ 120684 h 607427"/>
                  <a:gd name="connsiteX59" fmla="*/ 452554 w 607427"/>
                  <a:gd name="connsiteY59" fmla="*/ 80939 h 607427"/>
                  <a:gd name="connsiteX60" fmla="*/ 178229 w 607427"/>
                  <a:gd name="connsiteY60" fmla="*/ 80939 h 607427"/>
                  <a:gd name="connsiteX61" fmla="*/ 189734 w 607427"/>
                  <a:gd name="connsiteY61" fmla="*/ 92325 h 607427"/>
                  <a:gd name="connsiteX62" fmla="*/ 178229 w 607427"/>
                  <a:gd name="connsiteY62" fmla="*/ 103819 h 607427"/>
                  <a:gd name="connsiteX63" fmla="*/ 161350 w 607427"/>
                  <a:gd name="connsiteY63" fmla="*/ 120684 h 607427"/>
                  <a:gd name="connsiteX64" fmla="*/ 178229 w 607427"/>
                  <a:gd name="connsiteY64" fmla="*/ 137657 h 607427"/>
                  <a:gd name="connsiteX65" fmla="*/ 195217 w 607427"/>
                  <a:gd name="connsiteY65" fmla="*/ 120684 h 607427"/>
                  <a:gd name="connsiteX66" fmla="*/ 206613 w 607427"/>
                  <a:gd name="connsiteY66" fmla="*/ 109298 h 607427"/>
                  <a:gd name="connsiteX67" fmla="*/ 218117 w 607427"/>
                  <a:gd name="connsiteY67" fmla="*/ 120684 h 607427"/>
                  <a:gd name="connsiteX68" fmla="*/ 178229 w 607427"/>
                  <a:gd name="connsiteY68" fmla="*/ 160537 h 607427"/>
                  <a:gd name="connsiteX69" fmla="*/ 138449 w 607427"/>
                  <a:gd name="connsiteY69" fmla="*/ 120684 h 607427"/>
                  <a:gd name="connsiteX70" fmla="*/ 178229 w 607427"/>
                  <a:gd name="connsiteY70" fmla="*/ 80939 h 607427"/>
                  <a:gd name="connsiteX71" fmla="*/ 315216 w 607427"/>
                  <a:gd name="connsiteY71" fmla="*/ 69056 h 607427"/>
                  <a:gd name="connsiteX72" fmla="*/ 263497 w 607427"/>
                  <a:gd name="connsiteY72" fmla="*/ 120702 h 607427"/>
                  <a:gd name="connsiteX73" fmla="*/ 315216 w 607427"/>
                  <a:gd name="connsiteY73" fmla="*/ 172455 h 607427"/>
                  <a:gd name="connsiteX74" fmla="*/ 367043 w 607427"/>
                  <a:gd name="connsiteY74" fmla="*/ 120702 h 607427"/>
                  <a:gd name="connsiteX75" fmla="*/ 315216 w 607427"/>
                  <a:gd name="connsiteY75" fmla="*/ 69056 h 607427"/>
                  <a:gd name="connsiteX76" fmla="*/ 315216 w 607427"/>
                  <a:gd name="connsiteY76" fmla="*/ 46079 h 607427"/>
                  <a:gd name="connsiteX77" fmla="*/ 389945 w 607427"/>
                  <a:gd name="connsiteY77" fmla="*/ 120702 h 607427"/>
                  <a:gd name="connsiteX78" fmla="*/ 315216 w 607427"/>
                  <a:gd name="connsiteY78" fmla="*/ 195325 h 607427"/>
                  <a:gd name="connsiteX79" fmla="*/ 240487 w 607427"/>
                  <a:gd name="connsiteY79" fmla="*/ 120702 h 607427"/>
                  <a:gd name="connsiteX80" fmla="*/ 315216 w 607427"/>
                  <a:gd name="connsiteY80" fmla="*/ 46079 h 607427"/>
                  <a:gd name="connsiteX81" fmla="*/ 103030 w 607427"/>
                  <a:gd name="connsiteY81" fmla="*/ 22875 h 607427"/>
                  <a:gd name="connsiteX82" fmla="*/ 80122 w 607427"/>
                  <a:gd name="connsiteY82" fmla="*/ 45858 h 607427"/>
                  <a:gd name="connsiteX83" fmla="*/ 80122 w 607427"/>
                  <a:gd name="connsiteY83" fmla="*/ 217905 h 607427"/>
                  <a:gd name="connsiteX84" fmla="*/ 550427 w 607427"/>
                  <a:gd name="connsiteY84" fmla="*/ 217905 h 607427"/>
                  <a:gd name="connsiteX85" fmla="*/ 550427 w 607427"/>
                  <a:gd name="connsiteY85" fmla="*/ 45858 h 607427"/>
                  <a:gd name="connsiteX86" fmla="*/ 527520 w 607427"/>
                  <a:gd name="connsiteY86" fmla="*/ 22875 h 607427"/>
                  <a:gd name="connsiteX87" fmla="*/ 103030 w 607427"/>
                  <a:gd name="connsiteY87" fmla="*/ 0 h 607427"/>
                  <a:gd name="connsiteX88" fmla="*/ 527520 w 607427"/>
                  <a:gd name="connsiteY88" fmla="*/ 0 h 607427"/>
                  <a:gd name="connsiteX89" fmla="*/ 573335 w 607427"/>
                  <a:gd name="connsiteY89" fmla="*/ 45858 h 607427"/>
                  <a:gd name="connsiteX90" fmla="*/ 573335 w 607427"/>
                  <a:gd name="connsiteY90" fmla="*/ 229396 h 607427"/>
                  <a:gd name="connsiteX91" fmla="*/ 561935 w 607427"/>
                  <a:gd name="connsiteY91" fmla="*/ 240780 h 607427"/>
                  <a:gd name="connsiteX92" fmla="*/ 561827 w 607427"/>
                  <a:gd name="connsiteY92" fmla="*/ 240780 h 607427"/>
                  <a:gd name="connsiteX93" fmla="*/ 555697 w 607427"/>
                  <a:gd name="connsiteY93" fmla="*/ 240780 h 607427"/>
                  <a:gd name="connsiteX94" fmla="*/ 582476 w 607427"/>
                  <a:gd name="connsiteY94" fmla="*/ 267521 h 607427"/>
                  <a:gd name="connsiteX95" fmla="*/ 582476 w 607427"/>
                  <a:gd name="connsiteY95" fmla="*/ 267629 h 607427"/>
                  <a:gd name="connsiteX96" fmla="*/ 583229 w 607427"/>
                  <a:gd name="connsiteY96" fmla="*/ 268380 h 607427"/>
                  <a:gd name="connsiteX97" fmla="*/ 583552 w 607427"/>
                  <a:gd name="connsiteY97" fmla="*/ 268810 h 607427"/>
                  <a:gd name="connsiteX98" fmla="*/ 583874 w 607427"/>
                  <a:gd name="connsiteY98" fmla="*/ 269240 h 607427"/>
                  <a:gd name="connsiteX99" fmla="*/ 584197 w 607427"/>
                  <a:gd name="connsiteY99" fmla="*/ 269777 h 607427"/>
                  <a:gd name="connsiteX100" fmla="*/ 584412 w 607427"/>
                  <a:gd name="connsiteY100" fmla="*/ 270206 h 607427"/>
                  <a:gd name="connsiteX101" fmla="*/ 584735 w 607427"/>
                  <a:gd name="connsiteY101" fmla="*/ 270743 h 607427"/>
                  <a:gd name="connsiteX102" fmla="*/ 584950 w 607427"/>
                  <a:gd name="connsiteY102" fmla="*/ 271280 h 607427"/>
                  <a:gd name="connsiteX103" fmla="*/ 585057 w 607427"/>
                  <a:gd name="connsiteY103" fmla="*/ 271817 h 607427"/>
                  <a:gd name="connsiteX104" fmla="*/ 585272 w 607427"/>
                  <a:gd name="connsiteY104" fmla="*/ 272354 h 607427"/>
                  <a:gd name="connsiteX105" fmla="*/ 585380 w 607427"/>
                  <a:gd name="connsiteY105" fmla="*/ 272891 h 607427"/>
                  <a:gd name="connsiteX106" fmla="*/ 585595 w 607427"/>
                  <a:gd name="connsiteY106" fmla="*/ 273428 h 607427"/>
                  <a:gd name="connsiteX107" fmla="*/ 585703 w 607427"/>
                  <a:gd name="connsiteY107" fmla="*/ 274072 h 607427"/>
                  <a:gd name="connsiteX108" fmla="*/ 585703 w 607427"/>
                  <a:gd name="connsiteY108" fmla="*/ 274502 h 607427"/>
                  <a:gd name="connsiteX109" fmla="*/ 585810 w 607427"/>
                  <a:gd name="connsiteY109" fmla="*/ 275683 h 607427"/>
                  <a:gd name="connsiteX110" fmla="*/ 585810 w 607427"/>
                  <a:gd name="connsiteY110" fmla="*/ 343879 h 607427"/>
                  <a:gd name="connsiteX111" fmla="*/ 607427 w 607427"/>
                  <a:gd name="connsiteY111" fmla="*/ 371480 h 607427"/>
                  <a:gd name="connsiteX112" fmla="*/ 607427 w 607427"/>
                  <a:gd name="connsiteY112" fmla="*/ 435165 h 607427"/>
                  <a:gd name="connsiteX113" fmla="*/ 604093 w 607427"/>
                  <a:gd name="connsiteY113" fmla="*/ 443220 h 607427"/>
                  <a:gd name="connsiteX114" fmla="*/ 595920 w 607427"/>
                  <a:gd name="connsiteY114" fmla="*/ 446549 h 607427"/>
                  <a:gd name="connsiteX115" fmla="*/ 561935 w 607427"/>
                  <a:gd name="connsiteY115" fmla="*/ 446549 h 607427"/>
                  <a:gd name="connsiteX116" fmla="*/ 550427 w 607427"/>
                  <a:gd name="connsiteY116" fmla="*/ 435058 h 607427"/>
                  <a:gd name="connsiteX117" fmla="*/ 550427 w 607427"/>
                  <a:gd name="connsiteY117" fmla="*/ 371480 h 607427"/>
                  <a:gd name="connsiteX118" fmla="*/ 562903 w 607427"/>
                  <a:gd name="connsiteY118" fmla="*/ 347960 h 607427"/>
                  <a:gd name="connsiteX119" fmla="*/ 562903 w 607427"/>
                  <a:gd name="connsiteY119" fmla="*/ 280409 h 607427"/>
                  <a:gd name="connsiteX120" fmla="*/ 539350 w 607427"/>
                  <a:gd name="connsiteY120" fmla="*/ 256889 h 607427"/>
                  <a:gd name="connsiteX121" fmla="*/ 539350 w 607427"/>
                  <a:gd name="connsiteY121" fmla="*/ 449019 h 607427"/>
                  <a:gd name="connsiteX122" fmla="*/ 573335 w 607427"/>
                  <a:gd name="connsiteY122" fmla="*/ 493266 h 607427"/>
                  <a:gd name="connsiteX123" fmla="*/ 573335 w 607427"/>
                  <a:gd name="connsiteY123" fmla="*/ 595936 h 607427"/>
                  <a:gd name="connsiteX124" fmla="*/ 561935 w 607427"/>
                  <a:gd name="connsiteY124" fmla="*/ 607427 h 607427"/>
                  <a:gd name="connsiteX125" fmla="*/ 68615 w 607427"/>
                  <a:gd name="connsiteY125" fmla="*/ 607427 h 607427"/>
                  <a:gd name="connsiteX126" fmla="*/ 57107 w 607427"/>
                  <a:gd name="connsiteY126" fmla="*/ 595936 h 607427"/>
                  <a:gd name="connsiteX127" fmla="*/ 57107 w 607427"/>
                  <a:gd name="connsiteY127" fmla="*/ 493266 h 607427"/>
                  <a:gd name="connsiteX128" fmla="*/ 81090 w 607427"/>
                  <a:gd name="connsiteY128" fmla="*/ 453100 h 607427"/>
                  <a:gd name="connsiteX129" fmla="*/ 81090 w 607427"/>
                  <a:gd name="connsiteY129" fmla="*/ 274824 h 607427"/>
                  <a:gd name="connsiteX130" fmla="*/ 28500 w 607427"/>
                  <a:gd name="connsiteY130" fmla="*/ 274824 h 607427"/>
                  <a:gd name="connsiteX131" fmla="*/ 0 w 607427"/>
                  <a:gd name="connsiteY131" fmla="*/ 246364 h 607427"/>
                  <a:gd name="connsiteX132" fmla="*/ 28500 w 607427"/>
                  <a:gd name="connsiteY132" fmla="*/ 217905 h 607427"/>
                  <a:gd name="connsiteX133" fmla="*/ 57107 w 607427"/>
                  <a:gd name="connsiteY133" fmla="*/ 217905 h 607427"/>
                  <a:gd name="connsiteX134" fmla="*/ 57107 w 607427"/>
                  <a:gd name="connsiteY134" fmla="*/ 45858 h 607427"/>
                  <a:gd name="connsiteX135" fmla="*/ 103030 w 607427"/>
                  <a:gd name="connsiteY135" fmla="*/ 0 h 6074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</a:cxnLst>
                <a:rect l="l" t="t" r="r" b="b"/>
                <a:pathLst>
                  <a:path w="607427" h="607427">
                    <a:moveTo>
                      <a:pt x="160364" y="481538"/>
                    </a:moveTo>
                    <a:cubicBezTo>
                      <a:pt x="166710" y="481538"/>
                      <a:pt x="171872" y="486695"/>
                      <a:pt x="171872" y="493033"/>
                    </a:cubicBezTo>
                    <a:cubicBezTo>
                      <a:pt x="171872" y="505711"/>
                      <a:pt x="182196" y="515917"/>
                      <a:pt x="194780" y="515917"/>
                    </a:cubicBezTo>
                    <a:lnTo>
                      <a:pt x="435686" y="515917"/>
                    </a:lnTo>
                    <a:cubicBezTo>
                      <a:pt x="448377" y="515917"/>
                      <a:pt x="458702" y="505711"/>
                      <a:pt x="458702" y="493033"/>
                    </a:cubicBezTo>
                    <a:cubicBezTo>
                      <a:pt x="458702" y="486695"/>
                      <a:pt x="463756" y="481538"/>
                      <a:pt x="470102" y="481538"/>
                    </a:cubicBezTo>
                    <a:cubicBezTo>
                      <a:pt x="476447" y="481538"/>
                      <a:pt x="481609" y="486695"/>
                      <a:pt x="481609" y="493033"/>
                    </a:cubicBezTo>
                    <a:cubicBezTo>
                      <a:pt x="481609" y="518281"/>
                      <a:pt x="461068" y="538908"/>
                      <a:pt x="435686" y="538908"/>
                    </a:cubicBezTo>
                    <a:lnTo>
                      <a:pt x="194780" y="538908"/>
                    </a:lnTo>
                    <a:cubicBezTo>
                      <a:pt x="169506" y="538908"/>
                      <a:pt x="148964" y="518281"/>
                      <a:pt x="148964" y="493033"/>
                    </a:cubicBezTo>
                    <a:cubicBezTo>
                      <a:pt x="148964" y="486695"/>
                      <a:pt x="154019" y="481538"/>
                      <a:pt x="160364" y="481538"/>
                    </a:cubicBezTo>
                    <a:close/>
                    <a:moveTo>
                      <a:pt x="103030" y="470391"/>
                    </a:moveTo>
                    <a:cubicBezTo>
                      <a:pt x="90339" y="470391"/>
                      <a:pt x="80122" y="480701"/>
                      <a:pt x="80122" y="493266"/>
                    </a:cubicBezTo>
                    <a:lnTo>
                      <a:pt x="80122" y="584444"/>
                    </a:lnTo>
                    <a:lnTo>
                      <a:pt x="550427" y="584444"/>
                    </a:lnTo>
                    <a:lnTo>
                      <a:pt x="550427" y="493266"/>
                    </a:lnTo>
                    <a:cubicBezTo>
                      <a:pt x="550427" y="480701"/>
                      <a:pt x="540103" y="470391"/>
                      <a:pt x="527520" y="470391"/>
                    </a:cubicBezTo>
                    <a:close/>
                    <a:moveTo>
                      <a:pt x="578927" y="365895"/>
                    </a:moveTo>
                    <a:cubicBezTo>
                      <a:pt x="575808" y="365895"/>
                      <a:pt x="573335" y="368473"/>
                      <a:pt x="573335" y="371480"/>
                    </a:cubicBezTo>
                    <a:lnTo>
                      <a:pt x="573335" y="423674"/>
                    </a:lnTo>
                    <a:lnTo>
                      <a:pt x="584520" y="423674"/>
                    </a:lnTo>
                    <a:lnTo>
                      <a:pt x="584520" y="371480"/>
                    </a:lnTo>
                    <a:cubicBezTo>
                      <a:pt x="584520" y="368473"/>
                      <a:pt x="581939" y="365895"/>
                      <a:pt x="578927" y="365895"/>
                    </a:cubicBezTo>
                    <a:close/>
                    <a:moveTo>
                      <a:pt x="389967" y="240780"/>
                    </a:moveTo>
                    <a:cubicBezTo>
                      <a:pt x="389967" y="240995"/>
                      <a:pt x="389967" y="241102"/>
                      <a:pt x="389967" y="241210"/>
                    </a:cubicBezTo>
                    <a:lnTo>
                      <a:pt x="389967" y="275361"/>
                    </a:lnTo>
                    <a:cubicBezTo>
                      <a:pt x="389967" y="294263"/>
                      <a:pt x="374587" y="309728"/>
                      <a:pt x="355552" y="309728"/>
                    </a:cubicBezTo>
                    <a:lnTo>
                      <a:pt x="274891" y="309728"/>
                    </a:lnTo>
                    <a:cubicBezTo>
                      <a:pt x="255963" y="309728"/>
                      <a:pt x="240476" y="294263"/>
                      <a:pt x="240476" y="275361"/>
                    </a:cubicBezTo>
                    <a:lnTo>
                      <a:pt x="240476" y="274824"/>
                    </a:lnTo>
                    <a:lnTo>
                      <a:pt x="103998" y="274824"/>
                    </a:lnTo>
                    <a:lnTo>
                      <a:pt x="103998" y="447516"/>
                    </a:lnTo>
                    <a:lnTo>
                      <a:pt x="516335" y="447516"/>
                    </a:lnTo>
                    <a:lnTo>
                      <a:pt x="516335" y="240780"/>
                    </a:lnTo>
                    <a:close/>
                    <a:moveTo>
                      <a:pt x="263384" y="240780"/>
                    </a:moveTo>
                    <a:cubicBezTo>
                      <a:pt x="263384" y="240995"/>
                      <a:pt x="263491" y="241102"/>
                      <a:pt x="263491" y="241210"/>
                    </a:cubicBezTo>
                    <a:lnTo>
                      <a:pt x="263491" y="275361"/>
                    </a:lnTo>
                    <a:cubicBezTo>
                      <a:pt x="263491" y="281698"/>
                      <a:pt x="268546" y="286852"/>
                      <a:pt x="274891" y="286852"/>
                    </a:cubicBezTo>
                    <a:lnTo>
                      <a:pt x="355552" y="286852"/>
                    </a:lnTo>
                    <a:cubicBezTo>
                      <a:pt x="361897" y="286852"/>
                      <a:pt x="367059" y="281698"/>
                      <a:pt x="367059" y="275361"/>
                    </a:cubicBezTo>
                    <a:lnTo>
                      <a:pt x="367059" y="241210"/>
                    </a:lnTo>
                    <a:cubicBezTo>
                      <a:pt x="367059" y="241102"/>
                      <a:pt x="367059" y="240995"/>
                      <a:pt x="367059" y="240780"/>
                    </a:cubicBezTo>
                    <a:close/>
                    <a:moveTo>
                      <a:pt x="28500" y="240780"/>
                    </a:moveTo>
                    <a:cubicBezTo>
                      <a:pt x="25381" y="240780"/>
                      <a:pt x="22907" y="243250"/>
                      <a:pt x="22907" y="246364"/>
                    </a:cubicBezTo>
                    <a:cubicBezTo>
                      <a:pt x="22907" y="249372"/>
                      <a:pt x="25381" y="251949"/>
                      <a:pt x="28500" y="251949"/>
                    </a:cubicBezTo>
                    <a:lnTo>
                      <a:pt x="240476" y="251949"/>
                    </a:lnTo>
                    <a:lnTo>
                      <a:pt x="240476" y="241210"/>
                    </a:lnTo>
                    <a:cubicBezTo>
                      <a:pt x="240476" y="241102"/>
                      <a:pt x="240476" y="240995"/>
                      <a:pt x="240476" y="240780"/>
                    </a:cubicBezTo>
                    <a:lnTo>
                      <a:pt x="68615" y="240780"/>
                    </a:lnTo>
                    <a:close/>
                    <a:moveTo>
                      <a:pt x="452554" y="80939"/>
                    </a:moveTo>
                    <a:cubicBezTo>
                      <a:pt x="458897" y="80939"/>
                      <a:pt x="463951" y="86095"/>
                      <a:pt x="463951" y="92325"/>
                    </a:cubicBezTo>
                    <a:cubicBezTo>
                      <a:pt x="463951" y="98663"/>
                      <a:pt x="458897" y="103819"/>
                      <a:pt x="452554" y="103819"/>
                    </a:cubicBezTo>
                    <a:cubicBezTo>
                      <a:pt x="443200" y="103819"/>
                      <a:pt x="435567" y="111446"/>
                      <a:pt x="435567" y="120684"/>
                    </a:cubicBezTo>
                    <a:cubicBezTo>
                      <a:pt x="435567" y="130030"/>
                      <a:pt x="443200" y="137657"/>
                      <a:pt x="452554" y="137657"/>
                    </a:cubicBezTo>
                    <a:cubicBezTo>
                      <a:pt x="461800" y="137657"/>
                      <a:pt x="469434" y="130030"/>
                      <a:pt x="469434" y="120684"/>
                    </a:cubicBezTo>
                    <a:cubicBezTo>
                      <a:pt x="469434" y="114347"/>
                      <a:pt x="474594" y="109298"/>
                      <a:pt x="480938" y="109298"/>
                    </a:cubicBezTo>
                    <a:cubicBezTo>
                      <a:pt x="487281" y="109298"/>
                      <a:pt x="492334" y="114347"/>
                      <a:pt x="492334" y="120684"/>
                    </a:cubicBezTo>
                    <a:cubicBezTo>
                      <a:pt x="492334" y="142705"/>
                      <a:pt x="474487" y="160537"/>
                      <a:pt x="452554" y="160537"/>
                    </a:cubicBezTo>
                    <a:cubicBezTo>
                      <a:pt x="430514" y="160537"/>
                      <a:pt x="412666" y="142705"/>
                      <a:pt x="412666" y="120684"/>
                    </a:cubicBezTo>
                    <a:cubicBezTo>
                      <a:pt x="412666" y="98771"/>
                      <a:pt x="430514" y="80939"/>
                      <a:pt x="452554" y="80939"/>
                    </a:cubicBezTo>
                    <a:close/>
                    <a:moveTo>
                      <a:pt x="178229" y="80939"/>
                    </a:moveTo>
                    <a:cubicBezTo>
                      <a:pt x="184573" y="80939"/>
                      <a:pt x="189734" y="86095"/>
                      <a:pt x="189734" y="92325"/>
                    </a:cubicBezTo>
                    <a:cubicBezTo>
                      <a:pt x="189734" y="98663"/>
                      <a:pt x="184573" y="103819"/>
                      <a:pt x="178229" y="103819"/>
                    </a:cubicBezTo>
                    <a:cubicBezTo>
                      <a:pt x="168983" y="103819"/>
                      <a:pt x="161350" y="111446"/>
                      <a:pt x="161350" y="120684"/>
                    </a:cubicBezTo>
                    <a:cubicBezTo>
                      <a:pt x="161350" y="130030"/>
                      <a:pt x="168983" y="137657"/>
                      <a:pt x="178229" y="137657"/>
                    </a:cubicBezTo>
                    <a:cubicBezTo>
                      <a:pt x="187583" y="137657"/>
                      <a:pt x="195217" y="130030"/>
                      <a:pt x="195217" y="120684"/>
                    </a:cubicBezTo>
                    <a:cubicBezTo>
                      <a:pt x="195217" y="114347"/>
                      <a:pt x="200270" y="109298"/>
                      <a:pt x="206613" y="109298"/>
                    </a:cubicBezTo>
                    <a:cubicBezTo>
                      <a:pt x="212957" y="109298"/>
                      <a:pt x="218117" y="114347"/>
                      <a:pt x="218117" y="120684"/>
                    </a:cubicBezTo>
                    <a:cubicBezTo>
                      <a:pt x="218117" y="142705"/>
                      <a:pt x="200270" y="160537"/>
                      <a:pt x="178229" y="160537"/>
                    </a:cubicBezTo>
                    <a:cubicBezTo>
                      <a:pt x="156297" y="160537"/>
                      <a:pt x="138449" y="142705"/>
                      <a:pt x="138449" y="120684"/>
                    </a:cubicBezTo>
                    <a:cubicBezTo>
                      <a:pt x="138449" y="98771"/>
                      <a:pt x="156297" y="80939"/>
                      <a:pt x="178229" y="80939"/>
                    </a:cubicBezTo>
                    <a:close/>
                    <a:moveTo>
                      <a:pt x="315216" y="69056"/>
                    </a:moveTo>
                    <a:cubicBezTo>
                      <a:pt x="286722" y="69056"/>
                      <a:pt x="263497" y="92249"/>
                      <a:pt x="263497" y="120702"/>
                    </a:cubicBezTo>
                    <a:cubicBezTo>
                      <a:pt x="263497" y="149263"/>
                      <a:pt x="286722" y="172455"/>
                      <a:pt x="315216" y="172455"/>
                    </a:cubicBezTo>
                    <a:cubicBezTo>
                      <a:pt x="343818" y="172455"/>
                      <a:pt x="367043" y="149263"/>
                      <a:pt x="367043" y="120702"/>
                    </a:cubicBezTo>
                    <a:cubicBezTo>
                      <a:pt x="367043" y="92249"/>
                      <a:pt x="343818" y="69056"/>
                      <a:pt x="315216" y="69056"/>
                    </a:cubicBezTo>
                    <a:close/>
                    <a:moveTo>
                      <a:pt x="315216" y="46079"/>
                    </a:moveTo>
                    <a:cubicBezTo>
                      <a:pt x="356398" y="46079"/>
                      <a:pt x="389945" y="79579"/>
                      <a:pt x="389945" y="120702"/>
                    </a:cubicBezTo>
                    <a:cubicBezTo>
                      <a:pt x="389945" y="161933"/>
                      <a:pt x="356505" y="195325"/>
                      <a:pt x="315216" y="195325"/>
                    </a:cubicBezTo>
                    <a:cubicBezTo>
                      <a:pt x="274035" y="195325"/>
                      <a:pt x="240487" y="161933"/>
                      <a:pt x="240487" y="120702"/>
                    </a:cubicBezTo>
                    <a:cubicBezTo>
                      <a:pt x="240487" y="79579"/>
                      <a:pt x="274035" y="46079"/>
                      <a:pt x="315216" y="46079"/>
                    </a:cubicBezTo>
                    <a:close/>
                    <a:moveTo>
                      <a:pt x="103030" y="22875"/>
                    </a:moveTo>
                    <a:cubicBezTo>
                      <a:pt x="90339" y="22875"/>
                      <a:pt x="80122" y="33185"/>
                      <a:pt x="80122" y="45858"/>
                    </a:cubicBezTo>
                    <a:lnTo>
                      <a:pt x="80122" y="217905"/>
                    </a:lnTo>
                    <a:lnTo>
                      <a:pt x="550427" y="217905"/>
                    </a:lnTo>
                    <a:lnTo>
                      <a:pt x="550427" y="45858"/>
                    </a:lnTo>
                    <a:cubicBezTo>
                      <a:pt x="550427" y="33185"/>
                      <a:pt x="540103" y="22875"/>
                      <a:pt x="527520" y="22875"/>
                    </a:cubicBezTo>
                    <a:close/>
                    <a:moveTo>
                      <a:pt x="103030" y="0"/>
                    </a:moveTo>
                    <a:lnTo>
                      <a:pt x="527520" y="0"/>
                    </a:lnTo>
                    <a:cubicBezTo>
                      <a:pt x="552793" y="0"/>
                      <a:pt x="573335" y="20512"/>
                      <a:pt x="573335" y="45858"/>
                    </a:cubicBezTo>
                    <a:lnTo>
                      <a:pt x="573335" y="229396"/>
                    </a:lnTo>
                    <a:cubicBezTo>
                      <a:pt x="573335" y="235625"/>
                      <a:pt x="568280" y="240780"/>
                      <a:pt x="561935" y="240780"/>
                    </a:cubicBezTo>
                    <a:cubicBezTo>
                      <a:pt x="561935" y="240780"/>
                      <a:pt x="561827" y="240780"/>
                      <a:pt x="561827" y="240780"/>
                    </a:cubicBezTo>
                    <a:lnTo>
                      <a:pt x="555697" y="240780"/>
                    </a:lnTo>
                    <a:lnTo>
                      <a:pt x="582476" y="267521"/>
                    </a:lnTo>
                    <a:cubicBezTo>
                      <a:pt x="582476" y="267521"/>
                      <a:pt x="582476" y="267629"/>
                      <a:pt x="582476" y="267629"/>
                    </a:cubicBezTo>
                    <a:cubicBezTo>
                      <a:pt x="582691" y="267844"/>
                      <a:pt x="583014" y="268166"/>
                      <a:pt x="583229" y="268380"/>
                    </a:cubicBezTo>
                    <a:cubicBezTo>
                      <a:pt x="583337" y="268488"/>
                      <a:pt x="583444" y="268703"/>
                      <a:pt x="583552" y="268810"/>
                    </a:cubicBezTo>
                    <a:cubicBezTo>
                      <a:pt x="583659" y="268917"/>
                      <a:pt x="583767" y="269132"/>
                      <a:pt x="583874" y="269240"/>
                    </a:cubicBezTo>
                    <a:cubicBezTo>
                      <a:pt x="583982" y="269454"/>
                      <a:pt x="584089" y="269669"/>
                      <a:pt x="584197" y="269777"/>
                    </a:cubicBezTo>
                    <a:cubicBezTo>
                      <a:pt x="584305" y="269991"/>
                      <a:pt x="584305" y="270099"/>
                      <a:pt x="584412" y="270206"/>
                    </a:cubicBezTo>
                    <a:cubicBezTo>
                      <a:pt x="584520" y="270421"/>
                      <a:pt x="584627" y="270636"/>
                      <a:pt x="584735" y="270743"/>
                    </a:cubicBezTo>
                    <a:cubicBezTo>
                      <a:pt x="584735" y="270958"/>
                      <a:pt x="584842" y="271065"/>
                      <a:pt x="584950" y="271280"/>
                    </a:cubicBezTo>
                    <a:cubicBezTo>
                      <a:pt x="584950" y="271388"/>
                      <a:pt x="585057" y="271602"/>
                      <a:pt x="585057" y="271817"/>
                    </a:cubicBezTo>
                    <a:cubicBezTo>
                      <a:pt x="585165" y="271925"/>
                      <a:pt x="585272" y="272139"/>
                      <a:pt x="585272" y="272354"/>
                    </a:cubicBezTo>
                    <a:cubicBezTo>
                      <a:pt x="585380" y="272462"/>
                      <a:pt x="585380" y="272676"/>
                      <a:pt x="585380" y="272891"/>
                    </a:cubicBezTo>
                    <a:cubicBezTo>
                      <a:pt x="585488" y="272998"/>
                      <a:pt x="585488" y="273213"/>
                      <a:pt x="585595" y="273428"/>
                    </a:cubicBezTo>
                    <a:cubicBezTo>
                      <a:pt x="585595" y="273643"/>
                      <a:pt x="585595" y="273858"/>
                      <a:pt x="585703" y="274072"/>
                    </a:cubicBezTo>
                    <a:cubicBezTo>
                      <a:pt x="585703" y="274180"/>
                      <a:pt x="585703" y="274395"/>
                      <a:pt x="585703" y="274502"/>
                    </a:cubicBezTo>
                    <a:cubicBezTo>
                      <a:pt x="585810" y="274932"/>
                      <a:pt x="585810" y="275254"/>
                      <a:pt x="585810" y="275683"/>
                    </a:cubicBezTo>
                    <a:lnTo>
                      <a:pt x="585810" y="343879"/>
                    </a:lnTo>
                    <a:cubicBezTo>
                      <a:pt x="598178" y="346994"/>
                      <a:pt x="607427" y="358163"/>
                      <a:pt x="607427" y="371480"/>
                    </a:cubicBezTo>
                    <a:lnTo>
                      <a:pt x="607427" y="435165"/>
                    </a:lnTo>
                    <a:cubicBezTo>
                      <a:pt x="607427" y="438172"/>
                      <a:pt x="606244" y="441072"/>
                      <a:pt x="604093" y="443220"/>
                    </a:cubicBezTo>
                    <a:cubicBezTo>
                      <a:pt x="601942" y="445368"/>
                      <a:pt x="599039" y="446549"/>
                      <a:pt x="595920" y="446549"/>
                    </a:cubicBezTo>
                    <a:lnTo>
                      <a:pt x="561935" y="446549"/>
                    </a:lnTo>
                    <a:cubicBezTo>
                      <a:pt x="555589" y="446549"/>
                      <a:pt x="550427" y="441394"/>
                      <a:pt x="550427" y="435058"/>
                    </a:cubicBezTo>
                    <a:lnTo>
                      <a:pt x="550427" y="371480"/>
                    </a:lnTo>
                    <a:cubicBezTo>
                      <a:pt x="550427" y="361707"/>
                      <a:pt x="555374" y="353115"/>
                      <a:pt x="562903" y="347960"/>
                    </a:cubicBezTo>
                    <a:lnTo>
                      <a:pt x="562903" y="280409"/>
                    </a:lnTo>
                    <a:lnTo>
                      <a:pt x="539350" y="256889"/>
                    </a:lnTo>
                    <a:lnTo>
                      <a:pt x="539350" y="449019"/>
                    </a:lnTo>
                    <a:cubicBezTo>
                      <a:pt x="558923" y="454282"/>
                      <a:pt x="573335" y="472109"/>
                      <a:pt x="573335" y="493266"/>
                    </a:cubicBezTo>
                    <a:lnTo>
                      <a:pt x="573335" y="595936"/>
                    </a:lnTo>
                    <a:cubicBezTo>
                      <a:pt x="573335" y="602272"/>
                      <a:pt x="568280" y="607427"/>
                      <a:pt x="561935" y="607427"/>
                    </a:cubicBezTo>
                    <a:lnTo>
                      <a:pt x="68615" y="607427"/>
                    </a:lnTo>
                    <a:cubicBezTo>
                      <a:pt x="62270" y="607427"/>
                      <a:pt x="57107" y="602272"/>
                      <a:pt x="57107" y="595936"/>
                    </a:cubicBezTo>
                    <a:lnTo>
                      <a:pt x="57107" y="493266"/>
                    </a:lnTo>
                    <a:cubicBezTo>
                      <a:pt x="57107" y="475975"/>
                      <a:pt x="66787" y="460833"/>
                      <a:pt x="81090" y="453100"/>
                    </a:cubicBezTo>
                    <a:lnTo>
                      <a:pt x="81090" y="274824"/>
                    </a:lnTo>
                    <a:lnTo>
                      <a:pt x="28500" y="274824"/>
                    </a:lnTo>
                    <a:cubicBezTo>
                      <a:pt x="12690" y="274824"/>
                      <a:pt x="0" y="262044"/>
                      <a:pt x="0" y="246364"/>
                    </a:cubicBezTo>
                    <a:cubicBezTo>
                      <a:pt x="0" y="230685"/>
                      <a:pt x="12690" y="217905"/>
                      <a:pt x="28500" y="217905"/>
                    </a:cubicBezTo>
                    <a:lnTo>
                      <a:pt x="57107" y="217905"/>
                    </a:lnTo>
                    <a:lnTo>
                      <a:pt x="57107" y="45858"/>
                    </a:lnTo>
                    <a:cubicBezTo>
                      <a:pt x="57107" y="20512"/>
                      <a:pt x="77756" y="0"/>
                      <a:pt x="103030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3282" y="6118"/>
              <a:ext cx="173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物流效率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643" y="6656"/>
              <a:ext cx="5009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27 个国内仓库 + 4 个海外仓，冷链覆盖 300 + 地级市，配送时效 12 小时内。</a:t>
              </a:r>
            </a:p>
          </p:txBody>
        </p:sp>
      </p:grpSp>
      <p:grpSp>
        <p:nvGrpSpPr>
          <p:cNvPr id="29" name="组合 13"/>
          <p:cNvGrpSpPr/>
          <p:nvPr/>
        </p:nvGrpSpPr>
        <p:grpSpPr>
          <a:xfrm>
            <a:off x="8099425" y="2280285"/>
            <a:ext cx="3180715" cy="3310255"/>
            <a:chOff x="1643" y="3331"/>
            <a:chExt cx="5009" cy="5213"/>
          </a:xfrm>
        </p:grpSpPr>
        <p:grpSp>
          <p:nvGrpSpPr>
            <p:cNvPr id="30" name="组合 29"/>
            <p:cNvGrpSpPr/>
            <p:nvPr/>
          </p:nvGrpSpPr>
          <p:grpSpPr>
            <a:xfrm>
              <a:off x="2963" y="3331"/>
              <a:ext cx="2370" cy="2370"/>
              <a:chOff x="973" y="2730"/>
              <a:chExt cx="1140" cy="114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973" y="2730"/>
                <a:ext cx="1140" cy="114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tea-bag-with-tag_18452"/>
              <p:cNvSpPr/>
              <p:nvPr/>
            </p:nvSpPr>
            <p:spPr>
              <a:xfrm>
                <a:off x="1266" y="3019"/>
                <a:ext cx="553" cy="561"/>
              </a:xfrm>
              <a:custGeom>
                <a:avLst/>
                <a:gdLst>
                  <a:gd name="connsiteX0" fmla="*/ 514049 w 599524"/>
                  <a:gd name="connsiteY0" fmla="*/ 255476 h 607286"/>
                  <a:gd name="connsiteX1" fmla="*/ 514049 w 599524"/>
                  <a:gd name="connsiteY1" fmla="*/ 434416 h 607286"/>
                  <a:gd name="connsiteX2" fmla="*/ 538364 w 599524"/>
                  <a:gd name="connsiteY2" fmla="*/ 434416 h 607286"/>
                  <a:gd name="connsiteX3" fmla="*/ 558563 w 599524"/>
                  <a:gd name="connsiteY3" fmla="*/ 414150 h 607286"/>
                  <a:gd name="connsiteX4" fmla="*/ 558563 w 599524"/>
                  <a:gd name="connsiteY4" fmla="*/ 275742 h 607286"/>
                  <a:gd name="connsiteX5" fmla="*/ 538364 w 599524"/>
                  <a:gd name="connsiteY5" fmla="*/ 255476 h 607286"/>
                  <a:gd name="connsiteX6" fmla="*/ 379959 w 599524"/>
                  <a:gd name="connsiteY6" fmla="*/ 252602 h 607286"/>
                  <a:gd name="connsiteX7" fmla="*/ 354709 w 599524"/>
                  <a:gd name="connsiteY7" fmla="*/ 277909 h 607286"/>
                  <a:gd name="connsiteX8" fmla="*/ 354896 w 599524"/>
                  <a:gd name="connsiteY8" fmla="*/ 466825 h 607286"/>
                  <a:gd name="connsiteX9" fmla="*/ 380240 w 599524"/>
                  <a:gd name="connsiteY9" fmla="*/ 492132 h 607286"/>
                  <a:gd name="connsiteX10" fmla="*/ 405584 w 599524"/>
                  <a:gd name="connsiteY10" fmla="*/ 466825 h 607286"/>
                  <a:gd name="connsiteX11" fmla="*/ 405397 w 599524"/>
                  <a:gd name="connsiteY11" fmla="*/ 277815 h 607286"/>
                  <a:gd name="connsiteX12" fmla="*/ 380053 w 599524"/>
                  <a:gd name="connsiteY12" fmla="*/ 252602 h 607286"/>
                  <a:gd name="connsiteX13" fmla="*/ 278675 w 599524"/>
                  <a:gd name="connsiteY13" fmla="*/ 252602 h 607286"/>
                  <a:gd name="connsiteX14" fmla="*/ 253331 w 599524"/>
                  <a:gd name="connsiteY14" fmla="*/ 277909 h 607286"/>
                  <a:gd name="connsiteX15" fmla="*/ 253518 w 599524"/>
                  <a:gd name="connsiteY15" fmla="*/ 466825 h 607286"/>
                  <a:gd name="connsiteX16" fmla="*/ 278862 w 599524"/>
                  <a:gd name="connsiteY16" fmla="*/ 492132 h 607286"/>
                  <a:gd name="connsiteX17" fmla="*/ 304207 w 599524"/>
                  <a:gd name="connsiteY17" fmla="*/ 466825 h 607286"/>
                  <a:gd name="connsiteX18" fmla="*/ 304020 w 599524"/>
                  <a:gd name="connsiteY18" fmla="*/ 277815 h 607286"/>
                  <a:gd name="connsiteX19" fmla="*/ 278675 w 599524"/>
                  <a:gd name="connsiteY19" fmla="*/ 252602 h 607286"/>
                  <a:gd name="connsiteX20" fmla="*/ 177298 w 599524"/>
                  <a:gd name="connsiteY20" fmla="*/ 252602 h 607286"/>
                  <a:gd name="connsiteX21" fmla="*/ 151954 w 599524"/>
                  <a:gd name="connsiteY21" fmla="*/ 277909 h 607286"/>
                  <a:gd name="connsiteX22" fmla="*/ 152141 w 599524"/>
                  <a:gd name="connsiteY22" fmla="*/ 466825 h 607286"/>
                  <a:gd name="connsiteX23" fmla="*/ 177485 w 599524"/>
                  <a:gd name="connsiteY23" fmla="*/ 492132 h 607286"/>
                  <a:gd name="connsiteX24" fmla="*/ 177579 w 599524"/>
                  <a:gd name="connsiteY24" fmla="*/ 492132 h 607286"/>
                  <a:gd name="connsiteX25" fmla="*/ 202829 w 599524"/>
                  <a:gd name="connsiteY25" fmla="*/ 466825 h 607286"/>
                  <a:gd name="connsiteX26" fmla="*/ 202642 w 599524"/>
                  <a:gd name="connsiteY26" fmla="*/ 277815 h 607286"/>
                  <a:gd name="connsiteX27" fmla="*/ 177298 w 599524"/>
                  <a:gd name="connsiteY27" fmla="*/ 252602 h 607286"/>
                  <a:gd name="connsiteX28" fmla="*/ 513394 w 599524"/>
                  <a:gd name="connsiteY28" fmla="*/ 192996 h 607286"/>
                  <a:gd name="connsiteX29" fmla="*/ 514049 w 599524"/>
                  <a:gd name="connsiteY29" fmla="*/ 205044 h 607286"/>
                  <a:gd name="connsiteX30" fmla="*/ 514049 w 599524"/>
                  <a:gd name="connsiteY30" fmla="*/ 212889 h 607286"/>
                  <a:gd name="connsiteX31" fmla="*/ 579231 w 599524"/>
                  <a:gd name="connsiteY31" fmla="*/ 212889 h 607286"/>
                  <a:gd name="connsiteX32" fmla="*/ 599524 w 599524"/>
                  <a:gd name="connsiteY32" fmla="*/ 233155 h 607286"/>
                  <a:gd name="connsiteX33" fmla="*/ 599524 w 599524"/>
                  <a:gd name="connsiteY33" fmla="*/ 456737 h 607286"/>
                  <a:gd name="connsiteX34" fmla="*/ 579231 w 599524"/>
                  <a:gd name="connsiteY34" fmla="*/ 476910 h 607286"/>
                  <a:gd name="connsiteX35" fmla="*/ 510869 w 599524"/>
                  <a:gd name="connsiteY35" fmla="*/ 476910 h 607286"/>
                  <a:gd name="connsiteX36" fmla="*/ 351422 w 599524"/>
                  <a:gd name="connsiteY36" fmla="*/ 607286 h 607286"/>
                  <a:gd name="connsiteX37" fmla="*/ 202074 w 599524"/>
                  <a:gd name="connsiteY37" fmla="*/ 607286 h 607286"/>
                  <a:gd name="connsiteX38" fmla="*/ 39446 w 599524"/>
                  <a:gd name="connsiteY38" fmla="*/ 444876 h 607286"/>
                  <a:gd name="connsiteX39" fmla="*/ 39446 w 599524"/>
                  <a:gd name="connsiteY39" fmla="*/ 217185 h 607286"/>
                  <a:gd name="connsiteX40" fmla="*/ 69840 w 599524"/>
                  <a:gd name="connsiteY40" fmla="*/ 227645 h 607286"/>
                  <a:gd name="connsiteX41" fmla="*/ 69840 w 599524"/>
                  <a:gd name="connsiteY41" fmla="*/ 444876 h 607286"/>
                  <a:gd name="connsiteX42" fmla="*/ 202074 w 599524"/>
                  <a:gd name="connsiteY42" fmla="*/ 576934 h 607286"/>
                  <a:gd name="connsiteX43" fmla="*/ 351422 w 599524"/>
                  <a:gd name="connsiteY43" fmla="*/ 576934 h 607286"/>
                  <a:gd name="connsiteX44" fmla="*/ 483656 w 599524"/>
                  <a:gd name="connsiteY44" fmla="*/ 444876 h 607286"/>
                  <a:gd name="connsiteX45" fmla="*/ 483656 w 599524"/>
                  <a:gd name="connsiteY45" fmla="*/ 238198 h 607286"/>
                  <a:gd name="connsiteX46" fmla="*/ 483282 w 599524"/>
                  <a:gd name="connsiteY46" fmla="*/ 235210 h 607286"/>
                  <a:gd name="connsiteX47" fmla="*/ 483282 w 599524"/>
                  <a:gd name="connsiteY47" fmla="*/ 233155 h 607286"/>
                  <a:gd name="connsiteX48" fmla="*/ 483656 w 599524"/>
                  <a:gd name="connsiteY48" fmla="*/ 230167 h 607286"/>
                  <a:gd name="connsiteX49" fmla="*/ 483656 w 599524"/>
                  <a:gd name="connsiteY49" fmla="*/ 205044 h 607286"/>
                  <a:gd name="connsiteX50" fmla="*/ 483469 w 599524"/>
                  <a:gd name="connsiteY50" fmla="*/ 202055 h 607286"/>
                  <a:gd name="connsiteX51" fmla="*/ 513394 w 599524"/>
                  <a:gd name="connsiteY51" fmla="*/ 192996 h 607286"/>
                  <a:gd name="connsiteX52" fmla="*/ 277553 w 599524"/>
                  <a:gd name="connsiteY52" fmla="*/ 168369 h 607286"/>
                  <a:gd name="connsiteX53" fmla="*/ 354615 w 599524"/>
                  <a:gd name="connsiteY53" fmla="*/ 176027 h 607286"/>
                  <a:gd name="connsiteX54" fmla="*/ 434763 w 599524"/>
                  <a:gd name="connsiteY54" fmla="*/ 210392 h 607286"/>
                  <a:gd name="connsiteX55" fmla="*/ 460201 w 599524"/>
                  <a:gd name="connsiteY55" fmla="*/ 207404 h 607286"/>
                  <a:gd name="connsiteX56" fmla="*/ 463474 w 599524"/>
                  <a:gd name="connsiteY56" fmla="*/ 235979 h 607286"/>
                  <a:gd name="connsiteX57" fmla="*/ 463474 w 599524"/>
                  <a:gd name="connsiteY57" fmla="*/ 434234 h 607286"/>
                  <a:gd name="connsiteX58" fmla="*/ 335537 w 599524"/>
                  <a:gd name="connsiteY58" fmla="*/ 561983 h 607286"/>
                  <a:gd name="connsiteX59" fmla="*/ 217980 w 599524"/>
                  <a:gd name="connsiteY59" fmla="*/ 561983 h 607286"/>
                  <a:gd name="connsiteX60" fmla="*/ 90042 w 599524"/>
                  <a:gd name="connsiteY60" fmla="*/ 434234 h 607286"/>
                  <a:gd name="connsiteX61" fmla="*/ 90042 w 599524"/>
                  <a:gd name="connsiteY61" fmla="*/ 235979 h 607286"/>
                  <a:gd name="connsiteX62" fmla="*/ 90323 w 599524"/>
                  <a:gd name="connsiteY62" fmla="*/ 229629 h 607286"/>
                  <a:gd name="connsiteX63" fmla="*/ 178701 w 599524"/>
                  <a:gd name="connsiteY63" fmla="*/ 185085 h 607286"/>
                  <a:gd name="connsiteX64" fmla="*/ 277553 w 599524"/>
                  <a:gd name="connsiteY64" fmla="*/ 168369 h 607286"/>
                  <a:gd name="connsiteX65" fmla="*/ 211828 w 599524"/>
                  <a:gd name="connsiteY65" fmla="*/ 0 h 607286"/>
                  <a:gd name="connsiteX66" fmla="*/ 291041 w 599524"/>
                  <a:gd name="connsiteY66" fmla="*/ 36981 h 607286"/>
                  <a:gd name="connsiteX67" fmla="*/ 294221 w 599524"/>
                  <a:gd name="connsiteY67" fmla="*/ 42770 h 607286"/>
                  <a:gd name="connsiteX68" fmla="*/ 295156 w 599524"/>
                  <a:gd name="connsiteY68" fmla="*/ 44451 h 607286"/>
                  <a:gd name="connsiteX69" fmla="*/ 300113 w 599524"/>
                  <a:gd name="connsiteY69" fmla="*/ 42770 h 607286"/>
                  <a:gd name="connsiteX70" fmla="*/ 303199 w 599524"/>
                  <a:gd name="connsiteY70" fmla="*/ 41650 h 607286"/>
                  <a:gd name="connsiteX71" fmla="*/ 346313 w 599524"/>
                  <a:gd name="connsiteY71" fmla="*/ 42770 h 607286"/>
                  <a:gd name="connsiteX72" fmla="*/ 352485 w 599524"/>
                  <a:gd name="connsiteY72" fmla="*/ 45572 h 607286"/>
                  <a:gd name="connsiteX73" fmla="*/ 359780 w 599524"/>
                  <a:gd name="connsiteY73" fmla="*/ 49494 h 607286"/>
                  <a:gd name="connsiteX74" fmla="*/ 364830 w 599524"/>
                  <a:gd name="connsiteY74" fmla="*/ 43424 h 607286"/>
                  <a:gd name="connsiteX75" fmla="*/ 365111 w 599524"/>
                  <a:gd name="connsiteY75" fmla="*/ 43050 h 607286"/>
                  <a:gd name="connsiteX76" fmla="*/ 434785 w 599524"/>
                  <a:gd name="connsiteY76" fmla="*/ 10086 h 607286"/>
                  <a:gd name="connsiteX77" fmla="*/ 522228 w 599524"/>
                  <a:gd name="connsiteY77" fmla="*/ 78443 h 607286"/>
                  <a:gd name="connsiteX78" fmla="*/ 522696 w 599524"/>
                  <a:gd name="connsiteY78" fmla="*/ 80591 h 607286"/>
                  <a:gd name="connsiteX79" fmla="*/ 524099 w 599524"/>
                  <a:gd name="connsiteY79" fmla="*/ 82272 h 607286"/>
                  <a:gd name="connsiteX80" fmla="*/ 537285 w 599524"/>
                  <a:gd name="connsiteY80" fmla="*/ 120373 h 607286"/>
                  <a:gd name="connsiteX81" fmla="*/ 510538 w 599524"/>
                  <a:gd name="connsiteY81" fmla="*/ 171267 h 607286"/>
                  <a:gd name="connsiteX82" fmla="*/ 481546 w 599524"/>
                  <a:gd name="connsiteY82" fmla="*/ 181913 h 607286"/>
                  <a:gd name="connsiteX83" fmla="*/ 475374 w 599524"/>
                  <a:gd name="connsiteY83" fmla="*/ 182287 h 607286"/>
                  <a:gd name="connsiteX84" fmla="*/ 472100 w 599524"/>
                  <a:gd name="connsiteY84" fmla="*/ 182193 h 607286"/>
                  <a:gd name="connsiteX85" fmla="*/ 470043 w 599524"/>
                  <a:gd name="connsiteY85" fmla="*/ 183034 h 607286"/>
                  <a:gd name="connsiteX86" fmla="*/ 454144 w 599524"/>
                  <a:gd name="connsiteY86" fmla="*/ 188077 h 607286"/>
                  <a:gd name="connsiteX87" fmla="*/ 434785 w 599524"/>
                  <a:gd name="connsiteY87" fmla="*/ 190131 h 607286"/>
                  <a:gd name="connsiteX88" fmla="*/ 365111 w 599524"/>
                  <a:gd name="connsiteY88" fmla="*/ 157260 h 607286"/>
                  <a:gd name="connsiteX89" fmla="*/ 359780 w 599524"/>
                  <a:gd name="connsiteY89" fmla="*/ 150816 h 607286"/>
                  <a:gd name="connsiteX90" fmla="*/ 352485 w 599524"/>
                  <a:gd name="connsiteY90" fmla="*/ 154738 h 607286"/>
                  <a:gd name="connsiteX91" fmla="*/ 283747 w 599524"/>
                  <a:gd name="connsiteY91" fmla="*/ 147828 h 607286"/>
                  <a:gd name="connsiteX92" fmla="*/ 277200 w 599524"/>
                  <a:gd name="connsiteY92" fmla="*/ 142318 h 607286"/>
                  <a:gd name="connsiteX93" fmla="*/ 270653 w 599524"/>
                  <a:gd name="connsiteY93" fmla="*/ 147921 h 607286"/>
                  <a:gd name="connsiteX94" fmla="*/ 178534 w 599524"/>
                  <a:gd name="connsiteY94" fmla="*/ 163516 h 607286"/>
                  <a:gd name="connsiteX95" fmla="*/ 170772 w 599524"/>
                  <a:gd name="connsiteY95" fmla="*/ 160435 h 607286"/>
                  <a:gd name="connsiteX96" fmla="*/ 166283 w 599524"/>
                  <a:gd name="connsiteY96" fmla="*/ 167532 h 607286"/>
                  <a:gd name="connsiteX97" fmla="*/ 92868 w 599524"/>
                  <a:gd name="connsiteY97" fmla="*/ 209181 h 607286"/>
                  <a:gd name="connsiteX98" fmla="*/ 90156 w 599524"/>
                  <a:gd name="connsiteY98" fmla="*/ 209368 h 607286"/>
                  <a:gd name="connsiteX99" fmla="*/ 69861 w 599524"/>
                  <a:gd name="connsiteY99" fmla="*/ 207034 h 607286"/>
                  <a:gd name="connsiteX100" fmla="*/ 40028 w 599524"/>
                  <a:gd name="connsiteY100" fmla="*/ 194147 h 607286"/>
                  <a:gd name="connsiteX101" fmla="*/ 0 w 599524"/>
                  <a:gd name="connsiteY101" fmla="*/ 119346 h 607286"/>
                  <a:gd name="connsiteX102" fmla="*/ 90156 w 599524"/>
                  <a:gd name="connsiteY102" fmla="*/ 29323 h 607286"/>
                  <a:gd name="connsiteX103" fmla="*/ 123450 w 599524"/>
                  <a:gd name="connsiteY103" fmla="*/ 35767 h 607286"/>
                  <a:gd name="connsiteX104" fmla="*/ 131212 w 599524"/>
                  <a:gd name="connsiteY104" fmla="*/ 38848 h 607286"/>
                  <a:gd name="connsiteX105" fmla="*/ 135701 w 599524"/>
                  <a:gd name="connsiteY105" fmla="*/ 31751 h 607286"/>
                  <a:gd name="connsiteX106" fmla="*/ 211828 w 599524"/>
                  <a:gd name="connsiteY106" fmla="*/ 0 h 6072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</a:cxnLst>
                <a:rect l="l" t="t" r="r" b="b"/>
                <a:pathLst>
                  <a:path w="599524" h="607286">
                    <a:moveTo>
                      <a:pt x="514049" y="255476"/>
                    </a:moveTo>
                    <a:lnTo>
                      <a:pt x="514049" y="434416"/>
                    </a:lnTo>
                    <a:lnTo>
                      <a:pt x="538364" y="434416"/>
                    </a:lnTo>
                    <a:cubicBezTo>
                      <a:pt x="549492" y="434416"/>
                      <a:pt x="558563" y="425357"/>
                      <a:pt x="558563" y="414150"/>
                    </a:cubicBezTo>
                    <a:lnTo>
                      <a:pt x="558563" y="275742"/>
                    </a:lnTo>
                    <a:cubicBezTo>
                      <a:pt x="558563" y="264535"/>
                      <a:pt x="549492" y="255476"/>
                      <a:pt x="538364" y="255476"/>
                    </a:cubicBezTo>
                    <a:close/>
                    <a:moveTo>
                      <a:pt x="379959" y="252602"/>
                    </a:moveTo>
                    <a:cubicBezTo>
                      <a:pt x="366025" y="252602"/>
                      <a:pt x="354615" y="263901"/>
                      <a:pt x="354709" y="277909"/>
                    </a:cubicBezTo>
                    <a:lnTo>
                      <a:pt x="354896" y="466825"/>
                    </a:lnTo>
                    <a:cubicBezTo>
                      <a:pt x="354896" y="480832"/>
                      <a:pt x="366212" y="492132"/>
                      <a:pt x="380240" y="492132"/>
                    </a:cubicBezTo>
                    <a:cubicBezTo>
                      <a:pt x="394268" y="492132"/>
                      <a:pt x="405584" y="480739"/>
                      <a:pt x="405584" y="466825"/>
                    </a:cubicBezTo>
                    <a:lnTo>
                      <a:pt x="405397" y="277815"/>
                    </a:lnTo>
                    <a:cubicBezTo>
                      <a:pt x="405304" y="263901"/>
                      <a:pt x="393988" y="252602"/>
                      <a:pt x="380053" y="252602"/>
                    </a:cubicBezTo>
                    <a:close/>
                    <a:moveTo>
                      <a:pt x="278675" y="252602"/>
                    </a:moveTo>
                    <a:cubicBezTo>
                      <a:pt x="264647" y="252602"/>
                      <a:pt x="253331" y="263901"/>
                      <a:pt x="253331" y="277909"/>
                    </a:cubicBezTo>
                    <a:lnTo>
                      <a:pt x="253518" y="466825"/>
                    </a:lnTo>
                    <a:cubicBezTo>
                      <a:pt x="253518" y="480832"/>
                      <a:pt x="264928" y="492132"/>
                      <a:pt x="278862" y="492132"/>
                    </a:cubicBezTo>
                    <a:cubicBezTo>
                      <a:pt x="292891" y="492132"/>
                      <a:pt x="304207" y="480739"/>
                      <a:pt x="304207" y="466825"/>
                    </a:cubicBezTo>
                    <a:lnTo>
                      <a:pt x="304020" y="277815"/>
                    </a:lnTo>
                    <a:cubicBezTo>
                      <a:pt x="304020" y="263901"/>
                      <a:pt x="292610" y="252602"/>
                      <a:pt x="278675" y="252602"/>
                    </a:cubicBezTo>
                    <a:close/>
                    <a:moveTo>
                      <a:pt x="177298" y="252602"/>
                    </a:moveTo>
                    <a:cubicBezTo>
                      <a:pt x="163270" y="252602"/>
                      <a:pt x="151954" y="263901"/>
                      <a:pt x="151954" y="277909"/>
                    </a:cubicBezTo>
                    <a:lnTo>
                      <a:pt x="152141" y="466825"/>
                    </a:lnTo>
                    <a:cubicBezTo>
                      <a:pt x="152234" y="480832"/>
                      <a:pt x="163550" y="492132"/>
                      <a:pt x="177485" y="492132"/>
                    </a:cubicBezTo>
                    <a:lnTo>
                      <a:pt x="177579" y="492132"/>
                    </a:lnTo>
                    <a:cubicBezTo>
                      <a:pt x="191513" y="492132"/>
                      <a:pt x="202829" y="480739"/>
                      <a:pt x="202829" y="466825"/>
                    </a:cubicBezTo>
                    <a:lnTo>
                      <a:pt x="202642" y="277815"/>
                    </a:lnTo>
                    <a:cubicBezTo>
                      <a:pt x="202642" y="263901"/>
                      <a:pt x="191326" y="252602"/>
                      <a:pt x="177298" y="252602"/>
                    </a:cubicBezTo>
                    <a:close/>
                    <a:moveTo>
                      <a:pt x="513394" y="192996"/>
                    </a:moveTo>
                    <a:cubicBezTo>
                      <a:pt x="513675" y="197012"/>
                      <a:pt x="514049" y="201028"/>
                      <a:pt x="514049" y="205044"/>
                    </a:cubicBezTo>
                    <a:lnTo>
                      <a:pt x="514049" y="212889"/>
                    </a:lnTo>
                    <a:lnTo>
                      <a:pt x="579231" y="212889"/>
                    </a:lnTo>
                    <a:cubicBezTo>
                      <a:pt x="590453" y="212889"/>
                      <a:pt x="599524" y="221948"/>
                      <a:pt x="599524" y="233155"/>
                    </a:cubicBezTo>
                    <a:lnTo>
                      <a:pt x="599524" y="456737"/>
                    </a:lnTo>
                    <a:cubicBezTo>
                      <a:pt x="599524" y="467851"/>
                      <a:pt x="590453" y="476910"/>
                      <a:pt x="579231" y="476910"/>
                    </a:cubicBezTo>
                    <a:lnTo>
                      <a:pt x="510869" y="476910"/>
                    </a:lnTo>
                    <a:cubicBezTo>
                      <a:pt x="495907" y="551251"/>
                      <a:pt x="430257" y="607286"/>
                      <a:pt x="351422" y="607286"/>
                    </a:cubicBezTo>
                    <a:lnTo>
                      <a:pt x="202074" y="607286"/>
                    </a:lnTo>
                    <a:cubicBezTo>
                      <a:pt x="112297" y="607286"/>
                      <a:pt x="39446" y="534533"/>
                      <a:pt x="39446" y="444876"/>
                    </a:cubicBezTo>
                    <a:lnTo>
                      <a:pt x="39446" y="217185"/>
                    </a:lnTo>
                    <a:cubicBezTo>
                      <a:pt x="48892" y="222041"/>
                      <a:pt x="59085" y="225684"/>
                      <a:pt x="69840" y="227645"/>
                    </a:cubicBezTo>
                    <a:lnTo>
                      <a:pt x="69840" y="444876"/>
                    </a:lnTo>
                    <a:cubicBezTo>
                      <a:pt x="69840" y="517723"/>
                      <a:pt x="129130" y="576934"/>
                      <a:pt x="202074" y="576934"/>
                    </a:cubicBezTo>
                    <a:lnTo>
                      <a:pt x="351422" y="576934"/>
                    </a:lnTo>
                    <a:cubicBezTo>
                      <a:pt x="424365" y="576934"/>
                      <a:pt x="483656" y="517723"/>
                      <a:pt x="483656" y="444876"/>
                    </a:cubicBezTo>
                    <a:lnTo>
                      <a:pt x="483656" y="238198"/>
                    </a:lnTo>
                    <a:cubicBezTo>
                      <a:pt x="483469" y="237264"/>
                      <a:pt x="483282" y="236237"/>
                      <a:pt x="483282" y="235210"/>
                    </a:cubicBezTo>
                    <a:lnTo>
                      <a:pt x="483282" y="233155"/>
                    </a:lnTo>
                    <a:cubicBezTo>
                      <a:pt x="483282" y="232128"/>
                      <a:pt x="483469" y="231194"/>
                      <a:pt x="483656" y="230167"/>
                    </a:cubicBezTo>
                    <a:lnTo>
                      <a:pt x="483656" y="205044"/>
                    </a:lnTo>
                    <a:cubicBezTo>
                      <a:pt x="483656" y="204017"/>
                      <a:pt x="483469" y="203083"/>
                      <a:pt x="483469" y="202055"/>
                    </a:cubicBezTo>
                    <a:cubicBezTo>
                      <a:pt x="494223" y="200935"/>
                      <a:pt x="504323" y="197853"/>
                      <a:pt x="513394" y="192996"/>
                    </a:cubicBezTo>
                    <a:close/>
                    <a:moveTo>
                      <a:pt x="277553" y="168369"/>
                    </a:moveTo>
                    <a:cubicBezTo>
                      <a:pt x="299905" y="183311"/>
                      <a:pt x="329738" y="186299"/>
                      <a:pt x="354615" y="176027"/>
                    </a:cubicBezTo>
                    <a:cubicBezTo>
                      <a:pt x="375470" y="197972"/>
                      <a:pt x="404275" y="210392"/>
                      <a:pt x="434763" y="210392"/>
                    </a:cubicBezTo>
                    <a:cubicBezTo>
                      <a:pt x="443367" y="210392"/>
                      <a:pt x="451878" y="209271"/>
                      <a:pt x="460201" y="207404"/>
                    </a:cubicBezTo>
                    <a:cubicBezTo>
                      <a:pt x="462258" y="216555"/>
                      <a:pt x="463474" y="226174"/>
                      <a:pt x="463474" y="235979"/>
                    </a:cubicBezTo>
                    <a:lnTo>
                      <a:pt x="463474" y="434234"/>
                    </a:lnTo>
                    <a:cubicBezTo>
                      <a:pt x="463474" y="504832"/>
                      <a:pt x="406239" y="561983"/>
                      <a:pt x="335537" y="561983"/>
                    </a:cubicBezTo>
                    <a:lnTo>
                      <a:pt x="217980" y="561983"/>
                    </a:lnTo>
                    <a:cubicBezTo>
                      <a:pt x="147278" y="561983"/>
                      <a:pt x="90042" y="504832"/>
                      <a:pt x="90042" y="434234"/>
                    </a:cubicBezTo>
                    <a:lnTo>
                      <a:pt x="90042" y="235979"/>
                    </a:lnTo>
                    <a:cubicBezTo>
                      <a:pt x="90042" y="233832"/>
                      <a:pt x="90229" y="231777"/>
                      <a:pt x="90323" y="229629"/>
                    </a:cubicBezTo>
                    <a:cubicBezTo>
                      <a:pt x="125487" y="229536"/>
                      <a:pt x="157939" y="213100"/>
                      <a:pt x="178701" y="185085"/>
                    </a:cubicBezTo>
                    <a:cubicBezTo>
                      <a:pt x="212182" y="195637"/>
                      <a:pt x="249590" y="189194"/>
                      <a:pt x="277553" y="168369"/>
                    </a:cubicBezTo>
                    <a:close/>
                    <a:moveTo>
                      <a:pt x="211828" y="0"/>
                    </a:moveTo>
                    <a:cubicBezTo>
                      <a:pt x="251014" y="0"/>
                      <a:pt x="277668" y="12420"/>
                      <a:pt x="291041" y="36981"/>
                    </a:cubicBezTo>
                    <a:lnTo>
                      <a:pt x="294221" y="42770"/>
                    </a:lnTo>
                    <a:lnTo>
                      <a:pt x="295156" y="44451"/>
                    </a:lnTo>
                    <a:lnTo>
                      <a:pt x="300113" y="42770"/>
                    </a:lnTo>
                    <a:lnTo>
                      <a:pt x="303199" y="41650"/>
                    </a:lnTo>
                    <a:cubicBezTo>
                      <a:pt x="317602" y="36794"/>
                      <a:pt x="332752" y="37261"/>
                      <a:pt x="346313" y="42770"/>
                    </a:cubicBezTo>
                    <a:cubicBezTo>
                      <a:pt x="348370" y="43611"/>
                      <a:pt x="350428" y="44545"/>
                      <a:pt x="352485" y="45572"/>
                    </a:cubicBezTo>
                    <a:lnTo>
                      <a:pt x="359780" y="49494"/>
                    </a:lnTo>
                    <a:lnTo>
                      <a:pt x="364830" y="43424"/>
                    </a:lnTo>
                    <a:lnTo>
                      <a:pt x="365111" y="43050"/>
                    </a:lnTo>
                    <a:cubicBezTo>
                      <a:pt x="382319" y="22132"/>
                      <a:pt x="407663" y="10086"/>
                      <a:pt x="434785" y="10086"/>
                    </a:cubicBezTo>
                    <a:cubicBezTo>
                      <a:pt x="476215" y="10086"/>
                      <a:pt x="512221" y="38194"/>
                      <a:pt x="522228" y="78443"/>
                    </a:cubicBezTo>
                    <a:lnTo>
                      <a:pt x="522696" y="80591"/>
                    </a:lnTo>
                    <a:lnTo>
                      <a:pt x="524099" y="82272"/>
                    </a:lnTo>
                    <a:cubicBezTo>
                      <a:pt x="532703" y="93291"/>
                      <a:pt x="537285" y="106459"/>
                      <a:pt x="537285" y="120373"/>
                    </a:cubicBezTo>
                    <a:cubicBezTo>
                      <a:pt x="537285" y="141478"/>
                      <a:pt x="526717" y="160061"/>
                      <a:pt x="510538" y="171267"/>
                    </a:cubicBezTo>
                    <a:cubicBezTo>
                      <a:pt x="502121" y="177057"/>
                      <a:pt x="492208" y="180886"/>
                      <a:pt x="481546" y="181913"/>
                    </a:cubicBezTo>
                    <a:cubicBezTo>
                      <a:pt x="479489" y="182100"/>
                      <a:pt x="477431" y="182287"/>
                      <a:pt x="475374" y="182287"/>
                    </a:cubicBezTo>
                    <a:lnTo>
                      <a:pt x="472100" y="182193"/>
                    </a:lnTo>
                    <a:lnTo>
                      <a:pt x="470043" y="183034"/>
                    </a:lnTo>
                    <a:cubicBezTo>
                      <a:pt x="464899" y="185182"/>
                      <a:pt x="459568" y="186863"/>
                      <a:pt x="454144" y="188077"/>
                    </a:cubicBezTo>
                    <a:cubicBezTo>
                      <a:pt x="447784" y="189384"/>
                      <a:pt x="441331" y="190131"/>
                      <a:pt x="434785" y="190131"/>
                    </a:cubicBezTo>
                    <a:cubicBezTo>
                      <a:pt x="407663" y="190131"/>
                      <a:pt x="382319" y="178178"/>
                      <a:pt x="365111" y="157260"/>
                    </a:cubicBezTo>
                    <a:lnTo>
                      <a:pt x="359780" y="150816"/>
                    </a:lnTo>
                    <a:lnTo>
                      <a:pt x="352485" y="154738"/>
                    </a:lnTo>
                    <a:cubicBezTo>
                      <a:pt x="330695" y="166318"/>
                      <a:pt x="302732" y="163516"/>
                      <a:pt x="283747" y="147828"/>
                    </a:cubicBezTo>
                    <a:lnTo>
                      <a:pt x="277200" y="142318"/>
                    </a:lnTo>
                    <a:lnTo>
                      <a:pt x="270653" y="147921"/>
                    </a:lnTo>
                    <a:cubicBezTo>
                      <a:pt x="245683" y="169586"/>
                      <a:pt x="209583" y="175843"/>
                      <a:pt x="178534" y="163516"/>
                    </a:cubicBezTo>
                    <a:lnTo>
                      <a:pt x="170772" y="160435"/>
                    </a:lnTo>
                    <a:lnTo>
                      <a:pt x="166283" y="167532"/>
                    </a:lnTo>
                    <a:cubicBezTo>
                      <a:pt x="150010" y="192933"/>
                      <a:pt x="122795" y="208341"/>
                      <a:pt x="92868" y="209181"/>
                    </a:cubicBezTo>
                    <a:cubicBezTo>
                      <a:pt x="92026" y="209275"/>
                      <a:pt x="91091" y="209368"/>
                      <a:pt x="90156" y="209368"/>
                    </a:cubicBezTo>
                    <a:cubicBezTo>
                      <a:pt x="83141" y="209368"/>
                      <a:pt x="76408" y="208528"/>
                      <a:pt x="69861" y="207034"/>
                    </a:cubicBezTo>
                    <a:cubicBezTo>
                      <a:pt x="59106" y="204512"/>
                      <a:pt x="49006" y="200123"/>
                      <a:pt x="40028" y="194147"/>
                    </a:cubicBezTo>
                    <a:cubicBezTo>
                      <a:pt x="15899" y="177991"/>
                      <a:pt x="0" y="150443"/>
                      <a:pt x="0" y="119346"/>
                    </a:cubicBezTo>
                    <a:cubicBezTo>
                      <a:pt x="0" y="69665"/>
                      <a:pt x="40402" y="29323"/>
                      <a:pt x="90156" y="29323"/>
                    </a:cubicBezTo>
                    <a:cubicBezTo>
                      <a:pt x="101565" y="29323"/>
                      <a:pt x="112694" y="31471"/>
                      <a:pt x="123450" y="35767"/>
                    </a:cubicBezTo>
                    <a:lnTo>
                      <a:pt x="131212" y="38848"/>
                    </a:lnTo>
                    <a:lnTo>
                      <a:pt x="135701" y="31751"/>
                    </a:lnTo>
                    <a:cubicBezTo>
                      <a:pt x="149542" y="10086"/>
                      <a:pt x="173671" y="0"/>
                      <a:pt x="211828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3" name="文本框 32"/>
            <p:cNvSpPr txBox="1"/>
            <p:nvPr/>
          </p:nvSpPr>
          <p:spPr>
            <a:xfrm>
              <a:off x="3282" y="6118"/>
              <a:ext cx="173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成本结构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643" y="6656"/>
              <a:ext cx="5009" cy="1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原材料成本占比：60%（通过规模采购和自产压降至行业低位）。</a:t>
              </a:r>
            </a:p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物流成本占比：0.9%（行业平均 2%）。</a:t>
              </a:r>
            </a:p>
          </p:txBody>
        </p:sp>
      </p:grpSp>
      <p:sp>
        <p:nvSpPr>
          <p:cNvPr id="17" name="矩形 16"/>
          <p:cNvSpPr/>
          <p:nvPr/>
        </p:nvSpPr>
        <p:spPr>
          <a:xfrm>
            <a:off x="956945" y="1222375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Ⅳ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供应链与成本控制</a:t>
            </a:r>
          </a:p>
        </p:txBody>
      </p:sp>
    </p:spTree>
    <p:custDataLst>
      <p:tags r:id="rId1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9941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一、</a:t>
            </a:r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量化经营绩效</a:t>
            </a:r>
            <a:endParaRPr lang="en-US" altLang="zh-CN" sz="3200" b="1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" name="图片 1" descr="VCG211365177886"/>
          <p:cNvPicPr>
            <a:picLocks noChangeAspect="1"/>
          </p:cNvPicPr>
          <p:nvPr/>
        </p:nvPicPr>
        <p:blipFill>
          <a:blip r:embed="rId15"/>
          <a:srcRect l="19749" t="24444" r="11105" b="14722"/>
          <a:stretch>
            <a:fillRect/>
          </a:stretch>
        </p:blipFill>
        <p:spPr>
          <a:xfrm>
            <a:off x="7544435" y="1222375"/>
            <a:ext cx="4057015" cy="5048250"/>
          </a:xfrm>
          <a:prstGeom prst="rect">
            <a:avLst/>
          </a:prstGeom>
        </p:spPr>
      </p:pic>
      <p:grpSp>
        <p:nvGrpSpPr>
          <p:cNvPr id="5" name="组合 4"/>
          <p:cNvGrpSpPr/>
          <p:nvPr>
            <p:custDataLst>
              <p:tags r:id="rId2"/>
            </p:custDataLst>
          </p:nvPr>
        </p:nvGrpSpPr>
        <p:grpSpPr>
          <a:xfrm>
            <a:off x="948690" y="1924685"/>
            <a:ext cx="6369050" cy="1790700"/>
            <a:chOff x="1134" y="3300"/>
            <a:chExt cx="10030" cy="2820"/>
          </a:xfrm>
        </p:grpSpPr>
        <p:sp>
          <p:nvSpPr>
            <p:cNvPr id="3" name="矩形 2"/>
            <p:cNvSpPr/>
            <p:nvPr>
              <p:custDataLst>
                <p:tags r:id="rId9"/>
              </p:custDataLst>
            </p:nvPr>
          </p:nvSpPr>
          <p:spPr>
            <a:xfrm>
              <a:off x="1925" y="3300"/>
              <a:ext cx="9239" cy="282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1134" y="3885"/>
              <a:ext cx="1651" cy="1651"/>
              <a:chOff x="2755" y="3591"/>
              <a:chExt cx="2370" cy="2370"/>
            </a:xfrm>
          </p:grpSpPr>
          <p:sp>
            <p:nvSpPr>
              <p:cNvPr id="7" name="椭圆 6"/>
              <p:cNvSpPr/>
              <p:nvPr>
                <p:custDataLst>
                  <p:tags r:id="rId12"/>
                </p:custDataLst>
              </p:nvPr>
            </p:nvSpPr>
            <p:spPr>
              <a:xfrm>
                <a:off x="2755" y="3591"/>
                <a:ext cx="2370" cy="237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tea-bag-with-tag_18452"/>
              <p:cNvSpPr/>
              <p:nvPr>
                <p:custDataLst>
                  <p:tags r:id="rId13"/>
                </p:custDataLst>
              </p:nvPr>
            </p:nvSpPr>
            <p:spPr>
              <a:xfrm>
                <a:off x="3747" y="4193"/>
                <a:ext cx="383" cy="1167"/>
              </a:xfrm>
              <a:custGeom>
                <a:avLst/>
                <a:gdLst>
                  <a:gd name="T0" fmla="*/ 278945 h 440259"/>
                  <a:gd name="T1" fmla="*/ 278945 h 440259"/>
                  <a:gd name="T2" fmla="*/ 278945 h 440259"/>
                  <a:gd name="T3" fmla="*/ 278945 h 440259"/>
                  <a:gd name="T4" fmla="*/ 278945 h 440259"/>
                  <a:gd name="T5" fmla="*/ 278945 h 440259"/>
                  <a:gd name="T6" fmla="*/ 278945 h 440259"/>
                  <a:gd name="T7" fmla="*/ 278945 h 440259"/>
                  <a:gd name="T8" fmla="*/ 278945 h 440259"/>
                  <a:gd name="T9" fmla="*/ 278945 h 440259"/>
                  <a:gd name="T10" fmla="*/ 278945 h 440259"/>
                  <a:gd name="T11" fmla="*/ 278945 h 440259"/>
                  <a:gd name="T12" fmla="*/ 278945 h 440259"/>
                  <a:gd name="T13" fmla="*/ 278945 h 440259"/>
                  <a:gd name="T14" fmla="*/ 278945 h 440259"/>
                  <a:gd name="T15" fmla="*/ 278945 h 440259"/>
                  <a:gd name="T16" fmla="*/ 278945 h 440259"/>
                  <a:gd name="T17" fmla="*/ 278945 h 440259"/>
                  <a:gd name="T18" fmla="*/ 88862 h 440259"/>
                  <a:gd name="T19" fmla="*/ 88862 h 440259"/>
                  <a:gd name="T20" fmla="*/ 278945 h 440259"/>
                  <a:gd name="T21" fmla="*/ 278945 h 440259"/>
                  <a:gd name="T22" fmla="*/ 278945 h 440259"/>
                  <a:gd name="T23" fmla="*/ 278945 h 440259"/>
                  <a:gd name="T24" fmla="*/ 278945 h 440259"/>
                  <a:gd name="T25" fmla="*/ 278945 h 440259"/>
                  <a:gd name="T26" fmla="*/ 278945 h 440259"/>
                  <a:gd name="T27" fmla="*/ 278945 h 440259"/>
                  <a:gd name="T28" fmla="*/ 278945 h 440259"/>
                  <a:gd name="T29" fmla="*/ 278945 h 440259"/>
                  <a:gd name="T30" fmla="*/ 278945 h 440259"/>
                  <a:gd name="T31" fmla="*/ 278945 h 440259"/>
                  <a:gd name="T32" fmla="*/ 88862 h 440259"/>
                  <a:gd name="T33" fmla="*/ 88862 h 440259"/>
                  <a:gd name="T34" fmla="*/ 278945 h 440259"/>
                  <a:gd name="T35" fmla="*/ 278945 h 440259"/>
                  <a:gd name="T36" fmla="*/ 278945 h 440259"/>
                  <a:gd name="T37" fmla="*/ 278945 h 440259"/>
                  <a:gd name="T38" fmla="*/ 278945 h 440259"/>
                  <a:gd name="T39" fmla="*/ 278945 h 440259"/>
                  <a:gd name="T40" fmla="*/ 88862 h 440259"/>
                  <a:gd name="T41" fmla="*/ 88862 h 440259"/>
                  <a:gd name="T42" fmla="*/ 278945 h 440259"/>
                  <a:gd name="T43" fmla="*/ 278945 h 440259"/>
                  <a:gd name="T44" fmla="*/ 278945 h 440259"/>
                  <a:gd name="T45" fmla="*/ 278945 h 440259"/>
                  <a:gd name="T46" fmla="*/ 278945 h 440259"/>
                  <a:gd name="T47" fmla="*/ 278945 h 440259"/>
                  <a:gd name="T48" fmla="*/ 278945 h 440259"/>
                  <a:gd name="T49" fmla="*/ 278945 h 440259"/>
                  <a:gd name="T50" fmla="*/ 278945 h 440259"/>
                  <a:gd name="T51" fmla="*/ 278945 h 440259"/>
                  <a:gd name="T52" fmla="*/ 278945 h 440259"/>
                  <a:gd name="T53" fmla="*/ 278945 h 440259"/>
                  <a:gd name="T54" fmla="*/ 278945 h 440259"/>
                  <a:gd name="T55" fmla="*/ 278945 h 440259"/>
                  <a:gd name="T56" fmla="*/ 278945 h 440259"/>
                  <a:gd name="T57" fmla="*/ 278945 h 440259"/>
                  <a:gd name="T58" fmla="*/ 88862 h 440259"/>
                  <a:gd name="T59" fmla="*/ 88862 h 440259"/>
                  <a:gd name="T60" fmla="*/ 278945 h 440259"/>
                  <a:gd name="T61" fmla="*/ 278945 h 440259"/>
                  <a:gd name="T62" fmla="*/ 278945 h 440259"/>
                  <a:gd name="T63" fmla="*/ 278945 h 440259"/>
                  <a:gd name="T64" fmla="*/ 278945 h 440259"/>
                  <a:gd name="T65" fmla="*/ 278945 h 440259"/>
                  <a:gd name="T66" fmla="*/ 278945 h 440259"/>
                  <a:gd name="T67" fmla="*/ 278945 h 440259"/>
                  <a:gd name="T68" fmla="*/ 278945 h 440259"/>
                  <a:gd name="T69" fmla="*/ 278945 h 440259"/>
                  <a:gd name="T70" fmla="*/ 278945 h 440259"/>
                  <a:gd name="T71" fmla="*/ 278945 h 440259"/>
                  <a:gd name="T72" fmla="*/ 278945 h 440259"/>
                  <a:gd name="T73" fmla="*/ 278945 h 440259"/>
                  <a:gd name="T74" fmla="*/ 278945 h 440259"/>
                  <a:gd name="T75" fmla="*/ 278945 h 440259"/>
                  <a:gd name="T76" fmla="*/ 278945 h 440259"/>
                  <a:gd name="T77" fmla="*/ 278945 h 440259"/>
                  <a:gd name="T78" fmla="*/ 278945 h 440259"/>
                  <a:gd name="T79" fmla="*/ 278945 h 440259"/>
                  <a:gd name="T80" fmla="*/ 278945 h 440259"/>
                  <a:gd name="T81" fmla="*/ 278945 h 440259"/>
                  <a:gd name="T82" fmla="*/ 278945 h 440259"/>
                  <a:gd name="T83" fmla="*/ 278945 h 440259"/>
                  <a:gd name="T84" fmla="*/ 278945 h 440259"/>
                  <a:gd name="T85" fmla="*/ 278945 h 440259"/>
                  <a:gd name="T86" fmla="*/ 278945 h 440259"/>
                  <a:gd name="T87" fmla="*/ 278945 h 440259"/>
                  <a:gd name="T88" fmla="*/ 278945 h 440259"/>
                  <a:gd name="T89" fmla="*/ 278945 h 440259"/>
                  <a:gd name="T90" fmla="*/ 278945 h 440259"/>
                  <a:gd name="T91" fmla="*/ 278945 h 4402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821" h="5547">
                    <a:moveTo>
                      <a:pt x="1596" y="5547"/>
                    </a:moveTo>
                    <a:lnTo>
                      <a:pt x="225" y="5547"/>
                    </a:lnTo>
                    <a:cubicBezTo>
                      <a:pt x="120" y="5547"/>
                      <a:pt x="34" y="5462"/>
                      <a:pt x="34" y="5357"/>
                    </a:cubicBezTo>
                    <a:lnTo>
                      <a:pt x="34" y="5257"/>
                    </a:lnTo>
                    <a:cubicBezTo>
                      <a:pt x="34" y="5193"/>
                      <a:pt x="48" y="5074"/>
                      <a:pt x="67" y="4909"/>
                    </a:cubicBezTo>
                    <a:cubicBezTo>
                      <a:pt x="104" y="4597"/>
                      <a:pt x="160" y="4126"/>
                      <a:pt x="160" y="3666"/>
                    </a:cubicBezTo>
                    <a:cubicBezTo>
                      <a:pt x="160" y="3232"/>
                      <a:pt x="96" y="2839"/>
                      <a:pt x="50" y="2552"/>
                    </a:cubicBezTo>
                    <a:cubicBezTo>
                      <a:pt x="22" y="2378"/>
                      <a:pt x="0" y="2240"/>
                      <a:pt x="0" y="2145"/>
                    </a:cubicBezTo>
                    <a:cubicBezTo>
                      <a:pt x="0" y="1981"/>
                      <a:pt x="132" y="1820"/>
                      <a:pt x="272" y="1649"/>
                    </a:cubicBezTo>
                    <a:cubicBezTo>
                      <a:pt x="364" y="1538"/>
                      <a:pt x="459" y="1423"/>
                      <a:pt x="516" y="1307"/>
                    </a:cubicBezTo>
                    <a:cubicBezTo>
                      <a:pt x="633" y="1067"/>
                      <a:pt x="646" y="647"/>
                      <a:pt x="647" y="531"/>
                    </a:cubicBezTo>
                    <a:lnTo>
                      <a:pt x="587" y="481"/>
                    </a:lnTo>
                    <a:cubicBezTo>
                      <a:pt x="571" y="468"/>
                      <a:pt x="562" y="449"/>
                      <a:pt x="562" y="429"/>
                    </a:cubicBezTo>
                    <a:lnTo>
                      <a:pt x="562" y="67"/>
                    </a:lnTo>
                    <a:cubicBezTo>
                      <a:pt x="562" y="30"/>
                      <a:pt x="592" y="0"/>
                      <a:pt x="629" y="0"/>
                    </a:cubicBezTo>
                    <a:lnTo>
                      <a:pt x="1192" y="0"/>
                    </a:lnTo>
                    <a:cubicBezTo>
                      <a:pt x="1229" y="0"/>
                      <a:pt x="1258" y="30"/>
                      <a:pt x="1258" y="67"/>
                    </a:cubicBezTo>
                    <a:lnTo>
                      <a:pt x="1258" y="429"/>
                    </a:lnTo>
                    <a:cubicBezTo>
                      <a:pt x="1258" y="449"/>
                      <a:pt x="1249" y="468"/>
                      <a:pt x="1234" y="481"/>
                    </a:cubicBezTo>
                    <a:lnTo>
                      <a:pt x="1173" y="531"/>
                    </a:lnTo>
                    <a:cubicBezTo>
                      <a:pt x="1175" y="647"/>
                      <a:pt x="1188" y="1067"/>
                      <a:pt x="1305" y="1307"/>
                    </a:cubicBezTo>
                    <a:cubicBezTo>
                      <a:pt x="1362" y="1423"/>
                      <a:pt x="1457" y="1538"/>
                      <a:pt x="1548" y="1649"/>
                    </a:cubicBezTo>
                    <a:cubicBezTo>
                      <a:pt x="1689" y="1820"/>
                      <a:pt x="1821" y="1981"/>
                      <a:pt x="1821" y="2146"/>
                    </a:cubicBezTo>
                    <a:cubicBezTo>
                      <a:pt x="1821" y="2240"/>
                      <a:pt x="1799" y="2378"/>
                      <a:pt x="1771" y="2552"/>
                    </a:cubicBezTo>
                    <a:cubicBezTo>
                      <a:pt x="1724" y="2839"/>
                      <a:pt x="1661" y="3232"/>
                      <a:pt x="1661" y="3666"/>
                    </a:cubicBezTo>
                    <a:cubicBezTo>
                      <a:pt x="1661" y="4126"/>
                      <a:pt x="1716" y="4597"/>
                      <a:pt x="1753" y="4909"/>
                    </a:cubicBezTo>
                    <a:cubicBezTo>
                      <a:pt x="1773" y="5074"/>
                      <a:pt x="1787" y="5193"/>
                      <a:pt x="1787" y="5257"/>
                    </a:cubicBezTo>
                    <a:lnTo>
                      <a:pt x="1787" y="5357"/>
                    </a:lnTo>
                    <a:cubicBezTo>
                      <a:pt x="1787" y="5462"/>
                      <a:pt x="1701" y="5547"/>
                      <a:pt x="1596" y="5547"/>
                    </a:cubicBezTo>
                    <a:close/>
                    <a:moveTo>
                      <a:pt x="729" y="1068"/>
                    </a:moveTo>
                    <a:cubicBezTo>
                      <a:pt x="708" y="1174"/>
                      <a:pt x="678" y="1279"/>
                      <a:pt x="635" y="1366"/>
                    </a:cubicBezTo>
                    <a:cubicBezTo>
                      <a:pt x="572" y="1495"/>
                      <a:pt x="472" y="1617"/>
                      <a:pt x="375" y="1734"/>
                    </a:cubicBezTo>
                    <a:cubicBezTo>
                      <a:pt x="251" y="1886"/>
                      <a:pt x="133" y="2028"/>
                      <a:pt x="133" y="2146"/>
                    </a:cubicBezTo>
                    <a:cubicBezTo>
                      <a:pt x="133" y="2229"/>
                      <a:pt x="154" y="2362"/>
                      <a:pt x="182" y="2531"/>
                    </a:cubicBezTo>
                    <a:cubicBezTo>
                      <a:pt x="229" y="2822"/>
                      <a:pt x="293" y="3221"/>
                      <a:pt x="293" y="3666"/>
                    </a:cubicBezTo>
                    <a:cubicBezTo>
                      <a:pt x="293" y="4134"/>
                      <a:pt x="237" y="4610"/>
                      <a:pt x="200" y="4925"/>
                    </a:cubicBezTo>
                    <a:cubicBezTo>
                      <a:pt x="181" y="5079"/>
                      <a:pt x="167" y="5201"/>
                      <a:pt x="167" y="5257"/>
                    </a:cubicBezTo>
                    <a:lnTo>
                      <a:pt x="167" y="5357"/>
                    </a:lnTo>
                    <a:cubicBezTo>
                      <a:pt x="167" y="5388"/>
                      <a:pt x="193" y="5413"/>
                      <a:pt x="225" y="5413"/>
                    </a:cubicBezTo>
                    <a:lnTo>
                      <a:pt x="1596" y="5413"/>
                    </a:lnTo>
                    <a:cubicBezTo>
                      <a:pt x="1628" y="5413"/>
                      <a:pt x="1654" y="5388"/>
                      <a:pt x="1654" y="5357"/>
                    </a:cubicBezTo>
                    <a:lnTo>
                      <a:pt x="1654" y="5257"/>
                    </a:lnTo>
                    <a:cubicBezTo>
                      <a:pt x="1654" y="5201"/>
                      <a:pt x="1639" y="5079"/>
                      <a:pt x="1621" y="4925"/>
                    </a:cubicBezTo>
                    <a:cubicBezTo>
                      <a:pt x="1584" y="4610"/>
                      <a:pt x="1527" y="4134"/>
                      <a:pt x="1527" y="3666"/>
                    </a:cubicBezTo>
                    <a:cubicBezTo>
                      <a:pt x="1527" y="3221"/>
                      <a:pt x="1592" y="2822"/>
                      <a:pt x="1639" y="2531"/>
                    </a:cubicBezTo>
                    <a:cubicBezTo>
                      <a:pt x="1666" y="2362"/>
                      <a:pt x="1688" y="2229"/>
                      <a:pt x="1688" y="2146"/>
                    </a:cubicBezTo>
                    <a:cubicBezTo>
                      <a:pt x="1688" y="2028"/>
                      <a:pt x="1570" y="1886"/>
                      <a:pt x="1445" y="1734"/>
                    </a:cubicBezTo>
                    <a:cubicBezTo>
                      <a:pt x="1349" y="1617"/>
                      <a:pt x="1249" y="1495"/>
                      <a:pt x="1185" y="1366"/>
                    </a:cubicBezTo>
                    <a:cubicBezTo>
                      <a:pt x="1143" y="1279"/>
                      <a:pt x="1113" y="1174"/>
                      <a:pt x="1092" y="1068"/>
                    </a:cubicBezTo>
                    <a:lnTo>
                      <a:pt x="729" y="1068"/>
                    </a:lnTo>
                    <a:close/>
                    <a:moveTo>
                      <a:pt x="751" y="935"/>
                    </a:moveTo>
                    <a:lnTo>
                      <a:pt x="1069" y="935"/>
                    </a:lnTo>
                    <a:cubicBezTo>
                      <a:pt x="1045" y="765"/>
                      <a:pt x="1041" y="609"/>
                      <a:pt x="1040" y="538"/>
                    </a:cubicBezTo>
                    <a:lnTo>
                      <a:pt x="781" y="538"/>
                    </a:lnTo>
                    <a:cubicBezTo>
                      <a:pt x="780" y="609"/>
                      <a:pt x="775" y="765"/>
                      <a:pt x="751" y="935"/>
                    </a:cubicBezTo>
                    <a:close/>
                    <a:moveTo>
                      <a:pt x="704" y="405"/>
                    </a:moveTo>
                    <a:lnTo>
                      <a:pt x="1117" y="405"/>
                    </a:lnTo>
                    <a:lnTo>
                      <a:pt x="1125" y="398"/>
                    </a:lnTo>
                    <a:lnTo>
                      <a:pt x="1125" y="133"/>
                    </a:lnTo>
                    <a:lnTo>
                      <a:pt x="696" y="133"/>
                    </a:lnTo>
                    <a:lnTo>
                      <a:pt x="696" y="398"/>
                    </a:lnTo>
                    <a:lnTo>
                      <a:pt x="704" y="405"/>
                    </a:lnTo>
                    <a:close/>
                    <a:moveTo>
                      <a:pt x="300" y="5365"/>
                    </a:moveTo>
                    <a:cubicBezTo>
                      <a:pt x="281" y="5365"/>
                      <a:pt x="262" y="5357"/>
                      <a:pt x="249" y="5341"/>
                    </a:cubicBezTo>
                    <a:cubicBezTo>
                      <a:pt x="225" y="5313"/>
                      <a:pt x="229" y="5271"/>
                      <a:pt x="258" y="5247"/>
                    </a:cubicBezTo>
                    <a:cubicBezTo>
                      <a:pt x="270" y="5238"/>
                      <a:pt x="550" y="5009"/>
                      <a:pt x="925" y="5009"/>
                    </a:cubicBezTo>
                    <a:cubicBezTo>
                      <a:pt x="1300" y="5009"/>
                      <a:pt x="1553" y="5225"/>
                      <a:pt x="1564" y="5234"/>
                    </a:cubicBezTo>
                    <a:cubicBezTo>
                      <a:pt x="1592" y="5258"/>
                      <a:pt x="1595" y="5301"/>
                      <a:pt x="1571" y="5328"/>
                    </a:cubicBezTo>
                    <a:cubicBezTo>
                      <a:pt x="1547" y="5356"/>
                      <a:pt x="1505" y="5359"/>
                      <a:pt x="1477" y="5335"/>
                    </a:cubicBezTo>
                    <a:lnTo>
                      <a:pt x="1477" y="5335"/>
                    </a:lnTo>
                    <a:cubicBezTo>
                      <a:pt x="1475" y="5333"/>
                      <a:pt x="1248" y="5142"/>
                      <a:pt x="925" y="5142"/>
                    </a:cubicBezTo>
                    <a:cubicBezTo>
                      <a:pt x="598" y="5142"/>
                      <a:pt x="345" y="5348"/>
                      <a:pt x="343" y="5350"/>
                    </a:cubicBezTo>
                    <a:cubicBezTo>
                      <a:pt x="330" y="5360"/>
                      <a:pt x="315" y="5365"/>
                      <a:pt x="300" y="5365"/>
                    </a:cubicBezTo>
                    <a:close/>
                    <a:moveTo>
                      <a:pt x="910" y="4762"/>
                    </a:moveTo>
                    <a:cubicBezTo>
                      <a:pt x="824" y="4762"/>
                      <a:pt x="738" y="4754"/>
                      <a:pt x="652" y="4740"/>
                    </a:cubicBezTo>
                    <a:lnTo>
                      <a:pt x="439" y="4703"/>
                    </a:lnTo>
                    <a:cubicBezTo>
                      <a:pt x="407" y="4698"/>
                      <a:pt x="383" y="4670"/>
                      <a:pt x="383" y="4637"/>
                    </a:cubicBezTo>
                    <a:lnTo>
                      <a:pt x="383" y="3480"/>
                    </a:lnTo>
                    <a:cubicBezTo>
                      <a:pt x="383" y="3461"/>
                      <a:pt x="392" y="3442"/>
                      <a:pt x="406" y="3429"/>
                    </a:cubicBezTo>
                    <a:cubicBezTo>
                      <a:pt x="421" y="3417"/>
                      <a:pt x="440" y="3411"/>
                      <a:pt x="459" y="3414"/>
                    </a:cubicBezTo>
                    <a:lnTo>
                      <a:pt x="713" y="3450"/>
                    </a:lnTo>
                    <a:cubicBezTo>
                      <a:pt x="844" y="3469"/>
                      <a:pt x="977" y="3469"/>
                      <a:pt x="1108" y="3450"/>
                    </a:cubicBezTo>
                    <a:lnTo>
                      <a:pt x="1361" y="3414"/>
                    </a:lnTo>
                    <a:cubicBezTo>
                      <a:pt x="1380" y="3411"/>
                      <a:pt x="1400" y="3417"/>
                      <a:pt x="1414" y="3429"/>
                    </a:cubicBezTo>
                    <a:cubicBezTo>
                      <a:pt x="1429" y="3442"/>
                      <a:pt x="1437" y="3461"/>
                      <a:pt x="1437" y="3480"/>
                    </a:cubicBezTo>
                    <a:lnTo>
                      <a:pt x="1437" y="4637"/>
                    </a:lnTo>
                    <a:cubicBezTo>
                      <a:pt x="1437" y="4670"/>
                      <a:pt x="1414" y="4698"/>
                      <a:pt x="1382" y="4703"/>
                    </a:cubicBezTo>
                    <a:lnTo>
                      <a:pt x="1169" y="4740"/>
                    </a:lnTo>
                    <a:cubicBezTo>
                      <a:pt x="1083" y="4754"/>
                      <a:pt x="997" y="4762"/>
                      <a:pt x="910" y="4762"/>
                    </a:cubicBezTo>
                    <a:close/>
                    <a:moveTo>
                      <a:pt x="517" y="4581"/>
                    </a:moveTo>
                    <a:lnTo>
                      <a:pt x="675" y="4608"/>
                    </a:lnTo>
                    <a:cubicBezTo>
                      <a:pt x="831" y="4635"/>
                      <a:pt x="990" y="4635"/>
                      <a:pt x="1146" y="4608"/>
                    </a:cubicBezTo>
                    <a:lnTo>
                      <a:pt x="1304" y="4581"/>
                    </a:lnTo>
                    <a:lnTo>
                      <a:pt x="1304" y="3557"/>
                    </a:lnTo>
                    <a:lnTo>
                      <a:pt x="1126" y="3582"/>
                    </a:lnTo>
                    <a:cubicBezTo>
                      <a:pt x="983" y="3603"/>
                      <a:pt x="838" y="3603"/>
                      <a:pt x="694" y="3582"/>
                    </a:cubicBezTo>
                    <a:lnTo>
                      <a:pt x="694" y="3582"/>
                    </a:lnTo>
                    <a:lnTo>
                      <a:pt x="517" y="3557"/>
                    </a:lnTo>
                    <a:lnTo>
                      <a:pt x="517" y="4581"/>
                    </a:lnTo>
                    <a:close/>
                    <a:moveTo>
                      <a:pt x="910" y="3119"/>
                    </a:moveTo>
                    <a:cubicBezTo>
                      <a:pt x="794" y="3119"/>
                      <a:pt x="689" y="3061"/>
                      <a:pt x="627" y="2966"/>
                    </a:cubicBezTo>
                    <a:lnTo>
                      <a:pt x="366" y="2966"/>
                    </a:lnTo>
                    <a:cubicBezTo>
                      <a:pt x="329" y="2966"/>
                      <a:pt x="300" y="2936"/>
                      <a:pt x="300" y="2899"/>
                    </a:cubicBezTo>
                    <a:lnTo>
                      <a:pt x="300" y="2662"/>
                    </a:lnTo>
                    <a:cubicBezTo>
                      <a:pt x="300" y="2625"/>
                      <a:pt x="329" y="2595"/>
                      <a:pt x="366" y="2595"/>
                    </a:cubicBezTo>
                    <a:lnTo>
                      <a:pt x="627" y="2595"/>
                    </a:lnTo>
                    <a:cubicBezTo>
                      <a:pt x="689" y="2499"/>
                      <a:pt x="794" y="2442"/>
                      <a:pt x="910" y="2442"/>
                    </a:cubicBezTo>
                    <a:cubicBezTo>
                      <a:pt x="1026" y="2442"/>
                      <a:pt x="1132" y="2499"/>
                      <a:pt x="1194" y="2595"/>
                    </a:cubicBezTo>
                    <a:lnTo>
                      <a:pt x="1454" y="2595"/>
                    </a:lnTo>
                    <a:cubicBezTo>
                      <a:pt x="1491" y="2595"/>
                      <a:pt x="1521" y="2625"/>
                      <a:pt x="1521" y="2662"/>
                    </a:cubicBezTo>
                    <a:lnTo>
                      <a:pt x="1521" y="2899"/>
                    </a:lnTo>
                    <a:cubicBezTo>
                      <a:pt x="1521" y="2936"/>
                      <a:pt x="1491" y="2966"/>
                      <a:pt x="1454" y="2966"/>
                    </a:cubicBezTo>
                    <a:lnTo>
                      <a:pt x="1194" y="2966"/>
                    </a:lnTo>
                    <a:cubicBezTo>
                      <a:pt x="1132" y="3061"/>
                      <a:pt x="1026" y="3119"/>
                      <a:pt x="910" y="3119"/>
                    </a:cubicBezTo>
                    <a:close/>
                    <a:moveTo>
                      <a:pt x="433" y="2832"/>
                    </a:moveTo>
                    <a:lnTo>
                      <a:pt x="666" y="2832"/>
                    </a:lnTo>
                    <a:cubicBezTo>
                      <a:pt x="691" y="2832"/>
                      <a:pt x="715" y="2847"/>
                      <a:pt x="726" y="2870"/>
                    </a:cubicBezTo>
                    <a:cubicBezTo>
                      <a:pt x="760" y="2941"/>
                      <a:pt x="831" y="2986"/>
                      <a:pt x="910" y="2986"/>
                    </a:cubicBezTo>
                    <a:cubicBezTo>
                      <a:pt x="989" y="2986"/>
                      <a:pt x="1060" y="2941"/>
                      <a:pt x="1095" y="2870"/>
                    </a:cubicBezTo>
                    <a:cubicBezTo>
                      <a:pt x="1106" y="2847"/>
                      <a:pt x="1129" y="2832"/>
                      <a:pt x="1155" y="2832"/>
                    </a:cubicBezTo>
                    <a:lnTo>
                      <a:pt x="1388" y="2832"/>
                    </a:lnTo>
                    <a:lnTo>
                      <a:pt x="1388" y="2728"/>
                    </a:lnTo>
                    <a:lnTo>
                      <a:pt x="1155" y="2728"/>
                    </a:lnTo>
                    <a:cubicBezTo>
                      <a:pt x="1129" y="2728"/>
                      <a:pt x="1106" y="2714"/>
                      <a:pt x="1095" y="2691"/>
                    </a:cubicBezTo>
                    <a:cubicBezTo>
                      <a:pt x="1060" y="2619"/>
                      <a:pt x="989" y="2575"/>
                      <a:pt x="910" y="2575"/>
                    </a:cubicBezTo>
                    <a:cubicBezTo>
                      <a:pt x="831" y="2575"/>
                      <a:pt x="760" y="2619"/>
                      <a:pt x="726" y="2691"/>
                    </a:cubicBezTo>
                    <a:cubicBezTo>
                      <a:pt x="715" y="2714"/>
                      <a:pt x="691" y="2728"/>
                      <a:pt x="666" y="2728"/>
                    </a:cubicBezTo>
                    <a:lnTo>
                      <a:pt x="433" y="2728"/>
                    </a:lnTo>
                    <a:lnTo>
                      <a:pt x="433" y="2832"/>
                    </a:lnTo>
                    <a:close/>
                    <a:moveTo>
                      <a:pt x="300" y="2184"/>
                    </a:moveTo>
                    <a:cubicBezTo>
                      <a:pt x="281" y="2184"/>
                      <a:pt x="262" y="2176"/>
                      <a:pt x="249" y="2160"/>
                    </a:cubicBezTo>
                    <a:cubicBezTo>
                      <a:pt x="225" y="2132"/>
                      <a:pt x="229" y="2090"/>
                      <a:pt x="258" y="2066"/>
                    </a:cubicBezTo>
                    <a:cubicBezTo>
                      <a:pt x="270" y="2057"/>
                      <a:pt x="550" y="1828"/>
                      <a:pt x="925" y="1828"/>
                    </a:cubicBezTo>
                    <a:cubicBezTo>
                      <a:pt x="1300" y="1828"/>
                      <a:pt x="1553" y="2044"/>
                      <a:pt x="1564" y="2053"/>
                    </a:cubicBezTo>
                    <a:cubicBezTo>
                      <a:pt x="1592" y="2077"/>
                      <a:pt x="1595" y="2120"/>
                      <a:pt x="1571" y="2147"/>
                    </a:cubicBezTo>
                    <a:cubicBezTo>
                      <a:pt x="1547" y="2175"/>
                      <a:pt x="1505" y="2178"/>
                      <a:pt x="1477" y="2154"/>
                    </a:cubicBezTo>
                    <a:lnTo>
                      <a:pt x="1477" y="2154"/>
                    </a:lnTo>
                    <a:cubicBezTo>
                      <a:pt x="1475" y="2152"/>
                      <a:pt x="1248" y="1961"/>
                      <a:pt x="925" y="1961"/>
                    </a:cubicBezTo>
                    <a:cubicBezTo>
                      <a:pt x="598" y="1961"/>
                      <a:pt x="345" y="2167"/>
                      <a:pt x="343" y="2169"/>
                    </a:cubicBezTo>
                    <a:cubicBezTo>
                      <a:pt x="330" y="2179"/>
                      <a:pt x="315" y="2184"/>
                      <a:pt x="300" y="2184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文本框 16"/>
            <p:cNvSpPr txBox="1"/>
            <p:nvPr>
              <p:custDataLst>
                <p:tags r:id="rId10"/>
              </p:custDataLst>
            </p:nvPr>
          </p:nvSpPr>
          <p:spPr>
            <a:xfrm>
              <a:off x="3430" y="3724"/>
              <a:ext cx="173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爆款产品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11"/>
              </p:custDataLst>
            </p:nvPr>
          </p:nvSpPr>
          <p:spPr>
            <a:xfrm>
              <a:off x="3339" y="4304"/>
              <a:ext cx="6218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冰鲜柠檬水年销 11 亿杯，冰淇淋 14 亿支，珍珠奶茶 3.85 亿杯。</a:t>
              </a:r>
            </a:p>
          </p:txBody>
        </p:sp>
      </p:grpSp>
      <p:grpSp>
        <p:nvGrpSpPr>
          <p:cNvPr id="19" name="组合 5"/>
          <p:cNvGrpSpPr/>
          <p:nvPr>
            <p:custDataLst>
              <p:tags r:id="rId3"/>
            </p:custDataLst>
          </p:nvPr>
        </p:nvGrpSpPr>
        <p:grpSpPr>
          <a:xfrm>
            <a:off x="948690" y="4102735"/>
            <a:ext cx="6369050" cy="1790700"/>
            <a:chOff x="1134" y="3300"/>
            <a:chExt cx="10030" cy="2820"/>
          </a:xfrm>
        </p:grpSpPr>
        <p:sp>
          <p:nvSpPr>
            <p:cNvPr id="20" name="矩形 19"/>
            <p:cNvSpPr/>
            <p:nvPr>
              <p:custDataLst>
                <p:tags r:id="rId4"/>
              </p:custDataLst>
            </p:nvPr>
          </p:nvSpPr>
          <p:spPr>
            <a:xfrm>
              <a:off x="1925" y="3300"/>
              <a:ext cx="9239" cy="2820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1134" y="3885"/>
              <a:ext cx="1651" cy="1651"/>
              <a:chOff x="2755" y="3591"/>
              <a:chExt cx="2370" cy="2370"/>
            </a:xfrm>
          </p:grpSpPr>
          <p:sp>
            <p:nvSpPr>
              <p:cNvPr id="22" name="椭圆 21"/>
              <p:cNvSpPr/>
              <p:nvPr>
                <p:custDataLst>
                  <p:tags r:id="rId7"/>
                </p:custDataLst>
              </p:nvPr>
            </p:nvSpPr>
            <p:spPr>
              <a:xfrm>
                <a:off x="2755" y="3591"/>
                <a:ext cx="2370" cy="237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tea-bag-with-tag_18452"/>
              <p:cNvSpPr/>
              <p:nvPr>
                <p:custDataLst>
                  <p:tags r:id="rId8"/>
                </p:custDataLst>
              </p:nvPr>
            </p:nvSpPr>
            <p:spPr>
              <a:xfrm>
                <a:off x="3422" y="4193"/>
                <a:ext cx="1031" cy="1167"/>
              </a:xfrm>
              <a:custGeom>
                <a:avLst/>
                <a:gdLst>
                  <a:gd name="connsiteX0" fmla="*/ 339407 w 538575"/>
                  <a:gd name="connsiteY0" fmla="*/ 501445 h 609590"/>
                  <a:gd name="connsiteX1" fmla="*/ 328437 w 538575"/>
                  <a:gd name="connsiteY1" fmla="*/ 517858 h 609590"/>
                  <a:gd name="connsiteX2" fmla="*/ 346199 w 538575"/>
                  <a:gd name="connsiteY2" fmla="*/ 535622 h 609590"/>
                  <a:gd name="connsiteX3" fmla="*/ 362628 w 538575"/>
                  <a:gd name="connsiteY3" fmla="*/ 524621 h 609590"/>
                  <a:gd name="connsiteX4" fmla="*/ 358771 w 538575"/>
                  <a:gd name="connsiteY4" fmla="*/ 505285 h 609590"/>
                  <a:gd name="connsiteX5" fmla="*/ 339407 w 538575"/>
                  <a:gd name="connsiteY5" fmla="*/ 501445 h 609590"/>
                  <a:gd name="connsiteX6" fmla="*/ 318762 w 538575"/>
                  <a:gd name="connsiteY6" fmla="*/ 497140 h 609590"/>
                  <a:gd name="connsiteX7" fmla="*/ 374553 w 538575"/>
                  <a:gd name="connsiteY7" fmla="*/ 497140 h 609590"/>
                  <a:gd name="connsiteX8" fmla="*/ 375735 w 538575"/>
                  <a:gd name="connsiteY8" fmla="*/ 498111 h 609590"/>
                  <a:gd name="connsiteX9" fmla="*/ 381723 w 538575"/>
                  <a:gd name="connsiteY9" fmla="*/ 517858 h 609590"/>
                  <a:gd name="connsiteX10" fmla="*/ 346199 w 538575"/>
                  <a:gd name="connsiteY10" fmla="*/ 553339 h 609590"/>
                  <a:gd name="connsiteX11" fmla="*/ 313389 w 538575"/>
                  <a:gd name="connsiteY11" fmla="*/ 531431 h 609590"/>
                  <a:gd name="connsiteX12" fmla="*/ 311389 w 538575"/>
                  <a:gd name="connsiteY12" fmla="*/ 510934 h 609590"/>
                  <a:gd name="connsiteX13" fmla="*/ 339282 w 538575"/>
                  <a:gd name="connsiteY13" fmla="*/ 483025 h 609590"/>
                  <a:gd name="connsiteX14" fmla="*/ 321104 w 538575"/>
                  <a:gd name="connsiteY14" fmla="*/ 492759 h 609590"/>
                  <a:gd name="connsiteX15" fmla="*/ 318762 w 538575"/>
                  <a:gd name="connsiteY15" fmla="*/ 497140 h 609590"/>
                  <a:gd name="connsiteX16" fmla="*/ 50429 w 538575"/>
                  <a:gd name="connsiteY16" fmla="*/ 497140 h 609590"/>
                  <a:gd name="connsiteX17" fmla="*/ 169582 w 538575"/>
                  <a:gd name="connsiteY17" fmla="*/ 585919 h 609590"/>
                  <a:gd name="connsiteX18" fmla="*/ 351168 w 538575"/>
                  <a:gd name="connsiteY18" fmla="*/ 585919 h 609590"/>
                  <a:gd name="connsiteX19" fmla="*/ 470225 w 538575"/>
                  <a:gd name="connsiteY19" fmla="*/ 497140 h 609590"/>
                  <a:gd name="connsiteX20" fmla="*/ 374553 w 538575"/>
                  <a:gd name="connsiteY20" fmla="*/ 497140 h 609590"/>
                  <a:gd name="connsiteX21" fmla="*/ 359818 w 538575"/>
                  <a:gd name="connsiteY21" fmla="*/ 485043 h 609590"/>
                  <a:gd name="connsiteX22" fmla="*/ 339282 w 538575"/>
                  <a:gd name="connsiteY22" fmla="*/ 483025 h 609590"/>
                  <a:gd name="connsiteX23" fmla="*/ 21427 w 538575"/>
                  <a:gd name="connsiteY23" fmla="*/ 473469 h 609590"/>
                  <a:gd name="connsiteX24" fmla="*/ 499275 w 538575"/>
                  <a:gd name="connsiteY24" fmla="*/ 473469 h 609590"/>
                  <a:gd name="connsiteX25" fmla="*/ 497084 w 538575"/>
                  <a:gd name="connsiteY25" fmla="*/ 487376 h 609590"/>
                  <a:gd name="connsiteX26" fmla="*/ 351168 w 538575"/>
                  <a:gd name="connsiteY26" fmla="*/ 609590 h 609590"/>
                  <a:gd name="connsiteX27" fmla="*/ 169582 w 538575"/>
                  <a:gd name="connsiteY27" fmla="*/ 609590 h 609590"/>
                  <a:gd name="connsiteX28" fmla="*/ 23618 w 538575"/>
                  <a:gd name="connsiteY28" fmla="*/ 487376 h 609590"/>
                  <a:gd name="connsiteX29" fmla="*/ 317890 w 538575"/>
                  <a:gd name="connsiteY29" fmla="*/ 435523 h 609590"/>
                  <a:gd name="connsiteX30" fmla="*/ 322016 w 538575"/>
                  <a:gd name="connsiteY30" fmla="*/ 436289 h 609590"/>
                  <a:gd name="connsiteX31" fmla="*/ 320336 w 538575"/>
                  <a:gd name="connsiteY31" fmla="*/ 437969 h 609590"/>
                  <a:gd name="connsiteX32" fmla="*/ 325693 w 538575"/>
                  <a:gd name="connsiteY32" fmla="*/ 432612 h 609590"/>
                  <a:gd name="connsiteX33" fmla="*/ 325255 w 538575"/>
                  <a:gd name="connsiteY33" fmla="*/ 436889 h 609590"/>
                  <a:gd name="connsiteX34" fmla="*/ 322016 w 538575"/>
                  <a:gd name="connsiteY34" fmla="*/ 436289 h 609590"/>
                  <a:gd name="connsiteX35" fmla="*/ 0 w 538575"/>
                  <a:gd name="connsiteY35" fmla="*/ 430349 h 609590"/>
                  <a:gd name="connsiteX36" fmla="*/ 7661 w 538575"/>
                  <a:gd name="connsiteY36" fmla="*/ 437969 h 609590"/>
                  <a:gd name="connsiteX37" fmla="*/ 7675 w 538575"/>
                  <a:gd name="connsiteY37" fmla="*/ 437969 h 609590"/>
                  <a:gd name="connsiteX38" fmla="*/ 7666 w 538575"/>
                  <a:gd name="connsiteY38" fmla="*/ 437978 h 609590"/>
                  <a:gd name="connsiteX39" fmla="*/ 0 w 538575"/>
                  <a:gd name="connsiteY39" fmla="*/ 430353 h 609590"/>
                  <a:gd name="connsiteX40" fmla="*/ 168850 w 538575"/>
                  <a:gd name="connsiteY40" fmla="*/ 388902 h 609590"/>
                  <a:gd name="connsiteX41" fmla="*/ 187898 w 538575"/>
                  <a:gd name="connsiteY41" fmla="*/ 426897 h 609590"/>
                  <a:gd name="connsiteX42" fmla="*/ 184231 w 538575"/>
                  <a:gd name="connsiteY42" fmla="*/ 436558 h 609590"/>
                  <a:gd name="connsiteX43" fmla="*/ 174279 w 538575"/>
                  <a:gd name="connsiteY43" fmla="*/ 433702 h 609590"/>
                  <a:gd name="connsiteX44" fmla="*/ 153549 w 538575"/>
                  <a:gd name="connsiteY44" fmla="*/ 392353 h 609590"/>
                  <a:gd name="connsiteX45" fmla="*/ 160515 w 538575"/>
                  <a:gd name="connsiteY45" fmla="*/ 392353 h 609590"/>
                  <a:gd name="connsiteX46" fmla="*/ 110708 w 538575"/>
                  <a:gd name="connsiteY46" fmla="*/ 385367 h 609590"/>
                  <a:gd name="connsiteX47" fmla="*/ 118351 w 538575"/>
                  <a:gd name="connsiteY47" fmla="*/ 392353 h 609590"/>
                  <a:gd name="connsiteX48" fmla="*/ 125994 w 538575"/>
                  <a:gd name="connsiteY48" fmla="*/ 392353 h 609590"/>
                  <a:gd name="connsiteX49" fmla="*/ 125994 w 538575"/>
                  <a:gd name="connsiteY49" fmla="*/ 430276 h 609590"/>
                  <a:gd name="connsiteX50" fmla="*/ 118375 w 538575"/>
                  <a:gd name="connsiteY50" fmla="*/ 437890 h 609590"/>
                  <a:gd name="connsiteX51" fmla="*/ 110708 w 538575"/>
                  <a:gd name="connsiteY51" fmla="*/ 430276 h 609590"/>
                  <a:gd name="connsiteX52" fmla="*/ 367416 w 538575"/>
                  <a:gd name="connsiteY52" fmla="*/ 384645 h 609590"/>
                  <a:gd name="connsiteX53" fmla="*/ 420205 w 538575"/>
                  <a:gd name="connsiteY53" fmla="*/ 424291 h 609590"/>
                  <a:gd name="connsiteX54" fmla="*/ 422207 w 538575"/>
                  <a:gd name="connsiteY54" fmla="*/ 435356 h 609590"/>
                  <a:gd name="connsiteX55" fmla="*/ 411056 w 538575"/>
                  <a:gd name="connsiteY55" fmla="*/ 436500 h 609590"/>
                  <a:gd name="connsiteX56" fmla="*/ 362676 w 538575"/>
                  <a:gd name="connsiteY56" fmla="*/ 399928 h 609590"/>
                  <a:gd name="connsiteX57" fmla="*/ 362676 w 538575"/>
                  <a:gd name="connsiteY57" fmla="*/ 388205 h 609590"/>
                  <a:gd name="connsiteX58" fmla="*/ 110708 w 538575"/>
                  <a:gd name="connsiteY58" fmla="*/ 384100 h 609590"/>
                  <a:gd name="connsiteX59" fmla="*/ 110708 w 538575"/>
                  <a:gd name="connsiteY59" fmla="*/ 385367 h 609590"/>
                  <a:gd name="connsiteX60" fmla="*/ 110013 w 538575"/>
                  <a:gd name="connsiteY60" fmla="*/ 384731 h 609590"/>
                  <a:gd name="connsiteX61" fmla="*/ 359497 w 538575"/>
                  <a:gd name="connsiteY61" fmla="*/ 378697 h 609590"/>
                  <a:gd name="connsiteX62" fmla="*/ 362676 w 538575"/>
                  <a:gd name="connsiteY62" fmla="*/ 381085 h 609590"/>
                  <a:gd name="connsiteX63" fmla="*/ 362676 w 538575"/>
                  <a:gd name="connsiteY63" fmla="*/ 388205 h 609590"/>
                  <a:gd name="connsiteX64" fmla="*/ 359484 w 538575"/>
                  <a:gd name="connsiteY64" fmla="*/ 390603 h 609590"/>
                  <a:gd name="connsiteX65" fmla="*/ 350244 w 538575"/>
                  <a:gd name="connsiteY65" fmla="*/ 388488 h 609590"/>
                  <a:gd name="connsiteX66" fmla="*/ 350138 w 538575"/>
                  <a:gd name="connsiteY66" fmla="*/ 384575 h 609590"/>
                  <a:gd name="connsiteX67" fmla="*/ 350239 w 538575"/>
                  <a:gd name="connsiteY67" fmla="*/ 380833 h 609590"/>
                  <a:gd name="connsiteX68" fmla="*/ 0 w 538575"/>
                  <a:gd name="connsiteY68" fmla="*/ 339096 h 609590"/>
                  <a:gd name="connsiteX69" fmla="*/ 7661 w 538575"/>
                  <a:gd name="connsiteY69" fmla="*/ 346669 h 609590"/>
                  <a:gd name="connsiteX70" fmla="*/ 15285 w 538575"/>
                  <a:gd name="connsiteY70" fmla="*/ 346669 h 609590"/>
                  <a:gd name="connsiteX71" fmla="*/ 15285 w 538575"/>
                  <a:gd name="connsiteY71" fmla="*/ 422776 h 609590"/>
                  <a:gd name="connsiteX72" fmla="*/ 7661 w 538575"/>
                  <a:gd name="connsiteY72" fmla="*/ 422776 h 609590"/>
                  <a:gd name="connsiteX73" fmla="*/ 0 w 538575"/>
                  <a:gd name="connsiteY73" fmla="*/ 430349 h 609590"/>
                  <a:gd name="connsiteX74" fmla="*/ 246462 w 538575"/>
                  <a:gd name="connsiteY74" fmla="*/ 336851 h 609590"/>
                  <a:gd name="connsiteX75" fmla="*/ 245746 w 538575"/>
                  <a:gd name="connsiteY75" fmla="*/ 343558 h 609590"/>
                  <a:gd name="connsiteX76" fmla="*/ 259519 w 538575"/>
                  <a:gd name="connsiteY76" fmla="*/ 361921 h 609590"/>
                  <a:gd name="connsiteX77" fmla="*/ 259519 w 538575"/>
                  <a:gd name="connsiteY77" fmla="*/ 430349 h 609590"/>
                  <a:gd name="connsiteX78" fmla="*/ 251851 w 538575"/>
                  <a:gd name="connsiteY78" fmla="*/ 437969 h 609590"/>
                  <a:gd name="connsiteX79" fmla="*/ 244231 w 538575"/>
                  <a:gd name="connsiteY79" fmla="*/ 430349 h 609590"/>
                  <a:gd name="connsiteX80" fmla="*/ 244231 w 538575"/>
                  <a:gd name="connsiteY80" fmla="*/ 339096 h 609590"/>
                  <a:gd name="connsiteX81" fmla="*/ 254183 w 538575"/>
                  <a:gd name="connsiteY81" fmla="*/ 333760 h 609590"/>
                  <a:gd name="connsiteX82" fmla="*/ 257934 w 538575"/>
                  <a:gd name="connsiteY82" fmla="*/ 334459 h 609590"/>
                  <a:gd name="connsiteX83" fmla="*/ 312716 w 538575"/>
                  <a:gd name="connsiteY83" fmla="*/ 407500 h 609590"/>
                  <a:gd name="connsiteX84" fmla="*/ 312716 w 538575"/>
                  <a:gd name="connsiteY84" fmla="*/ 430349 h 609590"/>
                  <a:gd name="connsiteX85" fmla="*/ 317890 w 538575"/>
                  <a:gd name="connsiteY85" fmla="*/ 435523 h 609590"/>
                  <a:gd name="connsiteX86" fmla="*/ 314209 w 538575"/>
                  <a:gd name="connsiteY86" fmla="*/ 434841 h 609590"/>
                  <a:gd name="connsiteX87" fmla="*/ 259519 w 538575"/>
                  <a:gd name="connsiteY87" fmla="*/ 361921 h 609590"/>
                  <a:gd name="connsiteX88" fmla="*/ 259519 w 538575"/>
                  <a:gd name="connsiteY88" fmla="*/ 339096 h 609590"/>
                  <a:gd name="connsiteX89" fmla="*/ 411190 w 538575"/>
                  <a:gd name="connsiteY89" fmla="*/ 332927 h 609590"/>
                  <a:gd name="connsiteX90" fmla="*/ 422808 w 538575"/>
                  <a:gd name="connsiteY90" fmla="*/ 333690 h 609590"/>
                  <a:gd name="connsiteX91" fmla="*/ 420141 w 538575"/>
                  <a:gd name="connsiteY91" fmla="*/ 345035 h 609590"/>
                  <a:gd name="connsiteX92" fmla="*/ 367416 w 538575"/>
                  <a:gd name="connsiteY92" fmla="*/ 384645 h 609590"/>
                  <a:gd name="connsiteX93" fmla="*/ 362676 w 538575"/>
                  <a:gd name="connsiteY93" fmla="*/ 381085 h 609590"/>
                  <a:gd name="connsiteX94" fmla="*/ 362676 w 538575"/>
                  <a:gd name="connsiteY94" fmla="*/ 369421 h 609590"/>
                  <a:gd name="connsiteX95" fmla="*/ 246936 w 538575"/>
                  <a:gd name="connsiteY95" fmla="*/ 332410 h 609590"/>
                  <a:gd name="connsiteX96" fmla="*/ 250260 w 538575"/>
                  <a:gd name="connsiteY96" fmla="*/ 333029 h 609590"/>
                  <a:gd name="connsiteX97" fmla="*/ 246462 w 538575"/>
                  <a:gd name="connsiteY97" fmla="*/ 336851 h 609590"/>
                  <a:gd name="connsiteX98" fmla="*/ 118080 w 538575"/>
                  <a:gd name="connsiteY98" fmla="*/ 331722 h 609590"/>
                  <a:gd name="connsiteX99" fmla="*/ 111347 w 538575"/>
                  <a:gd name="connsiteY99" fmla="*/ 339050 h 609590"/>
                  <a:gd name="connsiteX100" fmla="*/ 118351 w 538575"/>
                  <a:gd name="connsiteY100" fmla="*/ 346671 h 609590"/>
                  <a:gd name="connsiteX101" fmla="*/ 125994 w 538575"/>
                  <a:gd name="connsiteY101" fmla="*/ 346671 h 609590"/>
                  <a:gd name="connsiteX102" fmla="*/ 125994 w 538575"/>
                  <a:gd name="connsiteY102" fmla="*/ 377158 h 609590"/>
                  <a:gd name="connsiteX103" fmla="*/ 118351 w 538575"/>
                  <a:gd name="connsiteY103" fmla="*/ 377158 h 609590"/>
                  <a:gd name="connsiteX104" fmla="*/ 110708 w 538575"/>
                  <a:gd name="connsiteY104" fmla="*/ 384100 h 609590"/>
                  <a:gd name="connsiteX105" fmla="*/ 110708 w 538575"/>
                  <a:gd name="connsiteY105" fmla="*/ 339090 h 609590"/>
                  <a:gd name="connsiteX106" fmla="*/ 320336 w 538575"/>
                  <a:gd name="connsiteY106" fmla="*/ 331428 h 609590"/>
                  <a:gd name="connsiteX107" fmla="*/ 327956 w 538575"/>
                  <a:gd name="connsiteY107" fmla="*/ 339096 h 609590"/>
                  <a:gd name="connsiteX108" fmla="*/ 327956 w 538575"/>
                  <a:gd name="connsiteY108" fmla="*/ 430349 h 609590"/>
                  <a:gd name="connsiteX109" fmla="*/ 325693 w 538575"/>
                  <a:gd name="connsiteY109" fmla="*/ 432612 h 609590"/>
                  <a:gd name="connsiteX110" fmla="*/ 326397 w 538575"/>
                  <a:gd name="connsiteY110" fmla="*/ 425741 h 609590"/>
                  <a:gd name="connsiteX111" fmla="*/ 312716 w 538575"/>
                  <a:gd name="connsiteY111" fmla="*/ 407500 h 609590"/>
                  <a:gd name="connsiteX112" fmla="*/ 312716 w 538575"/>
                  <a:gd name="connsiteY112" fmla="*/ 339096 h 609590"/>
                  <a:gd name="connsiteX113" fmla="*/ 320336 w 538575"/>
                  <a:gd name="connsiteY113" fmla="*/ 331428 h 609590"/>
                  <a:gd name="connsiteX114" fmla="*/ 251851 w 538575"/>
                  <a:gd name="connsiteY114" fmla="*/ 331428 h 609590"/>
                  <a:gd name="connsiteX115" fmla="*/ 254183 w 538575"/>
                  <a:gd name="connsiteY115" fmla="*/ 333760 h 609590"/>
                  <a:gd name="connsiteX116" fmla="*/ 250260 w 538575"/>
                  <a:gd name="connsiteY116" fmla="*/ 333029 h 609590"/>
                  <a:gd name="connsiteX117" fmla="*/ 217516 w 538575"/>
                  <a:gd name="connsiteY117" fmla="*/ 331428 h 609590"/>
                  <a:gd name="connsiteX118" fmla="*/ 224887 w 538575"/>
                  <a:gd name="connsiteY118" fmla="*/ 339096 h 609590"/>
                  <a:gd name="connsiteX119" fmla="*/ 224887 w 538575"/>
                  <a:gd name="connsiteY119" fmla="*/ 430349 h 609590"/>
                  <a:gd name="connsiteX120" fmla="*/ 217516 w 538575"/>
                  <a:gd name="connsiteY120" fmla="*/ 437969 h 609590"/>
                  <a:gd name="connsiteX121" fmla="*/ 209908 w 538575"/>
                  <a:gd name="connsiteY121" fmla="*/ 430349 h 609590"/>
                  <a:gd name="connsiteX122" fmla="*/ 209908 w 538575"/>
                  <a:gd name="connsiteY122" fmla="*/ 339096 h 609590"/>
                  <a:gd name="connsiteX123" fmla="*/ 217516 w 538575"/>
                  <a:gd name="connsiteY123" fmla="*/ 331428 h 609590"/>
                  <a:gd name="connsiteX124" fmla="*/ 118375 w 538575"/>
                  <a:gd name="connsiteY124" fmla="*/ 331428 h 609590"/>
                  <a:gd name="connsiteX125" fmla="*/ 160515 w 538575"/>
                  <a:gd name="connsiteY125" fmla="*/ 331428 h 609590"/>
                  <a:gd name="connsiteX126" fmla="*/ 190960 w 538575"/>
                  <a:gd name="connsiteY126" fmla="*/ 361914 h 609590"/>
                  <a:gd name="connsiteX127" fmla="*/ 182045 w 538575"/>
                  <a:gd name="connsiteY127" fmla="*/ 383439 h 609590"/>
                  <a:gd name="connsiteX128" fmla="*/ 168850 w 538575"/>
                  <a:gd name="connsiteY128" fmla="*/ 388902 h 609590"/>
                  <a:gd name="connsiteX129" fmla="*/ 165041 w 538575"/>
                  <a:gd name="connsiteY129" fmla="*/ 381304 h 609590"/>
                  <a:gd name="connsiteX130" fmla="*/ 155089 w 538575"/>
                  <a:gd name="connsiteY130" fmla="*/ 378448 h 609590"/>
                  <a:gd name="connsiteX131" fmla="*/ 151422 w 538575"/>
                  <a:gd name="connsiteY131" fmla="*/ 388110 h 609590"/>
                  <a:gd name="connsiteX132" fmla="*/ 153549 w 538575"/>
                  <a:gd name="connsiteY132" fmla="*/ 392353 h 609590"/>
                  <a:gd name="connsiteX133" fmla="*/ 125994 w 538575"/>
                  <a:gd name="connsiteY133" fmla="*/ 392353 h 609590"/>
                  <a:gd name="connsiteX134" fmla="*/ 125994 w 538575"/>
                  <a:gd name="connsiteY134" fmla="*/ 377158 h 609590"/>
                  <a:gd name="connsiteX135" fmla="*/ 160182 w 538575"/>
                  <a:gd name="connsiteY135" fmla="*/ 377158 h 609590"/>
                  <a:gd name="connsiteX136" fmla="*/ 175428 w 538575"/>
                  <a:gd name="connsiteY136" fmla="*/ 361914 h 609590"/>
                  <a:gd name="connsiteX137" fmla="*/ 160182 w 538575"/>
                  <a:gd name="connsiteY137" fmla="*/ 346719 h 609590"/>
                  <a:gd name="connsiteX138" fmla="*/ 133787 w 538575"/>
                  <a:gd name="connsiteY138" fmla="*/ 346671 h 609590"/>
                  <a:gd name="connsiteX139" fmla="*/ 125994 w 538575"/>
                  <a:gd name="connsiteY139" fmla="*/ 346671 h 609590"/>
                  <a:gd name="connsiteX140" fmla="*/ 125994 w 538575"/>
                  <a:gd name="connsiteY140" fmla="*/ 339090 h 609590"/>
                  <a:gd name="connsiteX141" fmla="*/ 118375 w 538575"/>
                  <a:gd name="connsiteY141" fmla="*/ 331428 h 609590"/>
                  <a:gd name="connsiteX142" fmla="*/ 118351 w 538575"/>
                  <a:gd name="connsiteY142" fmla="*/ 331428 h 609590"/>
                  <a:gd name="connsiteX143" fmla="*/ 118375 w 538575"/>
                  <a:gd name="connsiteY143" fmla="*/ 331428 h 609590"/>
                  <a:gd name="connsiteX144" fmla="*/ 118080 w 538575"/>
                  <a:gd name="connsiteY144" fmla="*/ 331722 h 609590"/>
                  <a:gd name="connsiteX145" fmla="*/ 7717 w 538575"/>
                  <a:gd name="connsiteY145" fmla="*/ 331428 h 609590"/>
                  <a:gd name="connsiteX146" fmla="*/ 38019 w 538575"/>
                  <a:gd name="connsiteY146" fmla="*/ 331428 h 609590"/>
                  <a:gd name="connsiteX147" fmla="*/ 91264 w 538575"/>
                  <a:gd name="connsiteY147" fmla="*/ 384722 h 609590"/>
                  <a:gd name="connsiteX148" fmla="*/ 38019 w 538575"/>
                  <a:gd name="connsiteY148" fmla="*/ 437969 h 609590"/>
                  <a:gd name="connsiteX149" fmla="*/ 7675 w 538575"/>
                  <a:gd name="connsiteY149" fmla="*/ 437969 h 609590"/>
                  <a:gd name="connsiteX150" fmla="*/ 15285 w 538575"/>
                  <a:gd name="connsiteY150" fmla="*/ 430353 h 609590"/>
                  <a:gd name="connsiteX151" fmla="*/ 15285 w 538575"/>
                  <a:gd name="connsiteY151" fmla="*/ 422776 h 609590"/>
                  <a:gd name="connsiteX152" fmla="*/ 38019 w 538575"/>
                  <a:gd name="connsiteY152" fmla="*/ 422776 h 609590"/>
                  <a:gd name="connsiteX153" fmla="*/ 76037 w 538575"/>
                  <a:gd name="connsiteY153" fmla="*/ 384722 h 609590"/>
                  <a:gd name="connsiteX154" fmla="*/ 38019 w 538575"/>
                  <a:gd name="connsiteY154" fmla="*/ 346669 h 609590"/>
                  <a:gd name="connsiteX155" fmla="*/ 15285 w 538575"/>
                  <a:gd name="connsiteY155" fmla="*/ 346669 h 609590"/>
                  <a:gd name="connsiteX156" fmla="*/ 15285 w 538575"/>
                  <a:gd name="connsiteY156" fmla="*/ 339049 h 609590"/>
                  <a:gd name="connsiteX157" fmla="*/ 473418 w 538575"/>
                  <a:gd name="connsiteY157" fmla="*/ 331377 h 609590"/>
                  <a:gd name="connsiteX158" fmla="*/ 494370 w 538575"/>
                  <a:gd name="connsiteY158" fmla="*/ 331377 h 609590"/>
                  <a:gd name="connsiteX159" fmla="*/ 522893 w 538575"/>
                  <a:gd name="connsiteY159" fmla="*/ 359921 h 609590"/>
                  <a:gd name="connsiteX160" fmla="*/ 522893 w 538575"/>
                  <a:gd name="connsiteY160" fmla="*/ 361827 h 609590"/>
                  <a:gd name="connsiteX161" fmla="*/ 515274 w 538575"/>
                  <a:gd name="connsiteY161" fmla="*/ 368785 h 609590"/>
                  <a:gd name="connsiteX162" fmla="*/ 507703 w 538575"/>
                  <a:gd name="connsiteY162" fmla="*/ 361827 h 609590"/>
                  <a:gd name="connsiteX163" fmla="*/ 507703 w 538575"/>
                  <a:gd name="connsiteY163" fmla="*/ 359921 h 609590"/>
                  <a:gd name="connsiteX164" fmla="*/ 494370 w 538575"/>
                  <a:gd name="connsiteY164" fmla="*/ 346626 h 609590"/>
                  <a:gd name="connsiteX165" fmla="*/ 473418 w 538575"/>
                  <a:gd name="connsiteY165" fmla="*/ 346626 h 609590"/>
                  <a:gd name="connsiteX166" fmla="*/ 459799 w 538575"/>
                  <a:gd name="connsiteY166" fmla="*/ 359921 h 609590"/>
                  <a:gd name="connsiteX167" fmla="*/ 463752 w 538575"/>
                  <a:gd name="connsiteY167" fmla="*/ 366926 h 609590"/>
                  <a:gd name="connsiteX168" fmla="*/ 514846 w 538575"/>
                  <a:gd name="connsiteY168" fmla="*/ 388132 h 609590"/>
                  <a:gd name="connsiteX169" fmla="*/ 526655 w 538575"/>
                  <a:gd name="connsiteY169" fmla="*/ 405668 h 609590"/>
                  <a:gd name="connsiteX170" fmla="*/ 526655 w 538575"/>
                  <a:gd name="connsiteY170" fmla="*/ 409433 h 609590"/>
                  <a:gd name="connsiteX171" fmla="*/ 497846 w 538575"/>
                  <a:gd name="connsiteY171" fmla="*/ 437978 h 609590"/>
                  <a:gd name="connsiteX172" fmla="*/ 471228 w 538575"/>
                  <a:gd name="connsiteY172" fmla="*/ 437978 h 609590"/>
                  <a:gd name="connsiteX173" fmla="*/ 442705 w 538575"/>
                  <a:gd name="connsiteY173" fmla="*/ 409433 h 609590"/>
                  <a:gd name="connsiteX174" fmla="*/ 442705 w 538575"/>
                  <a:gd name="connsiteY174" fmla="*/ 405668 h 609590"/>
                  <a:gd name="connsiteX175" fmla="*/ 450323 w 538575"/>
                  <a:gd name="connsiteY175" fmla="*/ 398663 h 609590"/>
                  <a:gd name="connsiteX176" fmla="*/ 457895 w 538575"/>
                  <a:gd name="connsiteY176" fmla="*/ 405668 h 609590"/>
                  <a:gd name="connsiteX177" fmla="*/ 457895 w 538575"/>
                  <a:gd name="connsiteY177" fmla="*/ 409433 h 609590"/>
                  <a:gd name="connsiteX178" fmla="*/ 471228 w 538575"/>
                  <a:gd name="connsiteY178" fmla="*/ 422776 h 609590"/>
                  <a:gd name="connsiteX179" fmla="*/ 497846 w 538575"/>
                  <a:gd name="connsiteY179" fmla="*/ 422776 h 609590"/>
                  <a:gd name="connsiteX180" fmla="*/ 509703 w 538575"/>
                  <a:gd name="connsiteY180" fmla="*/ 415771 h 609590"/>
                  <a:gd name="connsiteX181" fmla="*/ 510274 w 538575"/>
                  <a:gd name="connsiteY181" fmla="*/ 414008 h 609590"/>
                  <a:gd name="connsiteX182" fmla="*/ 510798 w 538575"/>
                  <a:gd name="connsiteY182" fmla="*/ 412054 h 609590"/>
                  <a:gd name="connsiteX183" fmla="*/ 504894 w 538575"/>
                  <a:gd name="connsiteY183" fmla="*/ 399807 h 609590"/>
                  <a:gd name="connsiteX184" fmla="*/ 453181 w 538575"/>
                  <a:gd name="connsiteY184" fmla="*/ 377648 h 609590"/>
                  <a:gd name="connsiteX185" fmla="*/ 444800 w 538575"/>
                  <a:gd name="connsiteY185" fmla="*/ 361827 h 609590"/>
                  <a:gd name="connsiteX186" fmla="*/ 444800 w 538575"/>
                  <a:gd name="connsiteY186" fmla="*/ 359921 h 609590"/>
                  <a:gd name="connsiteX187" fmla="*/ 473418 w 538575"/>
                  <a:gd name="connsiteY187" fmla="*/ 331377 h 609590"/>
                  <a:gd name="connsiteX188" fmla="*/ 7666 w 538575"/>
                  <a:gd name="connsiteY188" fmla="*/ 331377 h 609590"/>
                  <a:gd name="connsiteX189" fmla="*/ 7717 w 538575"/>
                  <a:gd name="connsiteY189" fmla="*/ 331428 h 609590"/>
                  <a:gd name="connsiteX190" fmla="*/ 7661 w 538575"/>
                  <a:gd name="connsiteY190" fmla="*/ 331428 h 609590"/>
                  <a:gd name="connsiteX191" fmla="*/ 0 w 538575"/>
                  <a:gd name="connsiteY191" fmla="*/ 339096 h 609590"/>
                  <a:gd name="connsiteX192" fmla="*/ 0 w 538575"/>
                  <a:gd name="connsiteY192" fmla="*/ 339049 h 609590"/>
                  <a:gd name="connsiteX193" fmla="*/ 7666 w 538575"/>
                  <a:gd name="connsiteY193" fmla="*/ 331377 h 609590"/>
                  <a:gd name="connsiteX194" fmla="*/ 355058 w 538575"/>
                  <a:gd name="connsiteY194" fmla="*/ 331362 h 609590"/>
                  <a:gd name="connsiteX195" fmla="*/ 362676 w 538575"/>
                  <a:gd name="connsiteY195" fmla="*/ 339032 h 609590"/>
                  <a:gd name="connsiteX196" fmla="*/ 362676 w 538575"/>
                  <a:gd name="connsiteY196" fmla="*/ 369421 h 609590"/>
                  <a:gd name="connsiteX197" fmla="*/ 350295 w 538575"/>
                  <a:gd name="connsiteY197" fmla="*/ 378734 h 609590"/>
                  <a:gd name="connsiteX198" fmla="*/ 350239 w 538575"/>
                  <a:gd name="connsiteY198" fmla="*/ 380833 h 609590"/>
                  <a:gd name="connsiteX199" fmla="*/ 350038 w 538575"/>
                  <a:gd name="connsiteY199" fmla="*/ 380879 h 609590"/>
                  <a:gd name="connsiteX200" fmla="*/ 350138 w 538575"/>
                  <a:gd name="connsiteY200" fmla="*/ 384575 h 609590"/>
                  <a:gd name="connsiteX201" fmla="*/ 350034 w 538575"/>
                  <a:gd name="connsiteY201" fmla="*/ 388440 h 609590"/>
                  <a:gd name="connsiteX202" fmla="*/ 350244 w 538575"/>
                  <a:gd name="connsiteY202" fmla="*/ 388488 h 609590"/>
                  <a:gd name="connsiteX203" fmla="*/ 350300 w 538575"/>
                  <a:gd name="connsiteY203" fmla="*/ 390573 h 609590"/>
                  <a:gd name="connsiteX204" fmla="*/ 362676 w 538575"/>
                  <a:gd name="connsiteY204" fmla="*/ 399928 h 609590"/>
                  <a:gd name="connsiteX205" fmla="*/ 362676 w 538575"/>
                  <a:gd name="connsiteY205" fmla="*/ 430315 h 609590"/>
                  <a:gd name="connsiteX206" fmla="*/ 355058 w 538575"/>
                  <a:gd name="connsiteY206" fmla="*/ 437937 h 609590"/>
                  <a:gd name="connsiteX207" fmla="*/ 347393 w 538575"/>
                  <a:gd name="connsiteY207" fmla="*/ 430315 h 609590"/>
                  <a:gd name="connsiteX208" fmla="*/ 347393 w 538575"/>
                  <a:gd name="connsiteY208" fmla="*/ 339032 h 609590"/>
                  <a:gd name="connsiteX209" fmla="*/ 355058 w 538575"/>
                  <a:gd name="connsiteY209" fmla="*/ 331362 h 609590"/>
                  <a:gd name="connsiteX210" fmla="*/ 166833 w 538575"/>
                  <a:gd name="connsiteY210" fmla="*/ 272241 h 609590"/>
                  <a:gd name="connsiteX211" fmla="*/ 194230 w 538575"/>
                  <a:gd name="connsiteY211" fmla="*/ 272241 h 609590"/>
                  <a:gd name="connsiteX212" fmla="*/ 193770 w 538575"/>
                  <a:gd name="connsiteY212" fmla="*/ 275203 h 609590"/>
                  <a:gd name="connsiteX213" fmla="*/ 167293 w 538575"/>
                  <a:gd name="connsiteY213" fmla="*/ 275203 h 609590"/>
                  <a:gd name="connsiteX214" fmla="*/ 180579 w 538575"/>
                  <a:gd name="connsiteY214" fmla="*/ 227863 h 609590"/>
                  <a:gd name="connsiteX215" fmla="*/ 214055 w 538575"/>
                  <a:gd name="connsiteY215" fmla="*/ 251533 h 609590"/>
                  <a:gd name="connsiteX216" fmla="*/ 214703 w 538575"/>
                  <a:gd name="connsiteY216" fmla="*/ 272241 h 609590"/>
                  <a:gd name="connsiteX217" fmla="*/ 194230 w 538575"/>
                  <a:gd name="connsiteY217" fmla="*/ 272241 h 609590"/>
                  <a:gd name="connsiteX218" fmla="*/ 196740 w 538575"/>
                  <a:gd name="connsiteY218" fmla="*/ 256087 h 609590"/>
                  <a:gd name="connsiteX219" fmla="*/ 180531 w 538575"/>
                  <a:gd name="connsiteY219" fmla="*/ 245580 h 609590"/>
                  <a:gd name="connsiteX220" fmla="*/ 164323 w 538575"/>
                  <a:gd name="connsiteY220" fmla="*/ 256087 h 609590"/>
                  <a:gd name="connsiteX221" fmla="*/ 166833 w 538575"/>
                  <a:gd name="connsiteY221" fmla="*/ 272241 h 609590"/>
                  <a:gd name="connsiteX222" fmla="*/ 146415 w 538575"/>
                  <a:gd name="connsiteY222" fmla="*/ 272241 h 609590"/>
                  <a:gd name="connsiteX223" fmla="*/ 147103 w 538575"/>
                  <a:gd name="connsiteY223" fmla="*/ 251533 h 609590"/>
                  <a:gd name="connsiteX224" fmla="*/ 180579 w 538575"/>
                  <a:gd name="connsiteY224" fmla="*/ 227863 h 609590"/>
                  <a:gd name="connsiteX225" fmla="*/ 218917 w 538575"/>
                  <a:gd name="connsiteY225" fmla="*/ 171597 h 609590"/>
                  <a:gd name="connsiteX226" fmla="*/ 324334 w 538575"/>
                  <a:gd name="connsiteY226" fmla="*/ 193129 h 609590"/>
                  <a:gd name="connsiteX227" fmla="*/ 334713 w 538575"/>
                  <a:gd name="connsiteY227" fmla="*/ 197226 h 609590"/>
                  <a:gd name="connsiteX228" fmla="*/ 344808 w 538575"/>
                  <a:gd name="connsiteY228" fmla="*/ 201084 h 609590"/>
                  <a:gd name="connsiteX229" fmla="*/ 385847 w 538575"/>
                  <a:gd name="connsiteY229" fmla="*/ 208775 h 609590"/>
                  <a:gd name="connsiteX230" fmla="*/ 395749 w 538575"/>
                  <a:gd name="connsiteY230" fmla="*/ 234162 h 609590"/>
                  <a:gd name="connsiteX231" fmla="*/ 336523 w 538575"/>
                  <a:gd name="connsiteY231" fmla="*/ 223140 h 609590"/>
                  <a:gd name="connsiteX232" fmla="*/ 326095 w 538575"/>
                  <a:gd name="connsiteY232" fmla="*/ 219186 h 609590"/>
                  <a:gd name="connsiteX233" fmla="*/ 315716 w 538575"/>
                  <a:gd name="connsiteY233" fmla="*/ 215185 h 609590"/>
                  <a:gd name="connsiteX234" fmla="*/ 218917 w 538575"/>
                  <a:gd name="connsiteY234" fmla="*/ 195273 h 609590"/>
                  <a:gd name="connsiteX235" fmla="*/ 136121 w 538575"/>
                  <a:gd name="connsiteY235" fmla="*/ 205584 h 609590"/>
                  <a:gd name="connsiteX236" fmla="*/ 145820 w 538575"/>
                  <a:gd name="connsiteY236" fmla="*/ 180739 h 609590"/>
                  <a:gd name="connsiteX237" fmla="*/ 167867 w 538575"/>
                  <a:gd name="connsiteY237" fmla="*/ 124260 h 609590"/>
                  <a:gd name="connsiteX238" fmla="*/ 145820 w 538575"/>
                  <a:gd name="connsiteY238" fmla="*/ 180739 h 609590"/>
                  <a:gd name="connsiteX239" fmla="*/ 121024 w 538575"/>
                  <a:gd name="connsiteY239" fmla="*/ 183840 h 609590"/>
                  <a:gd name="connsiteX240" fmla="*/ 127499 w 538575"/>
                  <a:gd name="connsiteY240" fmla="*/ 206658 h 609590"/>
                  <a:gd name="connsiteX241" fmla="*/ 136121 w 538575"/>
                  <a:gd name="connsiteY241" fmla="*/ 205584 h 609590"/>
                  <a:gd name="connsiteX242" fmla="*/ 110101 w 538575"/>
                  <a:gd name="connsiteY242" fmla="*/ 272241 h 609590"/>
                  <a:gd name="connsiteX243" fmla="*/ 146415 w 538575"/>
                  <a:gd name="connsiteY243" fmla="*/ 272241 h 609590"/>
                  <a:gd name="connsiteX244" fmla="*/ 146388 w 538575"/>
                  <a:gd name="connsiteY244" fmla="*/ 273036 h 609590"/>
                  <a:gd name="connsiteX245" fmla="*/ 158246 w 538575"/>
                  <a:gd name="connsiteY245" fmla="*/ 290968 h 609590"/>
                  <a:gd name="connsiteX246" fmla="*/ 160626 w 538575"/>
                  <a:gd name="connsiteY246" fmla="*/ 292920 h 609590"/>
                  <a:gd name="connsiteX247" fmla="*/ 200436 w 538575"/>
                  <a:gd name="connsiteY247" fmla="*/ 292920 h 609590"/>
                  <a:gd name="connsiteX248" fmla="*/ 202865 w 538575"/>
                  <a:gd name="connsiteY248" fmla="*/ 290968 h 609590"/>
                  <a:gd name="connsiteX249" fmla="*/ 214728 w 538575"/>
                  <a:gd name="connsiteY249" fmla="*/ 273036 h 609590"/>
                  <a:gd name="connsiteX250" fmla="*/ 214703 w 538575"/>
                  <a:gd name="connsiteY250" fmla="*/ 272241 h 609590"/>
                  <a:gd name="connsiteX251" fmla="*/ 410601 w 538575"/>
                  <a:gd name="connsiteY251" fmla="*/ 272241 h 609590"/>
                  <a:gd name="connsiteX252" fmla="*/ 395749 w 538575"/>
                  <a:gd name="connsiteY252" fmla="*/ 234162 h 609590"/>
                  <a:gd name="connsiteX253" fmla="*/ 408705 w 538575"/>
                  <a:gd name="connsiteY253" fmla="*/ 236574 h 609590"/>
                  <a:gd name="connsiteX254" fmla="*/ 407848 w 538575"/>
                  <a:gd name="connsiteY254" fmla="*/ 212898 h 609590"/>
                  <a:gd name="connsiteX255" fmla="*/ 385847 w 538575"/>
                  <a:gd name="connsiteY255" fmla="*/ 208775 h 609590"/>
                  <a:gd name="connsiteX256" fmla="*/ 352882 w 538575"/>
                  <a:gd name="connsiteY256" fmla="*/ 124260 h 609590"/>
                  <a:gd name="connsiteX257" fmla="*/ 147965 w 538575"/>
                  <a:gd name="connsiteY257" fmla="*/ 109984 h 609590"/>
                  <a:gd name="connsiteX258" fmla="*/ 153192 w 538575"/>
                  <a:gd name="connsiteY258" fmla="*/ 118346 h 609590"/>
                  <a:gd name="connsiteX259" fmla="*/ 355086 w 538575"/>
                  <a:gd name="connsiteY259" fmla="*/ 118346 h 609590"/>
                  <a:gd name="connsiteX260" fmla="*/ 355091 w 538575"/>
                  <a:gd name="connsiteY260" fmla="*/ 118348 h 609590"/>
                  <a:gd name="connsiteX261" fmla="*/ 375998 w 538575"/>
                  <a:gd name="connsiteY261" fmla="*/ 118348 h 609590"/>
                  <a:gd name="connsiteX262" fmla="*/ 445223 w 538575"/>
                  <a:gd name="connsiteY262" fmla="*/ 295912 h 609590"/>
                  <a:gd name="connsiteX263" fmla="*/ 75479 w 538575"/>
                  <a:gd name="connsiteY263" fmla="*/ 295912 h 609590"/>
                  <a:gd name="connsiteX264" fmla="*/ 345695 w 538575"/>
                  <a:gd name="connsiteY264" fmla="*/ 100589 h 609590"/>
                  <a:gd name="connsiteX265" fmla="*/ 369074 w 538575"/>
                  <a:gd name="connsiteY265" fmla="*/ 100589 h 609590"/>
                  <a:gd name="connsiteX266" fmla="*/ 372756 w 538575"/>
                  <a:gd name="connsiteY266" fmla="*/ 110032 h 609590"/>
                  <a:gd name="connsiteX267" fmla="*/ 367559 w 538575"/>
                  <a:gd name="connsiteY267" fmla="*/ 118346 h 609590"/>
                  <a:gd name="connsiteX268" fmla="*/ 355086 w 538575"/>
                  <a:gd name="connsiteY268" fmla="*/ 118346 h 609590"/>
                  <a:gd name="connsiteX269" fmla="*/ 346698 w 538575"/>
                  <a:gd name="connsiteY269" fmla="*/ 114890 h 609590"/>
                  <a:gd name="connsiteX270" fmla="*/ 343233 w 538575"/>
                  <a:gd name="connsiteY270" fmla="*/ 106540 h 609590"/>
                  <a:gd name="connsiteX271" fmla="*/ 382348 w 538575"/>
                  <a:gd name="connsiteY271" fmla="*/ 94685 h 609590"/>
                  <a:gd name="connsiteX272" fmla="*/ 420952 w 538575"/>
                  <a:gd name="connsiteY272" fmla="*/ 94685 h 609590"/>
                  <a:gd name="connsiteX273" fmla="*/ 497100 w 538575"/>
                  <a:gd name="connsiteY273" fmla="*/ 144535 h 609590"/>
                  <a:gd name="connsiteX274" fmla="*/ 537531 w 538575"/>
                  <a:gd name="connsiteY274" fmla="*/ 237903 h 609590"/>
                  <a:gd name="connsiteX275" fmla="*/ 531435 w 538575"/>
                  <a:gd name="connsiteY275" fmla="*/ 253615 h 609590"/>
                  <a:gd name="connsiteX276" fmla="*/ 515815 w 538575"/>
                  <a:gd name="connsiteY276" fmla="*/ 247283 h 609590"/>
                  <a:gd name="connsiteX277" fmla="*/ 475193 w 538575"/>
                  <a:gd name="connsiteY277" fmla="*/ 153867 h 609590"/>
                  <a:gd name="connsiteX278" fmla="*/ 420952 w 538575"/>
                  <a:gd name="connsiteY278" fmla="*/ 118348 h 609590"/>
                  <a:gd name="connsiteX279" fmla="*/ 375998 w 538575"/>
                  <a:gd name="connsiteY279" fmla="*/ 118348 h 609590"/>
                  <a:gd name="connsiteX280" fmla="*/ 372756 w 538575"/>
                  <a:gd name="connsiteY280" fmla="*/ 110032 h 609590"/>
                  <a:gd name="connsiteX281" fmla="*/ 143285 w 538575"/>
                  <a:gd name="connsiteY281" fmla="*/ 23669 h 609590"/>
                  <a:gd name="connsiteX282" fmla="*/ 133236 w 538575"/>
                  <a:gd name="connsiteY282" fmla="*/ 41766 h 609590"/>
                  <a:gd name="connsiteX283" fmla="*/ 166336 w 538575"/>
                  <a:gd name="connsiteY283" fmla="*/ 94677 h 609590"/>
                  <a:gd name="connsiteX284" fmla="*/ 354414 w 538575"/>
                  <a:gd name="connsiteY284" fmla="*/ 94677 h 609590"/>
                  <a:gd name="connsiteX285" fmla="*/ 387515 w 538575"/>
                  <a:gd name="connsiteY285" fmla="*/ 41766 h 609590"/>
                  <a:gd name="connsiteX286" fmla="*/ 377418 w 538575"/>
                  <a:gd name="connsiteY286" fmla="*/ 23669 h 609590"/>
                  <a:gd name="connsiteX287" fmla="*/ 143285 w 538575"/>
                  <a:gd name="connsiteY287" fmla="*/ 0 h 609590"/>
                  <a:gd name="connsiteX288" fmla="*/ 377418 w 538575"/>
                  <a:gd name="connsiteY288" fmla="*/ 0 h 609590"/>
                  <a:gd name="connsiteX289" fmla="*/ 408518 w 538575"/>
                  <a:gd name="connsiteY289" fmla="*/ 18288 h 609590"/>
                  <a:gd name="connsiteX290" fmla="*/ 407565 w 538575"/>
                  <a:gd name="connsiteY290" fmla="*/ 54339 h 609590"/>
                  <a:gd name="connsiteX291" fmla="*/ 382348 w 538575"/>
                  <a:gd name="connsiteY291" fmla="*/ 94685 h 609590"/>
                  <a:gd name="connsiteX292" fmla="*/ 355091 w 538575"/>
                  <a:gd name="connsiteY292" fmla="*/ 94685 h 609590"/>
                  <a:gd name="connsiteX293" fmla="*/ 346698 w 538575"/>
                  <a:gd name="connsiteY293" fmla="*/ 98166 h 609590"/>
                  <a:gd name="connsiteX294" fmla="*/ 345695 w 538575"/>
                  <a:gd name="connsiteY294" fmla="*/ 100589 h 609590"/>
                  <a:gd name="connsiteX295" fmla="*/ 151628 w 538575"/>
                  <a:gd name="connsiteY295" fmla="*/ 100589 h 609590"/>
                  <a:gd name="connsiteX296" fmla="*/ 147965 w 538575"/>
                  <a:gd name="connsiteY296" fmla="*/ 109984 h 609590"/>
                  <a:gd name="connsiteX297" fmla="*/ 113185 w 538575"/>
                  <a:gd name="connsiteY297" fmla="*/ 54339 h 609590"/>
                  <a:gd name="connsiteX298" fmla="*/ 112233 w 538575"/>
                  <a:gd name="connsiteY298" fmla="*/ 18288 h 609590"/>
                  <a:gd name="connsiteX299" fmla="*/ 143285 w 538575"/>
                  <a:gd name="connsiteY299" fmla="*/ 0 h 609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</a:cxnLst>
                <a:rect l="l" t="t" r="r" b="b"/>
                <a:pathLst>
                  <a:path w="538575" h="609590">
                    <a:moveTo>
                      <a:pt x="339407" y="501445"/>
                    </a:moveTo>
                    <a:cubicBezTo>
                      <a:pt x="333223" y="504010"/>
                      <a:pt x="328437" y="509952"/>
                      <a:pt x="328437" y="517858"/>
                    </a:cubicBezTo>
                    <a:cubicBezTo>
                      <a:pt x="328437" y="527669"/>
                      <a:pt x="336389" y="535622"/>
                      <a:pt x="346199" y="535622"/>
                    </a:cubicBezTo>
                    <a:cubicBezTo>
                      <a:pt x="353390" y="535622"/>
                      <a:pt x="359866" y="531288"/>
                      <a:pt x="362628" y="524621"/>
                    </a:cubicBezTo>
                    <a:cubicBezTo>
                      <a:pt x="365342" y="518001"/>
                      <a:pt x="363818" y="510380"/>
                      <a:pt x="358771" y="505285"/>
                    </a:cubicBezTo>
                    <a:cubicBezTo>
                      <a:pt x="353175" y="499688"/>
                      <a:pt x="345592" y="498879"/>
                      <a:pt x="339407" y="501445"/>
                    </a:cubicBezTo>
                    <a:close/>
                    <a:moveTo>
                      <a:pt x="318762" y="497140"/>
                    </a:moveTo>
                    <a:lnTo>
                      <a:pt x="374553" y="497140"/>
                    </a:lnTo>
                    <a:lnTo>
                      <a:pt x="375735" y="498111"/>
                    </a:lnTo>
                    <a:cubicBezTo>
                      <a:pt x="379556" y="503832"/>
                      <a:pt x="381723" y="510666"/>
                      <a:pt x="381723" y="517858"/>
                    </a:cubicBezTo>
                    <a:cubicBezTo>
                      <a:pt x="381723" y="537480"/>
                      <a:pt x="365818" y="553339"/>
                      <a:pt x="346199" y="553339"/>
                    </a:cubicBezTo>
                    <a:cubicBezTo>
                      <a:pt x="331866" y="553339"/>
                      <a:pt x="318913" y="544719"/>
                      <a:pt x="313389" y="531431"/>
                    </a:cubicBezTo>
                    <a:cubicBezTo>
                      <a:pt x="310651" y="524811"/>
                      <a:pt x="310044" y="517679"/>
                      <a:pt x="311389" y="510934"/>
                    </a:cubicBezTo>
                    <a:close/>
                    <a:moveTo>
                      <a:pt x="339282" y="483025"/>
                    </a:moveTo>
                    <a:cubicBezTo>
                      <a:pt x="332532" y="484365"/>
                      <a:pt x="326175" y="487663"/>
                      <a:pt x="321104" y="492759"/>
                    </a:cubicBezTo>
                    <a:lnTo>
                      <a:pt x="318762" y="497140"/>
                    </a:lnTo>
                    <a:lnTo>
                      <a:pt x="50429" y="497140"/>
                    </a:lnTo>
                    <a:cubicBezTo>
                      <a:pt x="66145" y="549817"/>
                      <a:pt x="114625" y="585919"/>
                      <a:pt x="169582" y="585919"/>
                    </a:cubicBezTo>
                    <a:lnTo>
                      <a:pt x="351168" y="585919"/>
                    </a:lnTo>
                    <a:cubicBezTo>
                      <a:pt x="406077" y="585919"/>
                      <a:pt x="454510" y="549817"/>
                      <a:pt x="470225" y="497140"/>
                    </a:cubicBezTo>
                    <a:lnTo>
                      <a:pt x="374553" y="497140"/>
                    </a:lnTo>
                    <a:lnTo>
                      <a:pt x="359818" y="485043"/>
                    </a:lnTo>
                    <a:cubicBezTo>
                      <a:pt x="353175" y="482305"/>
                      <a:pt x="346032" y="481686"/>
                      <a:pt x="339282" y="483025"/>
                    </a:cubicBezTo>
                    <a:close/>
                    <a:moveTo>
                      <a:pt x="21427" y="473469"/>
                    </a:moveTo>
                    <a:lnTo>
                      <a:pt x="499275" y="473469"/>
                    </a:lnTo>
                    <a:lnTo>
                      <a:pt x="497084" y="487376"/>
                    </a:lnTo>
                    <a:cubicBezTo>
                      <a:pt x="484560" y="558152"/>
                      <a:pt x="423031" y="609685"/>
                      <a:pt x="351168" y="609590"/>
                    </a:cubicBezTo>
                    <a:lnTo>
                      <a:pt x="169582" y="609590"/>
                    </a:lnTo>
                    <a:cubicBezTo>
                      <a:pt x="97719" y="609685"/>
                      <a:pt x="36142" y="558152"/>
                      <a:pt x="23618" y="487376"/>
                    </a:cubicBezTo>
                    <a:close/>
                    <a:moveTo>
                      <a:pt x="317890" y="435523"/>
                    </a:moveTo>
                    <a:lnTo>
                      <a:pt x="322016" y="436289"/>
                    </a:lnTo>
                    <a:lnTo>
                      <a:pt x="320336" y="437969"/>
                    </a:lnTo>
                    <a:close/>
                    <a:moveTo>
                      <a:pt x="325693" y="432612"/>
                    </a:moveTo>
                    <a:lnTo>
                      <a:pt x="325255" y="436889"/>
                    </a:lnTo>
                    <a:lnTo>
                      <a:pt x="322016" y="436289"/>
                    </a:lnTo>
                    <a:close/>
                    <a:moveTo>
                      <a:pt x="0" y="430349"/>
                    </a:moveTo>
                    <a:cubicBezTo>
                      <a:pt x="0" y="434540"/>
                      <a:pt x="3426" y="437969"/>
                      <a:pt x="7661" y="437969"/>
                    </a:cubicBezTo>
                    <a:lnTo>
                      <a:pt x="7675" y="437969"/>
                    </a:lnTo>
                    <a:lnTo>
                      <a:pt x="7666" y="437978"/>
                    </a:lnTo>
                    <a:cubicBezTo>
                      <a:pt x="3428" y="437978"/>
                      <a:pt x="0" y="434546"/>
                      <a:pt x="0" y="430353"/>
                    </a:cubicBezTo>
                    <a:close/>
                    <a:moveTo>
                      <a:pt x="168850" y="388902"/>
                    </a:moveTo>
                    <a:lnTo>
                      <a:pt x="187898" y="426897"/>
                    </a:lnTo>
                    <a:cubicBezTo>
                      <a:pt x="189374" y="430561"/>
                      <a:pt x="187803" y="434797"/>
                      <a:pt x="184231" y="436558"/>
                    </a:cubicBezTo>
                    <a:cubicBezTo>
                      <a:pt x="180660" y="438366"/>
                      <a:pt x="176326" y="437081"/>
                      <a:pt x="174279" y="433702"/>
                    </a:cubicBezTo>
                    <a:lnTo>
                      <a:pt x="153549" y="392353"/>
                    </a:lnTo>
                    <a:lnTo>
                      <a:pt x="160515" y="392353"/>
                    </a:lnTo>
                    <a:close/>
                    <a:moveTo>
                      <a:pt x="110708" y="385367"/>
                    </a:moveTo>
                    <a:lnTo>
                      <a:pt x="118351" y="392353"/>
                    </a:lnTo>
                    <a:lnTo>
                      <a:pt x="125994" y="392353"/>
                    </a:lnTo>
                    <a:lnTo>
                      <a:pt x="125994" y="430276"/>
                    </a:lnTo>
                    <a:cubicBezTo>
                      <a:pt x="125994" y="434464"/>
                      <a:pt x="122565" y="437890"/>
                      <a:pt x="118375" y="437890"/>
                    </a:cubicBezTo>
                    <a:cubicBezTo>
                      <a:pt x="114136" y="437890"/>
                      <a:pt x="110708" y="434464"/>
                      <a:pt x="110708" y="430276"/>
                    </a:cubicBezTo>
                    <a:close/>
                    <a:moveTo>
                      <a:pt x="367416" y="384645"/>
                    </a:moveTo>
                    <a:lnTo>
                      <a:pt x="420205" y="424291"/>
                    </a:lnTo>
                    <a:cubicBezTo>
                      <a:pt x="423970" y="426676"/>
                      <a:pt x="424875" y="431779"/>
                      <a:pt x="422207" y="435356"/>
                    </a:cubicBezTo>
                    <a:cubicBezTo>
                      <a:pt x="419538" y="438885"/>
                      <a:pt x="414392" y="439457"/>
                      <a:pt x="411056" y="436500"/>
                    </a:cubicBezTo>
                    <a:lnTo>
                      <a:pt x="362676" y="399928"/>
                    </a:lnTo>
                    <a:lnTo>
                      <a:pt x="362676" y="388205"/>
                    </a:lnTo>
                    <a:close/>
                    <a:moveTo>
                      <a:pt x="110708" y="384100"/>
                    </a:moveTo>
                    <a:lnTo>
                      <a:pt x="110708" y="385367"/>
                    </a:lnTo>
                    <a:lnTo>
                      <a:pt x="110013" y="384731"/>
                    </a:lnTo>
                    <a:close/>
                    <a:moveTo>
                      <a:pt x="359497" y="378697"/>
                    </a:moveTo>
                    <a:lnTo>
                      <a:pt x="362676" y="381085"/>
                    </a:lnTo>
                    <a:lnTo>
                      <a:pt x="362676" y="388205"/>
                    </a:lnTo>
                    <a:lnTo>
                      <a:pt x="359484" y="390603"/>
                    </a:lnTo>
                    <a:lnTo>
                      <a:pt x="350244" y="388488"/>
                    </a:lnTo>
                    <a:lnTo>
                      <a:pt x="350138" y="384575"/>
                    </a:lnTo>
                    <a:lnTo>
                      <a:pt x="350239" y="380833"/>
                    </a:lnTo>
                    <a:close/>
                    <a:moveTo>
                      <a:pt x="0" y="339096"/>
                    </a:moveTo>
                    <a:cubicBezTo>
                      <a:pt x="48" y="343287"/>
                      <a:pt x="3473" y="346669"/>
                      <a:pt x="7661" y="346669"/>
                    </a:cubicBezTo>
                    <a:lnTo>
                      <a:pt x="15285" y="346669"/>
                    </a:lnTo>
                    <a:lnTo>
                      <a:pt x="15285" y="422776"/>
                    </a:lnTo>
                    <a:lnTo>
                      <a:pt x="7661" y="422776"/>
                    </a:lnTo>
                    <a:cubicBezTo>
                      <a:pt x="3473" y="422776"/>
                      <a:pt x="48" y="426158"/>
                      <a:pt x="0" y="430349"/>
                    </a:cubicBezTo>
                    <a:close/>
                    <a:moveTo>
                      <a:pt x="246462" y="336851"/>
                    </a:moveTo>
                    <a:lnTo>
                      <a:pt x="245746" y="343558"/>
                    </a:lnTo>
                    <a:lnTo>
                      <a:pt x="259519" y="361921"/>
                    </a:lnTo>
                    <a:lnTo>
                      <a:pt x="259519" y="430349"/>
                    </a:lnTo>
                    <a:cubicBezTo>
                      <a:pt x="259519" y="434540"/>
                      <a:pt x="256090" y="437969"/>
                      <a:pt x="251851" y="437969"/>
                    </a:cubicBezTo>
                    <a:cubicBezTo>
                      <a:pt x="247660" y="437969"/>
                      <a:pt x="244231" y="434540"/>
                      <a:pt x="244231" y="430349"/>
                    </a:cubicBezTo>
                    <a:lnTo>
                      <a:pt x="244231" y="339096"/>
                    </a:lnTo>
                    <a:close/>
                    <a:moveTo>
                      <a:pt x="254183" y="333760"/>
                    </a:moveTo>
                    <a:lnTo>
                      <a:pt x="257934" y="334459"/>
                    </a:lnTo>
                    <a:lnTo>
                      <a:pt x="312716" y="407500"/>
                    </a:lnTo>
                    <a:lnTo>
                      <a:pt x="312716" y="430349"/>
                    </a:lnTo>
                    <a:lnTo>
                      <a:pt x="317890" y="435523"/>
                    </a:lnTo>
                    <a:lnTo>
                      <a:pt x="314209" y="434841"/>
                    </a:lnTo>
                    <a:lnTo>
                      <a:pt x="259519" y="361921"/>
                    </a:lnTo>
                    <a:lnTo>
                      <a:pt x="259519" y="339096"/>
                    </a:lnTo>
                    <a:close/>
                    <a:moveTo>
                      <a:pt x="411190" y="332927"/>
                    </a:moveTo>
                    <a:cubicBezTo>
                      <a:pt x="414476" y="329543"/>
                      <a:pt x="419999" y="329924"/>
                      <a:pt x="422808" y="333690"/>
                    </a:cubicBezTo>
                    <a:cubicBezTo>
                      <a:pt x="425569" y="337503"/>
                      <a:pt x="424331" y="342890"/>
                      <a:pt x="420141" y="345035"/>
                    </a:cubicBezTo>
                    <a:lnTo>
                      <a:pt x="367416" y="384645"/>
                    </a:lnTo>
                    <a:lnTo>
                      <a:pt x="362676" y="381085"/>
                    </a:lnTo>
                    <a:lnTo>
                      <a:pt x="362676" y="369421"/>
                    </a:lnTo>
                    <a:close/>
                    <a:moveTo>
                      <a:pt x="246936" y="332410"/>
                    </a:moveTo>
                    <a:lnTo>
                      <a:pt x="250260" y="333029"/>
                    </a:lnTo>
                    <a:lnTo>
                      <a:pt x="246462" y="336851"/>
                    </a:lnTo>
                    <a:close/>
                    <a:moveTo>
                      <a:pt x="118080" y="331722"/>
                    </a:moveTo>
                    <a:lnTo>
                      <a:pt x="111347" y="339050"/>
                    </a:lnTo>
                    <a:cubicBezTo>
                      <a:pt x="111347" y="343003"/>
                      <a:pt x="114396" y="346290"/>
                      <a:pt x="118351" y="346671"/>
                    </a:cubicBezTo>
                    <a:lnTo>
                      <a:pt x="125994" y="346671"/>
                    </a:lnTo>
                    <a:lnTo>
                      <a:pt x="125994" y="377158"/>
                    </a:lnTo>
                    <a:lnTo>
                      <a:pt x="118351" y="377158"/>
                    </a:lnTo>
                    <a:lnTo>
                      <a:pt x="110708" y="384100"/>
                    </a:lnTo>
                    <a:lnTo>
                      <a:pt x="110708" y="339090"/>
                    </a:lnTo>
                    <a:close/>
                    <a:moveTo>
                      <a:pt x="320336" y="331428"/>
                    </a:moveTo>
                    <a:cubicBezTo>
                      <a:pt x="324575" y="331428"/>
                      <a:pt x="327956" y="334857"/>
                      <a:pt x="327956" y="339096"/>
                    </a:cubicBezTo>
                    <a:lnTo>
                      <a:pt x="327956" y="430349"/>
                    </a:lnTo>
                    <a:lnTo>
                      <a:pt x="325693" y="432612"/>
                    </a:lnTo>
                    <a:lnTo>
                      <a:pt x="326397" y="425741"/>
                    </a:lnTo>
                    <a:lnTo>
                      <a:pt x="312716" y="407500"/>
                    </a:lnTo>
                    <a:lnTo>
                      <a:pt x="312716" y="339096"/>
                    </a:lnTo>
                    <a:cubicBezTo>
                      <a:pt x="312716" y="334857"/>
                      <a:pt x="316145" y="331428"/>
                      <a:pt x="320336" y="331428"/>
                    </a:cubicBezTo>
                    <a:close/>
                    <a:moveTo>
                      <a:pt x="251851" y="331428"/>
                    </a:moveTo>
                    <a:lnTo>
                      <a:pt x="254183" y="333760"/>
                    </a:lnTo>
                    <a:lnTo>
                      <a:pt x="250260" y="333029"/>
                    </a:lnTo>
                    <a:close/>
                    <a:moveTo>
                      <a:pt x="217516" y="331428"/>
                    </a:moveTo>
                    <a:cubicBezTo>
                      <a:pt x="221653" y="331619"/>
                      <a:pt x="224887" y="334953"/>
                      <a:pt x="224887" y="339096"/>
                    </a:cubicBezTo>
                    <a:lnTo>
                      <a:pt x="224887" y="430349"/>
                    </a:lnTo>
                    <a:cubicBezTo>
                      <a:pt x="224887" y="434445"/>
                      <a:pt x="221653" y="437826"/>
                      <a:pt x="217516" y="437969"/>
                    </a:cubicBezTo>
                    <a:cubicBezTo>
                      <a:pt x="213332" y="437969"/>
                      <a:pt x="209908" y="434540"/>
                      <a:pt x="209908" y="430349"/>
                    </a:cubicBezTo>
                    <a:lnTo>
                      <a:pt x="209908" y="339096"/>
                    </a:lnTo>
                    <a:cubicBezTo>
                      <a:pt x="209908" y="334857"/>
                      <a:pt x="213332" y="331428"/>
                      <a:pt x="217516" y="331428"/>
                    </a:cubicBezTo>
                    <a:close/>
                    <a:moveTo>
                      <a:pt x="118375" y="331428"/>
                    </a:moveTo>
                    <a:lnTo>
                      <a:pt x="160515" y="331428"/>
                    </a:lnTo>
                    <a:cubicBezTo>
                      <a:pt x="177334" y="331428"/>
                      <a:pt x="190960" y="345052"/>
                      <a:pt x="190960" y="361914"/>
                    </a:cubicBezTo>
                    <a:cubicBezTo>
                      <a:pt x="190960" y="370322"/>
                      <a:pt x="187553" y="377932"/>
                      <a:pt x="182045" y="383439"/>
                    </a:cubicBezTo>
                    <a:lnTo>
                      <a:pt x="168850" y="388902"/>
                    </a:lnTo>
                    <a:lnTo>
                      <a:pt x="165041" y="381304"/>
                    </a:lnTo>
                    <a:cubicBezTo>
                      <a:pt x="162993" y="377877"/>
                      <a:pt x="158660" y="376640"/>
                      <a:pt x="155089" y="378448"/>
                    </a:cubicBezTo>
                    <a:cubicBezTo>
                      <a:pt x="151565" y="380209"/>
                      <a:pt x="149946" y="384397"/>
                      <a:pt x="151422" y="388110"/>
                    </a:cubicBezTo>
                    <a:lnTo>
                      <a:pt x="153549" y="392353"/>
                    </a:lnTo>
                    <a:lnTo>
                      <a:pt x="125994" y="392353"/>
                    </a:lnTo>
                    <a:lnTo>
                      <a:pt x="125994" y="377158"/>
                    </a:lnTo>
                    <a:lnTo>
                      <a:pt x="160182" y="377158"/>
                    </a:lnTo>
                    <a:cubicBezTo>
                      <a:pt x="168615" y="377158"/>
                      <a:pt x="175428" y="370346"/>
                      <a:pt x="175428" y="361914"/>
                    </a:cubicBezTo>
                    <a:cubicBezTo>
                      <a:pt x="175428" y="353531"/>
                      <a:pt x="168615" y="346719"/>
                      <a:pt x="160182" y="346719"/>
                    </a:cubicBezTo>
                    <a:lnTo>
                      <a:pt x="133787" y="346671"/>
                    </a:lnTo>
                    <a:lnTo>
                      <a:pt x="125994" y="346671"/>
                    </a:lnTo>
                    <a:lnTo>
                      <a:pt x="125994" y="339090"/>
                    </a:lnTo>
                    <a:cubicBezTo>
                      <a:pt x="125994" y="334855"/>
                      <a:pt x="122565" y="331428"/>
                      <a:pt x="118375" y="331428"/>
                    </a:cubicBezTo>
                    <a:close/>
                    <a:moveTo>
                      <a:pt x="118351" y="331428"/>
                    </a:moveTo>
                    <a:lnTo>
                      <a:pt x="118375" y="331428"/>
                    </a:lnTo>
                    <a:lnTo>
                      <a:pt x="118080" y="331722"/>
                    </a:lnTo>
                    <a:close/>
                    <a:moveTo>
                      <a:pt x="7717" y="331428"/>
                    </a:moveTo>
                    <a:lnTo>
                      <a:pt x="38019" y="331428"/>
                    </a:lnTo>
                    <a:cubicBezTo>
                      <a:pt x="67425" y="331428"/>
                      <a:pt x="91264" y="355289"/>
                      <a:pt x="91264" y="384722"/>
                    </a:cubicBezTo>
                    <a:cubicBezTo>
                      <a:pt x="91264" y="414108"/>
                      <a:pt x="67425" y="437969"/>
                      <a:pt x="38019" y="437969"/>
                    </a:cubicBezTo>
                    <a:lnTo>
                      <a:pt x="7675" y="437969"/>
                    </a:lnTo>
                    <a:lnTo>
                      <a:pt x="15285" y="430353"/>
                    </a:lnTo>
                    <a:lnTo>
                      <a:pt x="15285" y="422776"/>
                    </a:lnTo>
                    <a:lnTo>
                      <a:pt x="38019" y="422776"/>
                    </a:lnTo>
                    <a:cubicBezTo>
                      <a:pt x="59050" y="422776"/>
                      <a:pt x="76037" y="405726"/>
                      <a:pt x="76037" y="384722"/>
                    </a:cubicBezTo>
                    <a:cubicBezTo>
                      <a:pt x="76037" y="363671"/>
                      <a:pt x="59050" y="346669"/>
                      <a:pt x="38019" y="346669"/>
                    </a:cubicBezTo>
                    <a:lnTo>
                      <a:pt x="15285" y="346669"/>
                    </a:lnTo>
                    <a:lnTo>
                      <a:pt x="15285" y="339049"/>
                    </a:lnTo>
                    <a:close/>
                    <a:moveTo>
                      <a:pt x="473418" y="331377"/>
                    </a:moveTo>
                    <a:lnTo>
                      <a:pt x="494370" y="331377"/>
                    </a:lnTo>
                    <a:cubicBezTo>
                      <a:pt x="510132" y="331377"/>
                      <a:pt x="522893" y="344148"/>
                      <a:pt x="522893" y="359921"/>
                    </a:cubicBezTo>
                    <a:lnTo>
                      <a:pt x="522893" y="361827"/>
                    </a:lnTo>
                    <a:cubicBezTo>
                      <a:pt x="522560" y="365783"/>
                      <a:pt x="519227" y="368785"/>
                      <a:pt x="515274" y="368785"/>
                    </a:cubicBezTo>
                    <a:cubicBezTo>
                      <a:pt x="511322" y="368785"/>
                      <a:pt x="508036" y="365783"/>
                      <a:pt x="507703" y="361827"/>
                    </a:cubicBezTo>
                    <a:lnTo>
                      <a:pt x="507703" y="359921"/>
                    </a:lnTo>
                    <a:cubicBezTo>
                      <a:pt x="507703" y="352583"/>
                      <a:pt x="501703" y="346626"/>
                      <a:pt x="494370" y="346626"/>
                    </a:cubicBezTo>
                    <a:lnTo>
                      <a:pt x="473418" y="346626"/>
                    </a:lnTo>
                    <a:cubicBezTo>
                      <a:pt x="465942" y="346435"/>
                      <a:pt x="459799" y="352440"/>
                      <a:pt x="459799" y="359921"/>
                    </a:cubicBezTo>
                    <a:cubicBezTo>
                      <a:pt x="459895" y="362780"/>
                      <a:pt x="461371" y="365401"/>
                      <a:pt x="463752" y="366926"/>
                    </a:cubicBezTo>
                    <a:lnTo>
                      <a:pt x="514846" y="388132"/>
                    </a:lnTo>
                    <a:cubicBezTo>
                      <a:pt x="521941" y="391039"/>
                      <a:pt x="526607" y="397949"/>
                      <a:pt x="526655" y="405668"/>
                    </a:cubicBezTo>
                    <a:lnTo>
                      <a:pt x="526655" y="409433"/>
                    </a:lnTo>
                    <a:cubicBezTo>
                      <a:pt x="526655" y="425302"/>
                      <a:pt x="513703" y="438168"/>
                      <a:pt x="497846" y="437978"/>
                    </a:cubicBezTo>
                    <a:lnTo>
                      <a:pt x="471228" y="437978"/>
                    </a:lnTo>
                    <a:cubicBezTo>
                      <a:pt x="455466" y="437978"/>
                      <a:pt x="442705" y="425206"/>
                      <a:pt x="442705" y="409433"/>
                    </a:cubicBezTo>
                    <a:lnTo>
                      <a:pt x="442705" y="405668"/>
                    </a:lnTo>
                    <a:cubicBezTo>
                      <a:pt x="443038" y="401713"/>
                      <a:pt x="446371" y="398663"/>
                      <a:pt x="450323" y="398663"/>
                    </a:cubicBezTo>
                    <a:cubicBezTo>
                      <a:pt x="454276" y="398663"/>
                      <a:pt x="457561" y="401713"/>
                      <a:pt x="457895" y="405668"/>
                    </a:cubicBezTo>
                    <a:lnTo>
                      <a:pt x="457895" y="409433"/>
                    </a:lnTo>
                    <a:cubicBezTo>
                      <a:pt x="457895" y="416819"/>
                      <a:pt x="463895" y="422776"/>
                      <a:pt x="471228" y="422776"/>
                    </a:cubicBezTo>
                    <a:lnTo>
                      <a:pt x="497846" y="422776"/>
                    </a:lnTo>
                    <a:cubicBezTo>
                      <a:pt x="502798" y="422824"/>
                      <a:pt x="507370" y="420107"/>
                      <a:pt x="509703" y="415771"/>
                    </a:cubicBezTo>
                    <a:cubicBezTo>
                      <a:pt x="509941" y="415199"/>
                      <a:pt x="510132" y="414580"/>
                      <a:pt x="510274" y="414008"/>
                    </a:cubicBezTo>
                    <a:lnTo>
                      <a:pt x="510798" y="412054"/>
                    </a:lnTo>
                    <a:cubicBezTo>
                      <a:pt x="512132" y="407050"/>
                      <a:pt x="509608" y="401856"/>
                      <a:pt x="504894" y="399807"/>
                    </a:cubicBezTo>
                    <a:lnTo>
                      <a:pt x="453181" y="377648"/>
                    </a:lnTo>
                    <a:cubicBezTo>
                      <a:pt x="447895" y="374122"/>
                      <a:pt x="444752" y="368165"/>
                      <a:pt x="444800" y="361827"/>
                    </a:cubicBezTo>
                    <a:lnTo>
                      <a:pt x="444800" y="359921"/>
                    </a:lnTo>
                    <a:cubicBezTo>
                      <a:pt x="444800" y="344100"/>
                      <a:pt x="457609" y="331329"/>
                      <a:pt x="473418" y="331377"/>
                    </a:cubicBezTo>
                    <a:close/>
                    <a:moveTo>
                      <a:pt x="7666" y="331377"/>
                    </a:moveTo>
                    <a:lnTo>
                      <a:pt x="7717" y="331428"/>
                    </a:lnTo>
                    <a:lnTo>
                      <a:pt x="7661" y="331428"/>
                    </a:lnTo>
                    <a:cubicBezTo>
                      <a:pt x="3426" y="331428"/>
                      <a:pt x="0" y="334857"/>
                      <a:pt x="0" y="339096"/>
                    </a:cubicBezTo>
                    <a:lnTo>
                      <a:pt x="0" y="339049"/>
                    </a:lnTo>
                    <a:cubicBezTo>
                      <a:pt x="0" y="334808"/>
                      <a:pt x="3428" y="331377"/>
                      <a:pt x="7666" y="331377"/>
                    </a:cubicBezTo>
                    <a:close/>
                    <a:moveTo>
                      <a:pt x="355058" y="331362"/>
                    </a:moveTo>
                    <a:cubicBezTo>
                      <a:pt x="359248" y="331362"/>
                      <a:pt x="362676" y="334792"/>
                      <a:pt x="362676" y="339032"/>
                    </a:cubicBezTo>
                    <a:lnTo>
                      <a:pt x="362676" y="369421"/>
                    </a:lnTo>
                    <a:lnTo>
                      <a:pt x="350295" y="378734"/>
                    </a:lnTo>
                    <a:lnTo>
                      <a:pt x="350239" y="380833"/>
                    </a:lnTo>
                    <a:lnTo>
                      <a:pt x="350038" y="380879"/>
                    </a:lnTo>
                    <a:lnTo>
                      <a:pt x="350138" y="384575"/>
                    </a:lnTo>
                    <a:lnTo>
                      <a:pt x="350034" y="388440"/>
                    </a:lnTo>
                    <a:lnTo>
                      <a:pt x="350244" y="388488"/>
                    </a:lnTo>
                    <a:lnTo>
                      <a:pt x="350300" y="390573"/>
                    </a:lnTo>
                    <a:lnTo>
                      <a:pt x="362676" y="399928"/>
                    </a:lnTo>
                    <a:lnTo>
                      <a:pt x="362676" y="430315"/>
                    </a:lnTo>
                    <a:cubicBezTo>
                      <a:pt x="362676" y="434507"/>
                      <a:pt x="359248" y="437937"/>
                      <a:pt x="355058" y="437937"/>
                    </a:cubicBezTo>
                    <a:cubicBezTo>
                      <a:pt x="350821" y="437937"/>
                      <a:pt x="347393" y="434507"/>
                      <a:pt x="347393" y="430315"/>
                    </a:cubicBezTo>
                    <a:lnTo>
                      <a:pt x="347393" y="339032"/>
                    </a:lnTo>
                    <a:cubicBezTo>
                      <a:pt x="347393" y="334792"/>
                      <a:pt x="350821" y="331362"/>
                      <a:pt x="355058" y="331362"/>
                    </a:cubicBezTo>
                    <a:close/>
                    <a:moveTo>
                      <a:pt x="166833" y="272241"/>
                    </a:moveTo>
                    <a:lnTo>
                      <a:pt x="194230" y="272241"/>
                    </a:lnTo>
                    <a:lnTo>
                      <a:pt x="193770" y="275203"/>
                    </a:lnTo>
                    <a:lnTo>
                      <a:pt x="167293" y="275203"/>
                    </a:lnTo>
                    <a:close/>
                    <a:moveTo>
                      <a:pt x="180579" y="227863"/>
                    </a:moveTo>
                    <a:cubicBezTo>
                      <a:pt x="195627" y="227863"/>
                      <a:pt x="209055" y="237341"/>
                      <a:pt x="214055" y="251533"/>
                    </a:cubicBezTo>
                    <a:lnTo>
                      <a:pt x="214703" y="272241"/>
                    </a:lnTo>
                    <a:lnTo>
                      <a:pt x="194230" y="272241"/>
                    </a:lnTo>
                    <a:lnTo>
                      <a:pt x="196740" y="256087"/>
                    </a:lnTo>
                    <a:cubicBezTo>
                      <a:pt x="194067" y="250116"/>
                      <a:pt x="188198" y="245580"/>
                      <a:pt x="180531" y="245580"/>
                    </a:cubicBezTo>
                    <a:cubicBezTo>
                      <a:pt x="172865" y="245580"/>
                      <a:pt x="166996" y="250116"/>
                      <a:pt x="164323" y="256087"/>
                    </a:cubicBezTo>
                    <a:lnTo>
                      <a:pt x="166833" y="272241"/>
                    </a:lnTo>
                    <a:lnTo>
                      <a:pt x="146415" y="272241"/>
                    </a:lnTo>
                    <a:lnTo>
                      <a:pt x="147103" y="251533"/>
                    </a:lnTo>
                    <a:cubicBezTo>
                      <a:pt x="152103" y="237341"/>
                      <a:pt x="165531" y="227863"/>
                      <a:pt x="180579" y="227863"/>
                    </a:cubicBezTo>
                    <a:close/>
                    <a:moveTo>
                      <a:pt x="218917" y="171597"/>
                    </a:moveTo>
                    <a:cubicBezTo>
                      <a:pt x="258294" y="171597"/>
                      <a:pt x="285386" y="178028"/>
                      <a:pt x="324334" y="193129"/>
                    </a:cubicBezTo>
                    <a:lnTo>
                      <a:pt x="334713" y="197226"/>
                    </a:lnTo>
                    <a:lnTo>
                      <a:pt x="344808" y="201084"/>
                    </a:lnTo>
                    <a:lnTo>
                      <a:pt x="385847" y="208775"/>
                    </a:lnTo>
                    <a:lnTo>
                      <a:pt x="395749" y="234162"/>
                    </a:lnTo>
                    <a:lnTo>
                      <a:pt x="336523" y="223140"/>
                    </a:lnTo>
                    <a:lnTo>
                      <a:pt x="326095" y="219186"/>
                    </a:lnTo>
                    <a:lnTo>
                      <a:pt x="315716" y="215185"/>
                    </a:lnTo>
                    <a:cubicBezTo>
                      <a:pt x="279339" y="201180"/>
                      <a:pt x="254913" y="195273"/>
                      <a:pt x="218917" y="195273"/>
                    </a:cubicBezTo>
                    <a:lnTo>
                      <a:pt x="136121" y="205584"/>
                    </a:lnTo>
                    <a:lnTo>
                      <a:pt x="145820" y="180739"/>
                    </a:lnTo>
                    <a:close/>
                    <a:moveTo>
                      <a:pt x="167867" y="124260"/>
                    </a:moveTo>
                    <a:lnTo>
                      <a:pt x="145820" y="180739"/>
                    </a:lnTo>
                    <a:lnTo>
                      <a:pt x="121024" y="183840"/>
                    </a:lnTo>
                    <a:lnTo>
                      <a:pt x="127499" y="206658"/>
                    </a:lnTo>
                    <a:lnTo>
                      <a:pt x="136121" y="205584"/>
                    </a:lnTo>
                    <a:lnTo>
                      <a:pt x="110101" y="272241"/>
                    </a:lnTo>
                    <a:lnTo>
                      <a:pt x="146415" y="272241"/>
                    </a:lnTo>
                    <a:lnTo>
                      <a:pt x="146388" y="273036"/>
                    </a:lnTo>
                    <a:cubicBezTo>
                      <a:pt x="148341" y="279942"/>
                      <a:pt x="152388" y="286253"/>
                      <a:pt x="158246" y="290968"/>
                    </a:cubicBezTo>
                    <a:lnTo>
                      <a:pt x="160626" y="292920"/>
                    </a:lnTo>
                    <a:lnTo>
                      <a:pt x="200436" y="292920"/>
                    </a:lnTo>
                    <a:lnTo>
                      <a:pt x="202865" y="290968"/>
                    </a:lnTo>
                    <a:cubicBezTo>
                      <a:pt x="208722" y="286253"/>
                      <a:pt x="212770" y="279942"/>
                      <a:pt x="214728" y="273036"/>
                    </a:cubicBezTo>
                    <a:lnTo>
                      <a:pt x="214703" y="272241"/>
                    </a:lnTo>
                    <a:lnTo>
                      <a:pt x="410601" y="272241"/>
                    </a:lnTo>
                    <a:lnTo>
                      <a:pt x="395749" y="234162"/>
                    </a:lnTo>
                    <a:lnTo>
                      <a:pt x="408705" y="236574"/>
                    </a:lnTo>
                    <a:lnTo>
                      <a:pt x="407848" y="212898"/>
                    </a:lnTo>
                    <a:lnTo>
                      <a:pt x="385847" y="208775"/>
                    </a:lnTo>
                    <a:lnTo>
                      <a:pt x="352882" y="124260"/>
                    </a:lnTo>
                    <a:close/>
                    <a:moveTo>
                      <a:pt x="147965" y="109984"/>
                    </a:moveTo>
                    <a:lnTo>
                      <a:pt x="153192" y="118346"/>
                    </a:lnTo>
                    <a:lnTo>
                      <a:pt x="355086" y="118346"/>
                    </a:lnTo>
                    <a:lnTo>
                      <a:pt x="355091" y="118348"/>
                    </a:lnTo>
                    <a:lnTo>
                      <a:pt x="375998" y="118348"/>
                    </a:lnTo>
                    <a:lnTo>
                      <a:pt x="445223" y="295912"/>
                    </a:lnTo>
                    <a:lnTo>
                      <a:pt x="75479" y="295912"/>
                    </a:lnTo>
                    <a:close/>
                    <a:moveTo>
                      <a:pt x="345695" y="100589"/>
                    </a:moveTo>
                    <a:lnTo>
                      <a:pt x="369074" y="100589"/>
                    </a:lnTo>
                    <a:lnTo>
                      <a:pt x="372756" y="110032"/>
                    </a:lnTo>
                    <a:lnTo>
                      <a:pt x="367559" y="118346"/>
                    </a:lnTo>
                    <a:lnTo>
                      <a:pt x="355086" y="118346"/>
                    </a:lnTo>
                    <a:lnTo>
                      <a:pt x="346698" y="114890"/>
                    </a:lnTo>
                    <a:cubicBezTo>
                      <a:pt x="344555" y="112754"/>
                      <a:pt x="343233" y="109802"/>
                      <a:pt x="343233" y="106540"/>
                    </a:cubicBezTo>
                    <a:close/>
                    <a:moveTo>
                      <a:pt x="382348" y="94685"/>
                    </a:moveTo>
                    <a:lnTo>
                      <a:pt x="420952" y="94685"/>
                    </a:lnTo>
                    <a:cubicBezTo>
                      <a:pt x="454002" y="94637"/>
                      <a:pt x="483908" y="114206"/>
                      <a:pt x="497100" y="144535"/>
                    </a:cubicBezTo>
                    <a:lnTo>
                      <a:pt x="537531" y="237903"/>
                    </a:lnTo>
                    <a:cubicBezTo>
                      <a:pt x="540245" y="243902"/>
                      <a:pt x="537483" y="250997"/>
                      <a:pt x="531435" y="253615"/>
                    </a:cubicBezTo>
                    <a:cubicBezTo>
                      <a:pt x="525387" y="256234"/>
                      <a:pt x="518339" y="253377"/>
                      <a:pt x="515815" y="247283"/>
                    </a:cubicBezTo>
                    <a:lnTo>
                      <a:pt x="475193" y="153867"/>
                    </a:lnTo>
                    <a:cubicBezTo>
                      <a:pt x="465812" y="132299"/>
                      <a:pt x="444477" y="118348"/>
                      <a:pt x="420952" y="118348"/>
                    </a:cubicBezTo>
                    <a:lnTo>
                      <a:pt x="375998" y="118348"/>
                    </a:lnTo>
                    <a:lnTo>
                      <a:pt x="372756" y="110032"/>
                    </a:lnTo>
                    <a:close/>
                    <a:moveTo>
                      <a:pt x="143285" y="23669"/>
                    </a:moveTo>
                    <a:cubicBezTo>
                      <a:pt x="133998" y="23669"/>
                      <a:pt x="128283" y="33908"/>
                      <a:pt x="133236" y="41766"/>
                    </a:cubicBezTo>
                    <a:lnTo>
                      <a:pt x="166336" y="94677"/>
                    </a:lnTo>
                    <a:lnTo>
                      <a:pt x="354414" y="94677"/>
                    </a:lnTo>
                    <a:lnTo>
                      <a:pt x="387515" y="41766"/>
                    </a:lnTo>
                    <a:cubicBezTo>
                      <a:pt x="392420" y="33908"/>
                      <a:pt x="386753" y="23669"/>
                      <a:pt x="377418" y="23669"/>
                    </a:cubicBezTo>
                    <a:close/>
                    <a:moveTo>
                      <a:pt x="143285" y="0"/>
                    </a:moveTo>
                    <a:lnTo>
                      <a:pt x="377418" y="0"/>
                    </a:lnTo>
                    <a:cubicBezTo>
                      <a:pt x="390325" y="0"/>
                      <a:pt x="402231" y="7001"/>
                      <a:pt x="408518" y="18288"/>
                    </a:cubicBezTo>
                    <a:cubicBezTo>
                      <a:pt x="414757" y="29574"/>
                      <a:pt x="414424" y="43385"/>
                      <a:pt x="407565" y="54339"/>
                    </a:cubicBezTo>
                    <a:lnTo>
                      <a:pt x="382348" y="94685"/>
                    </a:lnTo>
                    <a:lnTo>
                      <a:pt x="355091" y="94685"/>
                    </a:lnTo>
                    <a:cubicBezTo>
                      <a:pt x="351805" y="94685"/>
                      <a:pt x="348841" y="96018"/>
                      <a:pt x="346698" y="98166"/>
                    </a:cubicBezTo>
                    <a:lnTo>
                      <a:pt x="345695" y="100589"/>
                    </a:lnTo>
                    <a:lnTo>
                      <a:pt x="151628" y="100589"/>
                    </a:lnTo>
                    <a:lnTo>
                      <a:pt x="147965" y="109984"/>
                    </a:lnTo>
                    <a:lnTo>
                      <a:pt x="113185" y="54339"/>
                    </a:lnTo>
                    <a:cubicBezTo>
                      <a:pt x="106327" y="43385"/>
                      <a:pt x="105946" y="29574"/>
                      <a:pt x="112233" y="18288"/>
                    </a:cubicBezTo>
                    <a:cubicBezTo>
                      <a:pt x="118472" y="7001"/>
                      <a:pt x="130378" y="0"/>
                      <a:pt x="143285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4" name="文本框 23"/>
            <p:cNvSpPr txBox="1"/>
            <p:nvPr>
              <p:custDataLst>
                <p:tags r:id="rId5"/>
              </p:custDataLst>
            </p:nvPr>
          </p:nvSpPr>
          <p:spPr>
            <a:xfrm>
              <a:off x="3430" y="3824"/>
              <a:ext cx="1732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新品策略</a:t>
              </a:r>
            </a:p>
          </p:txBody>
        </p:sp>
        <p:sp>
          <p:nvSpPr>
            <p:cNvPr id="25" name="文本框 24"/>
            <p:cNvSpPr txBox="1"/>
            <p:nvPr>
              <p:custDataLst>
                <p:tags r:id="rId6"/>
              </p:custDataLst>
            </p:nvPr>
          </p:nvSpPr>
          <p:spPr>
            <a:xfrm>
              <a:off x="3430" y="4404"/>
              <a:ext cx="6218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推出 “光启牧场” 鲜牛乳系列、东南亚特色果茶（如榴莲冰沙），新品收入占比约 15%。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1450975" y="1136650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Ⅴ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产品与创新</a:t>
            </a:r>
          </a:p>
        </p:txBody>
      </p:sp>
    </p:spTree>
    <p:custDataLst>
      <p:tags r:id="rId1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二、回顾性分析</a:t>
            </a:r>
          </a:p>
        </p:txBody>
      </p:sp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317500" y="2413000"/>
            <a:ext cx="2735548" cy="3256883"/>
            <a:chOff x="1340" y="3930"/>
            <a:chExt cx="4535" cy="5399"/>
          </a:xfrm>
        </p:grpSpPr>
        <p:sp>
          <p:nvSpPr>
            <p:cNvPr id="14" name="矩形 13"/>
            <p:cNvSpPr/>
            <p:nvPr>
              <p:custDataLst>
                <p:tags r:id="rId18"/>
              </p:custDataLst>
            </p:nvPr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beer-drink-jar-outline_39529"/>
            <p:cNvSpPr/>
            <p:nvPr>
              <p:custDataLst>
                <p:tags r:id="rId19"/>
              </p:custDataLst>
            </p:nvPr>
          </p:nvSpPr>
          <p:spPr>
            <a:xfrm>
              <a:off x="3246" y="4110"/>
              <a:ext cx="722" cy="960"/>
            </a:xfrm>
            <a:custGeom>
              <a:avLst/>
              <a:gdLst>
                <a:gd name="connsiteX0" fmla="*/ 324253 w 428892"/>
                <a:gd name="connsiteY0" fmla="*/ 316022 h 570130"/>
                <a:gd name="connsiteX1" fmla="*/ 328128 w 428892"/>
                <a:gd name="connsiteY1" fmla="*/ 398575 h 570130"/>
                <a:gd name="connsiteX2" fmla="*/ 351381 w 428892"/>
                <a:gd name="connsiteY2" fmla="*/ 398575 h 570130"/>
                <a:gd name="connsiteX3" fmla="*/ 351381 w 428892"/>
                <a:gd name="connsiteY3" fmla="*/ 316022 h 570130"/>
                <a:gd name="connsiteX4" fmla="*/ 320377 w 428892"/>
                <a:gd name="connsiteY4" fmla="*/ 263137 h 570130"/>
                <a:gd name="connsiteX5" fmla="*/ 322961 w 428892"/>
                <a:gd name="connsiteY5" fmla="*/ 294094 h 570130"/>
                <a:gd name="connsiteX6" fmla="*/ 356549 w 428892"/>
                <a:gd name="connsiteY6" fmla="*/ 294094 h 570130"/>
                <a:gd name="connsiteX7" fmla="*/ 373343 w 428892"/>
                <a:gd name="connsiteY7" fmla="*/ 310863 h 570130"/>
                <a:gd name="connsiteX8" fmla="*/ 373343 w 428892"/>
                <a:gd name="connsiteY8" fmla="*/ 403735 h 570130"/>
                <a:gd name="connsiteX9" fmla="*/ 356549 w 428892"/>
                <a:gd name="connsiteY9" fmla="*/ 419213 h 570130"/>
                <a:gd name="connsiteX10" fmla="*/ 329420 w 428892"/>
                <a:gd name="connsiteY10" fmla="*/ 419213 h 570130"/>
                <a:gd name="connsiteX11" fmla="*/ 332004 w 428892"/>
                <a:gd name="connsiteY11" fmla="*/ 451460 h 570130"/>
                <a:gd name="connsiteX12" fmla="*/ 356549 w 428892"/>
                <a:gd name="connsiteY12" fmla="*/ 451460 h 570130"/>
                <a:gd name="connsiteX13" fmla="*/ 406931 w 428892"/>
                <a:gd name="connsiteY13" fmla="*/ 403735 h 570130"/>
                <a:gd name="connsiteX14" fmla="*/ 406931 w 428892"/>
                <a:gd name="connsiteY14" fmla="*/ 310863 h 570130"/>
                <a:gd name="connsiteX15" fmla="*/ 356549 w 428892"/>
                <a:gd name="connsiteY15" fmla="*/ 263137 h 570130"/>
                <a:gd name="connsiteX16" fmla="*/ 244164 w 428892"/>
                <a:gd name="connsiteY16" fmla="*/ 229667 h 570130"/>
                <a:gd name="connsiteX17" fmla="*/ 260938 w 428892"/>
                <a:gd name="connsiteY17" fmla="*/ 247724 h 570130"/>
                <a:gd name="connsiteX18" fmla="*/ 260938 w 428892"/>
                <a:gd name="connsiteY18" fmla="*/ 476022 h 570130"/>
                <a:gd name="connsiteX19" fmla="*/ 244164 w 428892"/>
                <a:gd name="connsiteY19" fmla="*/ 495369 h 570130"/>
                <a:gd name="connsiteX20" fmla="*/ 227389 w 428892"/>
                <a:gd name="connsiteY20" fmla="*/ 476022 h 570130"/>
                <a:gd name="connsiteX21" fmla="*/ 227389 w 428892"/>
                <a:gd name="connsiteY21" fmla="*/ 247724 h 570130"/>
                <a:gd name="connsiteX22" fmla="*/ 244164 w 428892"/>
                <a:gd name="connsiteY22" fmla="*/ 229667 h 570130"/>
                <a:gd name="connsiteX23" fmla="*/ 169221 w 428892"/>
                <a:gd name="connsiteY23" fmla="*/ 229667 h 570130"/>
                <a:gd name="connsiteX24" fmla="*/ 184728 w 428892"/>
                <a:gd name="connsiteY24" fmla="*/ 247724 h 570130"/>
                <a:gd name="connsiteX25" fmla="*/ 184728 w 428892"/>
                <a:gd name="connsiteY25" fmla="*/ 476022 h 570130"/>
                <a:gd name="connsiteX26" fmla="*/ 169221 w 428892"/>
                <a:gd name="connsiteY26" fmla="*/ 495369 h 570130"/>
                <a:gd name="connsiteX27" fmla="*/ 152421 w 428892"/>
                <a:gd name="connsiteY27" fmla="*/ 476022 h 570130"/>
                <a:gd name="connsiteX28" fmla="*/ 152421 w 428892"/>
                <a:gd name="connsiteY28" fmla="*/ 247724 h 570130"/>
                <a:gd name="connsiteX29" fmla="*/ 169221 w 428892"/>
                <a:gd name="connsiteY29" fmla="*/ 229667 h 570130"/>
                <a:gd name="connsiteX30" fmla="*/ 92960 w 428892"/>
                <a:gd name="connsiteY30" fmla="*/ 229667 h 570130"/>
                <a:gd name="connsiteX31" fmla="*/ 109760 w 428892"/>
                <a:gd name="connsiteY31" fmla="*/ 247724 h 570130"/>
                <a:gd name="connsiteX32" fmla="*/ 109760 w 428892"/>
                <a:gd name="connsiteY32" fmla="*/ 476022 h 570130"/>
                <a:gd name="connsiteX33" fmla="*/ 92960 w 428892"/>
                <a:gd name="connsiteY33" fmla="*/ 495369 h 570130"/>
                <a:gd name="connsiteX34" fmla="*/ 77453 w 428892"/>
                <a:gd name="connsiteY34" fmla="*/ 476022 h 570130"/>
                <a:gd name="connsiteX35" fmla="*/ 77453 w 428892"/>
                <a:gd name="connsiteY35" fmla="*/ 247724 h 570130"/>
                <a:gd name="connsiteX36" fmla="*/ 92960 w 428892"/>
                <a:gd name="connsiteY36" fmla="*/ 229667 h 570130"/>
                <a:gd name="connsiteX37" fmla="*/ 52966 w 428892"/>
                <a:gd name="connsiteY37" fmla="*/ 185744 h 570130"/>
                <a:gd name="connsiteX38" fmla="*/ 52966 w 428892"/>
                <a:gd name="connsiteY38" fmla="*/ 192193 h 570130"/>
                <a:gd name="connsiteX39" fmla="*/ 33588 w 428892"/>
                <a:gd name="connsiteY39" fmla="*/ 537883 h 570130"/>
                <a:gd name="connsiteX40" fmla="*/ 303583 w 428892"/>
                <a:gd name="connsiteY40" fmla="*/ 537883 h 570130"/>
                <a:gd name="connsiteX41" fmla="*/ 299708 w 428892"/>
                <a:gd name="connsiteY41" fmla="*/ 470809 h 570130"/>
                <a:gd name="connsiteX42" fmla="*/ 298416 w 428892"/>
                <a:gd name="connsiteY42" fmla="*/ 447591 h 570130"/>
                <a:gd name="connsiteX43" fmla="*/ 289373 w 428892"/>
                <a:gd name="connsiteY43" fmla="*/ 270876 h 570130"/>
                <a:gd name="connsiteX44" fmla="*/ 288081 w 428892"/>
                <a:gd name="connsiteY44" fmla="*/ 247658 h 570130"/>
                <a:gd name="connsiteX45" fmla="*/ 284206 w 428892"/>
                <a:gd name="connsiteY45" fmla="*/ 185744 h 570130"/>
                <a:gd name="connsiteX46" fmla="*/ 142103 w 428892"/>
                <a:gd name="connsiteY46" fmla="*/ 185744 h 570130"/>
                <a:gd name="connsiteX47" fmla="*/ 152438 w 428892"/>
                <a:gd name="connsiteY47" fmla="*/ 21928 h 570130"/>
                <a:gd name="connsiteX48" fmla="*/ 116266 w 428892"/>
                <a:gd name="connsiteY48" fmla="*/ 39987 h 570130"/>
                <a:gd name="connsiteX49" fmla="*/ 107223 w 428892"/>
                <a:gd name="connsiteY49" fmla="*/ 60625 h 570130"/>
                <a:gd name="connsiteX50" fmla="*/ 93013 w 428892"/>
                <a:gd name="connsiteY50" fmla="*/ 58045 h 570130"/>
                <a:gd name="connsiteX51" fmla="*/ 86554 w 428892"/>
                <a:gd name="connsiteY51" fmla="*/ 59335 h 570130"/>
                <a:gd name="connsiteX52" fmla="*/ 32296 w 428892"/>
                <a:gd name="connsiteY52" fmla="*/ 119960 h 570130"/>
                <a:gd name="connsiteX53" fmla="*/ 42631 w 428892"/>
                <a:gd name="connsiteY53" fmla="*/ 153497 h 570130"/>
                <a:gd name="connsiteX54" fmla="*/ 144686 w 428892"/>
                <a:gd name="connsiteY54" fmla="*/ 153497 h 570130"/>
                <a:gd name="connsiteX55" fmla="*/ 167940 w 428892"/>
                <a:gd name="connsiteY55" fmla="*/ 153497 h 570130"/>
                <a:gd name="connsiteX56" fmla="*/ 298416 w 428892"/>
                <a:gd name="connsiteY56" fmla="*/ 153497 h 570130"/>
                <a:gd name="connsiteX57" fmla="*/ 315210 w 428892"/>
                <a:gd name="connsiteY57" fmla="*/ 119960 h 570130"/>
                <a:gd name="connsiteX58" fmla="*/ 269995 w 428892"/>
                <a:gd name="connsiteY58" fmla="*/ 74814 h 570130"/>
                <a:gd name="connsiteX59" fmla="*/ 246742 w 428892"/>
                <a:gd name="connsiteY59" fmla="*/ 78683 h 570130"/>
                <a:gd name="connsiteX60" fmla="*/ 249326 w 428892"/>
                <a:gd name="connsiteY60" fmla="*/ 63205 h 570130"/>
                <a:gd name="connsiteX61" fmla="*/ 249326 w 428892"/>
                <a:gd name="connsiteY61" fmla="*/ 56755 h 570130"/>
                <a:gd name="connsiteX62" fmla="*/ 219613 w 428892"/>
                <a:gd name="connsiteY62" fmla="*/ 32247 h 570130"/>
                <a:gd name="connsiteX63" fmla="*/ 209279 w 428892"/>
                <a:gd name="connsiteY63" fmla="*/ 34827 h 570130"/>
                <a:gd name="connsiteX64" fmla="*/ 192485 w 428892"/>
                <a:gd name="connsiteY64" fmla="*/ 49016 h 570130"/>
                <a:gd name="connsiteX65" fmla="*/ 179566 w 428892"/>
                <a:gd name="connsiteY65" fmla="*/ 30957 h 570130"/>
                <a:gd name="connsiteX66" fmla="*/ 152438 w 428892"/>
                <a:gd name="connsiteY66" fmla="*/ 21928 h 570130"/>
                <a:gd name="connsiteX67" fmla="*/ 152438 w 428892"/>
                <a:gd name="connsiteY67" fmla="*/ 0 h 570130"/>
                <a:gd name="connsiteX68" fmla="*/ 196360 w 428892"/>
                <a:gd name="connsiteY68" fmla="*/ 16769 h 570130"/>
                <a:gd name="connsiteX69" fmla="*/ 219613 w 428892"/>
                <a:gd name="connsiteY69" fmla="*/ 11609 h 570130"/>
                <a:gd name="connsiteX70" fmla="*/ 269995 w 428892"/>
                <a:gd name="connsiteY70" fmla="*/ 54175 h 570130"/>
                <a:gd name="connsiteX71" fmla="*/ 335879 w 428892"/>
                <a:gd name="connsiteY71" fmla="*/ 119960 h 570130"/>
                <a:gd name="connsiteX72" fmla="*/ 315210 w 428892"/>
                <a:gd name="connsiteY72" fmla="*/ 167685 h 570130"/>
                <a:gd name="connsiteX73" fmla="*/ 315210 w 428892"/>
                <a:gd name="connsiteY73" fmla="*/ 168975 h 570130"/>
                <a:gd name="connsiteX74" fmla="*/ 320377 w 428892"/>
                <a:gd name="connsiteY74" fmla="*/ 241209 h 570130"/>
                <a:gd name="connsiteX75" fmla="*/ 356549 w 428892"/>
                <a:gd name="connsiteY75" fmla="*/ 241209 h 570130"/>
                <a:gd name="connsiteX76" fmla="*/ 428892 w 428892"/>
                <a:gd name="connsiteY76" fmla="*/ 310863 h 570130"/>
                <a:gd name="connsiteX77" fmla="*/ 428892 w 428892"/>
                <a:gd name="connsiteY77" fmla="*/ 403735 h 570130"/>
                <a:gd name="connsiteX78" fmla="*/ 356549 w 428892"/>
                <a:gd name="connsiteY78" fmla="*/ 473389 h 570130"/>
                <a:gd name="connsiteX79" fmla="*/ 333296 w 428892"/>
                <a:gd name="connsiteY79" fmla="*/ 473389 h 570130"/>
                <a:gd name="connsiteX80" fmla="*/ 337171 w 428892"/>
                <a:gd name="connsiteY80" fmla="*/ 553362 h 570130"/>
                <a:gd name="connsiteX81" fmla="*/ 333296 w 428892"/>
                <a:gd name="connsiteY81" fmla="*/ 564971 h 570130"/>
                <a:gd name="connsiteX82" fmla="*/ 321669 w 428892"/>
                <a:gd name="connsiteY82" fmla="*/ 570130 h 570130"/>
                <a:gd name="connsiteX83" fmla="*/ 16794 w 428892"/>
                <a:gd name="connsiteY83" fmla="*/ 570130 h 570130"/>
                <a:gd name="connsiteX84" fmla="*/ 3876 w 428892"/>
                <a:gd name="connsiteY84" fmla="*/ 564971 h 570130"/>
                <a:gd name="connsiteX85" fmla="*/ 0 w 428892"/>
                <a:gd name="connsiteY85" fmla="*/ 553362 h 570130"/>
                <a:gd name="connsiteX86" fmla="*/ 21961 w 428892"/>
                <a:gd name="connsiteY86" fmla="*/ 168975 h 570130"/>
                <a:gd name="connsiteX87" fmla="*/ 23253 w 428892"/>
                <a:gd name="connsiteY87" fmla="*/ 163816 h 570130"/>
                <a:gd name="connsiteX88" fmla="*/ 10335 w 428892"/>
                <a:gd name="connsiteY88" fmla="*/ 119960 h 570130"/>
                <a:gd name="connsiteX89" fmla="*/ 93013 w 428892"/>
                <a:gd name="connsiteY89" fmla="*/ 37407 h 570130"/>
                <a:gd name="connsiteX90" fmla="*/ 152438 w 428892"/>
                <a:gd name="connsiteY90" fmla="*/ 0 h 57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28892" h="570130">
                  <a:moveTo>
                    <a:pt x="324253" y="316022"/>
                  </a:moveTo>
                  <a:lnTo>
                    <a:pt x="328128" y="398575"/>
                  </a:lnTo>
                  <a:lnTo>
                    <a:pt x="351381" y="398575"/>
                  </a:lnTo>
                  <a:lnTo>
                    <a:pt x="351381" y="316022"/>
                  </a:lnTo>
                  <a:close/>
                  <a:moveTo>
                    <a:pt x="320377" y="263137"/>
                  </a:moveTo>
                  <a:lnTo>
                    <a:pt x="322961" y="294094"/>
                  </a:lnTo>
                  <a:lnTo>
                    <a:pt x="356549" y="294094"/>
                  </a:lnTo>
                  <a:cubicBezTo>
                    <a:pt x="365592" y="294094"/>
                    <a:pt x="373343" y="301834"/>
                    <a:pt x="373343" y="310863"/>
                  </a:cubicBezTo>
                  <a:lnTo>
                    <a:pt x="373343" y="403735"/>
                  </a:lnTo>
                  <a:cubicBezTo>
                    <a:pt x="373343" y="412764"/>
                    <a:pt x="365592" y="419213"/>
                    <a:pt x="356549" y="419213"/>
                  </a:cubicBezTo>
                  <a:lnTo>
                    <a:pt x="329420" y="419213"/>
                  </a:lnTo>
                  <a:lnTo>
                    <a:pt x="332004" y="451460"/>
                  </a:lnTo>
                  <a:lnTo>
                    <a:pt x="356549" y="451460"/>
                  </a:lnTo>
                  <a:cubicBezTo>
                    <a:pt x="384969" y="451460"/>
                    <a:pt x="406931" y="429532"/>
                    <a:pt x="406931" y="403735"/>
                  </a:cubicBezTo>
                  <a:lnTo>
                    <a:pt x="406931" y="310863"/>
                  </a:lnTo>
                  <a:cubicBezTo>
                    <a:pt x="406931" y="283775"/>
                    <a:pt x="384969" y="263137"/>
                    <a:pt x="356549" y="263137"/>
                  </a:cubicBezTo>
                  <a:close/>
                  <a:moveTo>
                    <a:pt x="244164" y="229667"/>
                  </a:moveTo>
                  <a:cubicBezTo>
                    <a:pt x="253196" y="229667"/>
                    <a:pt x="260938" y="237406"/>
                    <a:pt x="260938" y="247724"/>
                  </a:cubicBezTo>
                  <a:lnTo>
                    <a:pt x="260938" y="476022"/>
                  </a:lnTo>
                  <a:cubicBezTo>
                    <a:pt x="260938" y="486340"/>
                    <a:pt x="253196" y="495369"/>
                    <a:pt x="244164" y="495369"/>
                  </a:cubicBezTo>
                  <a:cubicBezTo>
                    <a:pt x="235131" y="495369"/>
                    <a:pt x="227389" y="486340"/>
                    <a:pt x="227389" y="476022"/>
                  </a:cubicBezTo>
                  <a:lnTo>
                    <a:pt x="227389" y="247724"/>
                  </a:lnTo>
                  <a:cubicBezTo>
                    <a:pt x="227389" y="237406"/>
                    <a:pt x="235131" y="229667"/>
                    <a:pt x="244164" y="229667"/>
                  </a:cubicBezTo>
                  <a:close/>
                  <a:moveTo>
                    <a:pt x="169221" y="229667"/>
                  </a:moveTo>
                  <a:cubicBezTo>
                    <a:pt x="178267" y="229667"/>
                    <a:pt x="184728" y="237406"/>
                    <a:pt x="184728" y="247724"/>
                  </a:cubicBezTo>
                  <a:lnTo>
                    <a:pt x="184728" y="476022"/>
                  </a:lnTo>
                  <a:cubicBezTo>
                    <a:pt x="184728" y="486340"/>
                    <a:pt x="178267" y="495369"/>
                    <a:pt x="169221" y="495369"/>
                  </a:cubicBezTo>
                  <a:cubicBezTo>
                    <a:pt x="158882" y="495369"/>
                    <a:pt x="152421" y="486340"/>
                    <a:pt x="152421" y="476022"/>
                  </a:cubicBezTo>
                  <a:lnTo>
                    <a:pt x="152421" y="247724"/>
                  </a:lnTo>
                  <a:cubicBezTo>
                    <a:pt x="152421" y="237406"/>
                    <a:pt x="158882" y="229667"/>
                    <a:pt x="169221" y="229667"/>
                  </a:cubicBezTo>
                  <a:close/>
                  <a:moveTo>
                    <a:pt x="92960" y="229667"/>
                  </a:moveTo>
                  <a:cubicBezTo>
                    <a:pt x="102006" y="229667"/>
                    <a:pt x="109760" y="237406"/>
                    <a:pt x="109760" y="247724"/>
                  </a:cubicBezTo>
                  <a:lnTo>
                    <a:pt x="109760" y="476022"/>
                  </a:lnTo>
                  <a:cubicBezTo>
                    <a:pt x="109760" y="486340"/>
                    <a:pt x="102006" y="495369"/>
                    <a:pt x="92960" y="495369"/>
                  </a:cubicBezTo>
                  <a:cubicBezTo>
                    <a:pt x="83914" y="495369"/>
                    <a:pt x="77453" y="486340"/>
                    <a:pt x="77453" y="476022"/>
                  </a:cubicBezTo>
                  <a:lnTo>
                    <a:pt x="77453" y="247724"/>
                  </a:lnTo>
                  <a:cubicBezTo>
                    <a:pt x="77453" y="237406"/>
                    <a:pt x="83914" y="229667"/>
                    <a:pt x="92960" y="229667"/>
                  </a:cubicBezTo>
                  <a:close/>
                  <a:moveTo>
                    <a:pt x="52966" y="185744"/>
                  </a:moveTo>
                  <a:lnTo>
                    <a:pt x="52966" y="192193"/>
                  </a:lnTo>
                  <a:lnTo>
                    <a:pt x="33588" y="537883"/>
                  </a:lnTo>
                  <a:lnTo>
                    <a:pt x="303583" y="537883"/>
                  </a:lnTo>
                  <a:lnTo>
                    <a:pt x="299708" y="470809"/>
                  </a:lnTo>
                  <a:lnTo>
                    <a:pt x="298416" y="447591"/>
                  </a:lnTo>
                  <a:lnTo>
                    <a:pt x="289373" y="270876"/>
                  </a:lnTo>
                  <a:lnTo>
                    <a:pt x="288081" y="247658"/>
                  </a:lnTo>
                  <a:lnTo>
                    <a:pt x="284206" y="185744"/>
                  </a:lnTo>
                  <a:lnTo>
                    <a:pt x="142103" y="185744"/>
                  </a:lnTo>
                  <a:close/>
                  <a:moveTo>
                    <a:pt x="152438" y="21928"/>
                  </a:moveTo>
                  <a:cubicBezTo>
                    <a:pt x="136935" y="21928"/>
                    <a:pt x="124017" y="28378"/>
                    <a:pt x="116266" y="39987"/>
                  </a:cubicBezTo>
                  <a:cubicBezTo>
                    <a:pt x="111099" y="45146"/>
                    <a:pt x="108515" y="52885"/>
                    <a:pt x="107223" y="60625"/>
                  </a:cubicBezTo>
                  <a:cubicBezTo>
                    <a:pt x="103347" y="59335"/>
                    <a:pt x="98180" y="58045"/>
                    <a:pt x="93013" y="58045"/>
                  </a:cubicBezTo>
                  <a:cubicBezTo>
                    <a:pt x="90429" y="58045"/>
                    <a:pt x="89137" y="58045"/>
                    <a:pt x="86554" y="59335"/>
                  </a:cubicBezTo>
                  <a:cubicBezTo>
                    <a:pt x="55549" y="61915"/>
                    <a:pt x="32296" y="87712"/>
                    <a:pt x="32296" y="119960"/>
                  </a:cubicBezTo>
                  <a:cubicBezTo>
                    <a:pt x="32296" y="132858"/>
                    <a:pt x="36172" y="144467"/>
                    <a:pt x="42631" y="153497"/>
                  </a:cubicBezTo>
                  <a:lnTo>
                    <a:pt x="144686" y="153497"/>
                  </a:lnTo>
                  <a:lnTo>
                    <a:pt x="167940" y="153497"/>
                  </a:lnTo>
                  <a:lnTo>
                    <a:pt x="298416" y="153497"/>
                  </a:lnTo>
                  <a:cubicBezTo>
                    <a:pt x="308751" y="145757"/>
                    <a:pt x="315210" y="134148"/>
                    <a:pt x="315210" y="119960"/>
                  </a:cubicBezTo>
                  <a:cubicBezTo>
                    <a:pt x="315210" y="95452"/>
                    <a:pt x="294540" y="74814"/>
                    <a:pt x="269995" y="74814"/>
                  </a:cubicBezTo>
                  <a:cubicBezTo>
                    <a:pt x="262244" y="74814"/>
                    <a:pt x="248034" y="79973"/>
                    <a:pt x="246742" y="78683"/>
                  </a:cubicBezTo>
                  <a:cubicBezTo>
                    <a:pt x="249326" y="73524"/>
                    <a:pt x="249326" y="68364"/>
                    <a:pt x="249326" y="63205"/>
                  </a:cubicBezTo>
                  <a:cubicBezTo>
                    <a:pt x="249326" y="60625"/>
                    <a:pt x="249326" y="59335"/>
                    <a:pt x="249326" y="56755"/>
                  </a:cubicBezTo>
                  <a:cubicBezTo>
                    <a:pt x="246742" y="42566"/>
                    <a:pt x="233824" y="32247"/>
                    <a:pt x="219613" y="32247"/>
                  </a:cubicBezTo>
                  <a:cubicBezTo>
                    <a:pt x="215738" y="32247"/>
                    <a:pt x="213154" y="33537"/>
                    <a:pt x="209279" y="34827"/>
                  </a:cubicBezTo>
                  <a:cubicBezTo>
                    <a:pt x="202819" y="37407"/>
                    <a:pt x="196360" y="42566"/>
                    <a:pt x="192485" y="49016"/>
                  </a:cubicBezTo>
                  <a:cubicBezTo>
                    <a:pt x="189901" y="41276"/>
                    <a:pt x="184734" y="36117"/>
                    <a:pt x="179566" y="30957"/>
                  </a:cubicBezTo>
                  <a:cubicBezTo>
                    <a:pt x="171815" y="24508"/>
                    <a:pt x="162772" y="21928"/>
                    <a:pt x="152438" y="21928"/>
                  </a:cubicBezTo>
                  <a:close/>
                  <a:moveTo>
                    <a:pt x="152438" y="0"/>
                  </a:moveTo>
                  <a:cubicBezTo>
                    <a:pt x="169231" y="0"/>
                    <a:pt x="184734" y="6449"/>
                    <a:pt x="196360" y="16769"/>
                  </a:cubicBezTo>
                  <a:cubicBezTo>
                    <a:pt x="202819" y="12899"/>
                    <a:pt x="210570" y="11609"/>
                    <a:pt x="219613" y="11609"/>
                  </a:cubicBezTo>
                  <a:cubicBezTo>
                    <a:pt x="245450" y="11609"/>
                    <a:pt x="266120" y="29667"/>
                    <a:pt x="269995" y="54175"/>
                  </a:cubicBezTo>
                  <a:cubicBezTo>
                    <a:pt x="306167" y="54175"/>
                    <a:pt x="335879" y="83843"/>
                    <a:pt x="335879" y="119960"/>
                  </a:cubicBezTo>
                  <a:cubicBezTo>
                    <a:pt x="335879" y="138018"/>
                    <a:pt x="328128" y="156076"/>
                    <a:pt x="315210" y="167685"/>
                  </a:cubicBezTo>
                  <a:cubicBezTo>
                    <a:pt x="315210" y="167685"/>
                    <a:pt x="315210" y="168975"/>
                    <a:pt x="315210" y="168975"/>
                  </a:cubicBezTo>
                  <a:lnTo>
                    <a:pt x="320377" y="241209"/>
                  </a:lnTo>
                  <a:lnTo>
                    <a:pt x="356549" y="241209"/>
                  </a:lnTo>
                  <a:cubicBezTo>
                    <a:pt x="396596" y="241209"/>
                    <a:pt x="428892" y="272166"/>
                    <a:pt x="428892" y="310863"/>
                  </a:cubicBezTo>
                  <a:lnTo>
                    <a:pt x="428892" y="403735"/>
                  </a:lnTo>
                  <a:cubicBezTo>
                    <a:pt x="428892" y="441141"/>
                    <a:pt x="396596" y="473389"/>
                    <a:pt x="356549" y="473389"/>
                  </a:cubicBezTo>
                  <a:lnTo>
                    <a:pt x="333296" y="473389"/>
                  </a:lnTo>
                  <a:lnTo>
                    <a:pt x="337171" y="553362"/>
                  </a:lnTo>
                  <a:cubicBezTo>
                    <a:pt x="337171" y="557231"/>
                    <a:pt x="335879" y="561101"/>
                    <a:pt x="333296" y="564971"/>
                  </a:cubicBezTo>
                  <a:cubicBezTo>
                    <a:pt x="329420" y="567550"/>
                    <a:pt x="325545" y="570130"/>
                    <a:pt x="321669" y="570130"/>
                  </a:cubicBezTo>
                  <a:lnTo>
                    <a:pt x="16794" y="570130"/>
                  </a:lnTo>
                  <a:cubicBezTo>
                    <a:pt x="11627" y="570130"/>
                    <a:pt x="7751" y="567550"/>
                    <a:pt x="3876" y="564971"/>
                  </a:cubicBezTo>
                  <a:cubicBezTo>
                    <a:pt x="1292" y="561101"/>
                    <a:pt x="0" y="557231"/>
                    <a:pt x="0" y="553362"/>
                  </a:cubicBezTo>
                  <a:lnTo>
                    <a:pt x="21961" y="168975"/>
                  </a:lnTo>
                  <a:cubicBezTo>
                    <a:pt x="21961" y="167685"/>
                    <a:pt x="21961" y="165106"/>
                    <a:pt x="23253" y="163816"/>
                  </a:cubicBezTo>
                  <a:cubicBezTo>
                    <a:pt x="15502" y="150917"/>
                    <a:pt x="10335" y="135438"/>
                    <a:pt x="10335" y="119960"/>
                  </a:cubicBezTo>
                  <a:cubicBezTo>
                    <a:pt x="10335" y="74814"/>
                    <a:pt x="47798" y="37407"/>
                    <a:pt x="93013" y="37407"/>
                  </a:cubicBezTo>
                  <a:cubicBezTo>
                    <a:pt x="103347" y="15479"/>
                    <a:pt x="125309" y="0"/>
                    <a:pt x="152438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文本框 5"/>
            <p:cNvSpPr txBox="1"/>
            <p:nvPr>
              <p:custDataLst>
                <p:tags r:id="rId20"/>
              </p:custDataLst>
            </p:nvPr>
          </p:nvSpPr>
          <p:spPr>
            <a:xfrm>
              <a:off x="1920" y="5377"/>
              <a:ext cx="3356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下沉市场深度渗透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21"/>
              </p:custDataLst>
            </p:nvPr>
          </p:nvSpPr>
          <p:spPr>
            <a:xfrm>
              <a:off x="1476" y="5988"/>
              <a:ext cx="4266" cy="3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·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通过“本地户籍加盟商”策略优化乡镇门店质量，2024年乡镇门店覆盖4,900个乡镇</a:t>
              </a:r>
            </a:p>
            <a:p>
              <a:pPr algn="ctr">
                <a:lnSpc>
                  <a:spcPct val="200000"/>
                </a:lnSpc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·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三线及以下城市门店占比57.4%，成为核心增长引擎</a:t>
              </a:r>
            </a:p>
          </p:txBody>
        </p:sp>
      </p:grpSp>
      <p:grpSp>
        <p:nvGrpSpPr>
          <p:cNvPr id="43" name="组合 27"/>
          <p:cNvGrpSpPr/>
          <p:nvPr>
            <p:custDataLst>
              <p:tags r:id="rId3"/>
            </p:custDataLst>
          </p:nvPr>
        </p:nvGrpSpPr>
        <p:grpSpPr>
          <a:xfrm>
            <a:off x="3226403" y="2413000"/>
            <a:ext cx="2748213" cy="3256883"/>
            <a:chOff x="1340" y="3930"/>
            <a:chExt cx="4557" cy="5399"/>
          </a:xfrm>
        </p:grpSpPr>
        <p:sp>
          <p:nvSpPr>
            <p:cNvPr id="44" name="矩形 43"/>
            <p:cNvSpPr/>
            <p:nvPr>
              <p:custDataLst>
                <p:tags r:id="rId14"/>
              </p:custDataLst>
            </p:nvPr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beer-drink-jar-outline_39529"/>
            <p:cNvSpPr/>
            <p:nvPr>
              <p:custDataLst>
                <p:tags r:id="rId15"/>
              </p:custDataLst>
            </p:nvPr>
          </p:nvSpPr>
          <p:spPr>
            <a:xfrm>
              <a:off x="3371" y="4110"/>
              <a:ext cx="471" cy="960"/>
            </a:xfrm>
            <a:custGeom>
              <a:avLst/>
              <a:gdLst>
                <a:gd name="T0" fmla="*/ 147 w 198"/>
                <a:gd name="T1" fmla="*/ 363 h 404"/>
                <a:gd name="T2" fmla="*/ 198 w 198"/>
                <a:gd name="T3" fmla="*/ 100 h 404"/>
                <a:gd name="T4" fmla="*/ 185 w 198"/>
                <a:gd name="T5" fmla="*/ 9 h 404"/>
                <a:gd name="T6" fmla="*/ 172 w 198"/>
                <a:gd name="T7" fmla="*/ 0 h 404"/>
                <a:gd name="T8" fmla="*/ 26 w 198"/>
                <a:gd name="T9" fmla="*/ 0 h 404"/>
                <a:gd name="T10" fmla="*/ 13 w 198"/>
                <a:gd name="T11" fmla="*/ 9 h 404"/>
                <a:gd name="T12" fmla="*/ 0 w 198"/>
                <a:gd name="T13" fmla="*/ 100 h 404"/>
                <a:gd name="T14" fmla="*/ 51 w 198"/>
                <a:gd name="T15" fmla="*/ 363 h 404"/>
                <a:gd name="T16" fmla="*/ 24 w 198"/>
                <a:gd name="T17" fmla="*/ 381 h 404"/>
                <a:gd name="T18" fmla="*/ 99 w 198"/>
                <a:gd name="T19" fmla="*/ 404 h 404"/>
                <a:gd name="T20" fmla="*/ 174 w 198"/>
                <a:gd name="T21" fmla="*/ 381 h 404"/>
                <a:gd name="T22" fmla="*/ 147 w 198"/>
                <a:gd name="T23" fmla="*/ 363 h 404"/>
                <a:gd name="T24" fmla="*/ 73 w 198"/>
                <a:gd name="T25" fmla="*/ 195 h 404"/>
                <a:gd name="T26" fmla="*/ 60 w 198"/>
                <a:gd name="T27" fmla="*/ 209 h 404"/>
                <a:gd name="T28" fmla="*/ 46 w 198"/>
                <a:gd name="T29" fmla="*/ 195 h 404"/>
                <a:gd name="T30" fmla="*/ 46 w 198"/>
                <a:gd name="T31" fmla="*/ 100 h 404"/>
                <a:gd name="T32" fmla="*/ 27 w 198"/>
                <a:gd name="T33" fmla="*/ 100 h 404"/>
                <a:gd name="T34" fmla="*/ 36 w 198"/>
                <a:gd name="T35" fmla="*/ 27 h 404"/>
                <a:gd name="T36" fmla="*/ 162 w 198"/>
                <a:gd name="T37" fmla="*/ 27 h 404"/>
                <a:gd name="T38" fmla="*/ 172 w 198"/>
                <a:gd name="T39" fmla="*/ 100 h 404"/>
                <a:gd name="T40" fmla="*/ 73 w 198"/>
                <a:gd name="T41" fmla="*/ 100 h 404"/>
                <a:gd name="T42" fmla="*/ 73 w 198"/>
                <a:gd name="T43" fmla="*/ 19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404">
                  <a:moveTo>
                    <a:pt x="147" y="363"/>
                  </a:moveTo>
                  <a:cubicBezTo>
                    <a:pt x="160" y="312"/>
                    <a:pt x="198" y="160"/>
                    <a:pt x="198" y="100"/>
                  </a:cubicBezTo>
                  <a:cubicBezTo>
                    <a:pt x="198" y="68"/>
                    <a:pt x="194" y="37"/>
                    <a:pt x="185" y="9"/>
                  </a:cubicBezTo>
                  <a:cubicBezTo>
                    <a:pt x="183" y="4"/>
                    <a:pt x="178" y="0"/>
                    <a:pt x="172" y="0"/>
                  </a:cubicBezTo>
                  <a:lnTo>
                    <a:pt x="26" y="0"/>
                  </a:lnTo>
                  <a:cubicBezTo>
                    <a:pt x="20" y="0"/>
                    <a:pt x="15" y="4"/>
                    <a:pt x="13" y="9"/>
                  </a:cubicBezTo>
                  <a:cubicBezTo>
                    <a:pt x="5" y="37"/>
                    <a:pt x="0" y="68"/>
                    <a:pt x="0" y="100"/>
                  </a:cubicBezTo>
                  <a:cubicBezTo>
                    <a:pt x="0" y="160"/>
                    <a:pt x="38" y="312"/>
                    <a:pt x="51" y="363"/>
                  </a:cubicBezTo>
                  <a:cubicBezTo>
                    <a:pt x="35" y="368"/>
                    <a:pt x="24" y="374"/>
                    <a:pt x="24" y="381"/>
                  </a:cubicBezTo>
                  <a:cubicBezTo>
                    <a:pt x="24" y="394"/>
                    <a:pt x="58" y="404"/>
                    <a:pt x="99" y="404"/>
                  </a:cubicBezTo>
                  <a:cubicBezTo>
                    <a:pt x="141" y="404"/>
                    <a:pt x="174" y="394"/>
                    <a:pt x="174" y="381"/>
                  </a:cubicBezTo>
                  <a:cubicBezTo>
                    <a:pt x="174" y="374"/>
                    <a:pt x="164" y="368"/>
                    <a:pt x="147" y="363"/>
                  </a:cubicBezTo>
                  <a:close/>
                  <a:moveTo>
                    <a:pt x="73" y="195"/>
                  </a:moveTo>
                  <a:cubicBezTo>
                    <a:pt x="73" y="203"/>
                    <a:pt x="67" y="209"/>
                    <a:pt x="60" y="209"/>
                  </a:cubicBezTo>
                  <a:cubicBezTo>
                    <a:pt x="52" y="209"/>
                    <a:pt x="46" y="203"/>
                    <a:pt x="46" y="195"/>
                  </a:cubicBezTo>
                  <a:lnTo>
                    <a:pt x="46" y="100"/>
                  </a:lnTo>
                  <a:lnTo>
                    <a:pt x="27" y="100"/>
                  </a:lnTo>
                  <a:cubicBezTo>
                    <a:pt x="27" y="74"/>
                    <a:pt x="30" y="49"/>
                    <a:pt x="36" y="27"/>
                  </a:cubicBezTo>
                  <a:lnTo>
                    <a:pt x="162" y="27"/>
                  </a:lnTo>
                  <a:cubicBezTo>
                    <a:pt x="168" y="49"/>
                    <a:pt x="172" y="74"/>
                    <a:pt x="172" y="100"/>
                  </a:cubicBezTo>
                  <a:lnTo>
                    <a:pt x="73" y="100"/>
                  </a:lnTo>
                  <a:lnTo>
                    <a:pt x="73" y="195"/>
                  </a:ln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文本框 45"/>
            <p:cNvSpPr txBox="1"/>
            <p:nvPr>
              <p:custDataLst>
                <p:tags r:id="rId16"/>
              </p:custDataLst>
            </p:nvPr>
          </p:nvSpPr>
          <p:spPr>
            <a:xfrm>
              <a:off x="1820" y="5377"/>
              <a:ext cx="3904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全球化与海外扩张</a:t>
              </a:r>
            </a:p>
          </p:txBody>
        </p:sp>
        <p:sp>
          <p:nvSpPr>
            <p:cNvPr id="47" name="文本框 46"/>
            <p:cNvSpPr txBox="1"/>
            <p:nvPr>
              <p:custDataLst>
                <p:tags r:id="rId17"/>
              </p:custDataLst>
            </p:nvPr>
          </p:nvSpPr>
          <p:spPr>
            <a:xfrm>
              <a:off x="1451" y="6210"/>
              <a:ext cx="4446" cy="2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东南亚市场通过本地化仓储和配送体系降低成本，其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  <a:sym typeface="+mn-ea"/>
                </a:rPr>
                <a:t>门店数量同比增长 13%，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海外收入占比提升至10%</a:t>
              </a:r>
            </a:p>
            <a:p>
              <a:pPr algn="ctr">
                <a:lnSpc>
                  <a:spcPct val="200000"/>
                </a:lnSpc>
              </a:pPr>
              <a:endPara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  <p:grpSp>
        <p:nvGrpSpPr>
          <p:cNvPr id="48" name="组合 32"/>
          <p:cNvGrpSpPr/>
          <p:nvPr>
            <p:custDataLst>
              <p:tags r:id="rId4"/>
            </p:custDataLst>
          </p:nvPr>
        </p:nvGrpSpPr>
        <p:grpSpPr>
          <a:xfrm>
            <a:off x="6134703" y="2413000"/>
            <a:ext cx="2734945" cy="3256883"/>
            <a:chOff x="1340" y="3930"/>
            <a:chExt cx="4535" cy="5399"/>
          </a:xfrm>
        </p:grpSpPr>
        <p:sp>
          <p:nvSpPr>
            <p:cNvPr id="49" name="矩形 48"/>
            <p:cNvSpPr/>
            <p:nvPr>
              <p:custDataLst>
                <p:tags r:id="rId10"/>
              </p:custDataLst>
            </p:nvPr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beer-drink-jar-outline_39529"/>
            <p:cNvSpPr/>
            <p:nvPr>
              <p:custDataLst>
                <p:tags r:id="rId11"/>
              </p:custDataLst>
            </p:nvPr>
          </p:nvSpPr>
          <p:spPr>
            <a:xfrm>
              <a:off x="3207" y="4110"/>
              <a:ext cx="799" cy="96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文本框 50"/>
            <p:cNvSpPr txBox="1"/>
            <p:nvPr>
              <p:custDataLst>
                <p:tags r:id="rId12"/>
              </p:custDataLst>
            </p:nvPr>
          </p:nvSpPr>
          <p:spPr>
            <a:xfrm>
              <a:off x="2396" y="5377"/>
              <a:ext cx="2674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供应链提效</a:t>
              </a:r>
            </a:p>
          </p:txBody>
        </p:sp>
        <p:sp>
          <p:nvSpPr>
            <p:cNvPr id="52" name="文本框 51"/>
            <p:cNvSpPr txBox="1"/>
            <p:nvPr>
              <p:custDataLst>
                <p:tags r:id="rId13"/>
              </p:custDataLst>
            </p:nvPr>
          </p:nvSpPr>
          <p:spPr>
            <a:xfrm>
              <a:off x="1486" y="6241"/>
              <a:ext cx="4266" cy="26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自建 “光启牧场” 降低奶源成本，鲜牛乳奶基底工艺提升产品竞争力，水果气调保鲜技术减少损耗率至 8%（行业平均 35%）</a:t>
              </a:r>
            </a:p>
          </p:txBody>
        </p:sp>
      </p:grpSp>
      <p:grpSp>
        <p:nvGrpSpPr>
          <p:cNvPr id="53" name="组合 37"/>
          <p:cNvGrpSpPr/>
          <p:nvPr>
            <p:custDataLst>
              <p:tags r:id="rId5"/>
            </p:custDataLst>
          </p:nvPr>
        </p:nvGrpSpPr>
        <p:grpSpPr>
          <a:xfrm>
            <a:off x="9043003" y="2413000"/>
            <a:ext cx="2734945" cy="3256883"/>
            <a:chOff x="1340" y="3930"/>
            <a:chExt cx="4535" cy="5399"/>
          </a:xfrm>
        </p:grpSpPr>
        <p:sp>
          <p:nvSpPr>
            <p:cNvPr id="54" name="矩形 53"/>
            <p:cNvSpPr/>
            <p:nvPr>
              <p:custDataLst>
                <p:tags r:id="rId6"/>
              </p:custDataLst>
            </p:nvPr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beer-drink-jar-outline_39529"/>
            <p:cNvSpPr/>
            <p:nvPr>
              <p:custDataLst>
                <p:tags r:id="rId7"/>
              </p:custDataLst>
            </p:nvPr>
          </p:nvSpPr>
          <p:spPr>
            <a:xfrm>
              <a:off x="3148" y="4110"/>
              <a:ext cx="916" cy="960"/>
            </a:xfrm>
            <a:custGeom>
              <a:avLst/>
              <a:gdLst>
                <a:gd name="connsiteX0" fmla="*/ 374660 w 579537"/>
                <a:gd name="connsiteY0" fmla="*/ 260514 h 607132"/>
                <a:gd name="connsiteX1" fmla="*/ 393543 w 579537"/>
                <a:gd name="connsiteY1" fmla="*/ 279550 h 607132"/>
                <a:gd name="connsiteX2" fmla="*/ 393543 w 579537"/>
                <a:gd name="connsiteY2" fmla="*/ 488740 h 607132"/>
                <a:gd name="connsiteX3" fmla="*/ 374660 w 579537"/>
                <a:gd name="connsiteY3" fmla="*/ 507775 h 607132"/>
                <a:gd name="connsiteX4" fmla="*/ 355579 w 579537"/>
                <a:gd name="connsiteY4" fmla="*/ 488740 h 607132"/>
                <a:gd name="connsiteX5" fmla="*/ 355579 w 579537"/>
                <a:gd name="connsiteY5" fmla="*/ 279550 h 607132"/>
                <a:gd name="connsiteX6" fmla="*/ 374660 w 579537"/>
                <a:gd name="connsiteY6" fmla="*/ 260514 h 607132"/>
                <a:gd name="connsiteX7" fmla="*/ 280949 w 579537"/>
                <a:gd name="connsiteY7" fmla="*/ 260514 h 607132"/>
                <a:gd name="connsiteX8" fmla="*/ 299832 w 579537"/>
                <a:gd name="connsiteY8" fmla="*/ 279550 h 607132"/>
                <a:gd name="connsiteX9" fmla="*/ 299832 w 579537"/>
                <a:gd name="connsiteY9" fmla="*/ 488740 h 607132"/>
                <a:gd name="connsiteX10" fmla="*/ 280949 w 579537"/>
                <a:gd name="connsiteY10" fmla="*/ 507775 h 607132"/>
                <a:gd name="connsiteX11" fmla="*/ 261868 w 579537"/>
                <a:gd name="connsiteY11" fmla="*/ 488740 h 607132"/>
                <a:gd name="connsiteX12" fmla="*/ 261868 w 579537"/>
                <a:gd name="connsiteY12" fmla="*/ 279550 h 607132"/>
                <a:gd name="connsiteX13" fmla="*/ 280949 w 579537"/>
                <a:gd name="connsiteY13" fmla="*/ 260514 h 607132"/>
                <a:gd name="connsiteX14" fmla="*/ 187209 w 579537"/>
                <a:gd name="connsiteY14" fmla="*/ 260514 h 607132"/>
                <a:gd name="connsiteX15" fmla="*/ 206262 w 579537"/>
                <a:gd name="connsiteY15" fmla="*/ 279550 h 607132"/>
                <a:gd name="connsiteX16" fmla="*/ 206262 w 579537"/>
                <a:gd name="connsiteY16" fmla="*/ 488740 h 607132"/>
                <a:gd name="connsiteX17" fmla="*/ 187209 w 579537"/>
                <a:gd name="connsiteY17" fmla="*/ 507775 h 607132"/>
                <a:gd name="connsiteX18" fmla="*/ 168157 w 579537"/>
                <a:gd name="connsiteY18" fmla="*/ 488740 h 607132"/>
                <a:gd name="connsiteX19" fmla="*/ 168157 w 579537"/>
                <a:gd name="connsiteY19" fmla="*/ 279550 h 607132"/>
                <a:gd name="connsiteX20" fmla="*/ 187209 w 579537"/>
                <a:gd name="connsiteY20" fmla="*/ 260514 h 607132"/>
                <a:gd name="connsiteX21" fmla="*/ 500556 w 579537"/>
                <a:gd name="connsiteY21" fmla="*/ 239125 h 607132"/>
                <a:gd name="connsiteX22" fmla="*/ 500556 w 579537"/>
                <a:gd name="connsiteY22" fmla="*/ 447517 h 607132"/>
                <a:gd name="connsiteX23" fmla="*/ 500556 w 579537"/>
                <a:gd name="connsiteY23" fmla="*/ 239125 h 607132"/>
                <a:gd name="connsiteX24" fmla="*/ 141569 w 579537"/>
                <a:gd name="connsiteY24" fmla="*/ 176866 h 607132"/>
                <a:gd name="connsiteX25" fmla="*/ 99277 w 579537"/>
                <a:gd name="connsiteY25" fmla="*/ 188961 h 607132"/>
                <a:gd name="connsiteX26" fmla="*/ 99277 w 579537"/>
                <a:gd name="connsiteY26" fmla="*/ 569261 h 607132"/>
                <a:gd name="connsiteX27" fmla="*/ 462632 w 579537"/>
                <a:gd name="connsiteY27" fmla="*/ 569261 h 607132"/>
                <a:gd name="connsiteX28" fmla="*/ 462632 w 579537"/>
                <a:gd name="connsiteY28" fmla="*/ 220685 h 607132"/>
                <a:gd name="connsiteX29" fmla="*/ 462632 w 579537"/>
                <a:gd name="connsiteY29" fmla="*/ 208987 h 607132"/>
                <a:gd name="connsiteX30" fmla="*/ 462632 w 579537"/>
                <a:gd name="connsiteY30" fmla="*/ 188961 h 607132"/>
                <a:gd name="connsiteX31" fmla="*/ 422524 w 579537"/>
                <a:gd name="connsiteY31" fmla="*/ 176866 h 607132"/>
                <a:gd name="connsiteX32" fmla="*/ 328806 w 579537"/>
                <a:gd name="connsiteY32" fmla="*/ 176866 h 607132"/>
                <a:gd name="connsiteX33" fmla="*/ 235287 w 579537"/>
                <a:gd name="connsiteY33" fmla="*/ 176866 h 607132"/>
                <a:gd name="connsiteX34" fmla="*/ 141569 w 579537"/>
                <a:gd name="connsiteY34" fmla="*/ 176866 h 607132"/>
                <a:gd name="connsiteX35" fmla="*/ 94711 w 579537"/>
                <a:gd name="connsiteY35" fmla="*/ 37872 h 607132"/>
                <a:gd name="connsiteX36" fmla="*/ 37924 w 579537"/>
                <a:gd name="connsiteY36" fmla="*/ 94580 h 607132"/>
                <a:gd name="connsiteX37" fmla="*/ 61949 w 579537"/>
                <a:gd name="connsiteY37" fmla="*/ 140779 h 607132"/>
                <a:gd name="connsiteX38" fmla="*/ 94711 w 579537"/>
                <a:gd name="connsiteY38" fmla="*/ 151486 h 607132"/>
                <a:gd name="connsiteX39" fmla="*/ 129855 w 579537"/>
                <a:gd name="connsiteY39" fmla="*/ 139192 h 607132"/>
                <a:gd name="connsiteX40" fmla="*/ 141569 w 579537"/>
                <a:gd name="connsiteY40" fmla="*/ 130072 h 607132"/>
                <a:gd name="connsiteX41" fmla="*/ 153284 w 579537"/>
                <a:gd name="connsiteY41" fmla="*/ 139192 h 607132"/>
                <a:gd name="connsiteX42" fmla="*/ 223572 w 579537"/>
                <a:gd name="connsiteY42" fmla="*/ 139192 h 607132"/>
                <a:gd name="connsiteX43" fmla="*/ 235287 w 579537"/>
                <a:gd name="connsiteY43" fmla="*/ 130072 h 607132"/>
                <a:gd name="connsiteX44" fmla="*/ 247002 w 579537"/>
                <a:gd name="connsiteY44" fmla="*/ 139192 h 607132"/>
                <a:gd name="connsiteX45" fmla="*/ 317092 w 579537"/>
                <a:gd name="connsiteY45" fmla="*/ 139192 h 607132"/>
                <a:gd name="connsiteX46" fmla="*/ 329005 w 579537"/>
                <a:gd name="connsiteY46" fmla="*/ 130072 h 607132"/>
                <a:gd name="connsiteX47" fmla="*/ 340720 w 579537"/>
                <a:gd name="connsiteY47" fmla="*/ 139192 h 607132"/>
                <a:gd name="connsiteX48" fmla="*/ 410809 w 579537"/>
                <a:gd name="connsiteY48" fmla="*/ 139192 h 607132"/>
                <a:gd name="connsiteX49" fmla="*/ 422524 w 579537"/>
                <a:gd name="connsiteY49" fmla="*/ 130072 h 607132"/>
                <a:gd name="connsiteX50" fmla="*/ 434239 w 579537"/>
                <a:gd name="connsiteY50" fmla="*/ 139192 h 607132"/>
                <a:gd name="connsiteX51" fmla="*/ 469383 w 579537"/>
                <a:gd name="connsiteY51" fmla="*/ 151486 h 607132"/>
                <a:gd name="connsiteX52" fmla="*/ 500159 w 579537"/>
                <a:gd name="connsiteY52" fmla="*/ 142365 h 607132"/>
                <a:gd name="connsiteX53" fmla="*/ 526170 w 579537"/>
                <a:gd name="connsiteY53" fmla="*/ 94580 h 607132"/>
                <a:gd name="connsiteX54" fmla="*/ 469383 w 579537"/>
                <a:gd name="connsiteY54" fmla="*/ 37872 h 607132"/>
                <a:gd name="connsiteX55" fmla="*/ 434239 w 579537"/>
                <a:gd name="connsiteY55" fmla="*/ 50165 h 607132"/>
                <a:gd name="connsiteX56" fmla="*/ 422524 w 579537"/>
                <a:gd name="connsiteY56" fmla="*/ 59286 h 607132"/>
                <a:gd name="connsiteX57" fmla="*/ 410809 w 579537"/>
                <a:gd name="connsiteY57" fmla="*/ 50165 h 607132"/>
                <a:gd name="connsiteX58" fmla="*/ 340720 w 579537"/>
                <a:gd name="connsiteY58" fmla="*/ 50165 h 607132"/>
                <a:gd name="connsiteX59" fmla="*/ 328806 w 579537"/>
                <a:gd name="connsiteY59" fmla="*/ 59286 h 607132"/>
                <a:gd name="connsiteX60" fmla="*/ 317092 w 579537"/>
                <a:gd name="connsiteY60" fmla="*/ 50165 h 607132"/>
                <a:gd name="connsiteX61" fmla="*/ 247002 w 579537"/>
                <a:gd name="connsiteY61" fmla="*/ 50165 h 607132"/>
                <a:gd name="connsiteX62" fmla="*/ 235287 w 579537"/>
                <a:gd name="connsiteY62" fmla="*/ 59286 h 607132"/>
                <a:gd name="connsiteX63" fmla="*/ 223374 w 579537"/>
                <a:gd name="connsiteY63" fmla="*/ 50165 h 607132"/>
                <a:gd name="connsiteX64" fmla="*/ 153284 w 579537"/>
                <a:gd name="connsiteY64" fmla="*/ 50165 h 607132"/>
                <a:gd name="connsiteX65" fmla="*/ 141569 w 579537"/>
                <a:gd name="connsiteY65" fmla="*/ 59286 h 607132"/>
                <a:gd name="connsiteX66" fmla="*/ 129855 w 579537"/>
                <a:gd name="connsiteY66" fmla="*/ 50165 h 607132"/>
                <a:gd name="connsiteX67" fmla="*/ 94711 w 579537"/>
                <a:gd name="connsiteY67" fmla="*/ 37872 h 607132"/>
                <a:gd name="connsiteX68" fmla="*/ 94711 w 579537"/>
                <a:gd name="connsiteY68" fmla="*/ 0 h 607132"/>
                <a:gd name="connsiteX69" fmla="*/ 141569 w 579537"/>
                <a:gd name="connsiteY69" fmla="*/ 12294 h 607132"/>
                <a:gd name="connsiteX70" fmla="*/ 235287 w 579537"/>
                <a:gd name="connsiteY70" fmla="*/ 12294 h 607132"/>
                <a:gd name="connsiteX71" fmla="*/ 328806 w 579537"/>
                <a:gd name="connsiteY71" fmla="*/ 12294 h 607132"/>
                <a:gd name="connsiteX72" fmla="*/ 422524 w 579537"/>
                <a:gd name="connsiteY72" fmla="*/ 12294 h 607132"/>
                <a:gd name="connsiteX73" fmla="*/ 469383 w 579537"/>
                <a:gd name="connsiteY73" fmla="*/ 0 h 607132"/>
                <a:gd name="connsiteX74" fmla="*/ 564093 w 579537"/>
                <a:gd name="connsiteY74" fmla="*/ 94580 h 607132"/>
                <a:gd name="connsiteX75" fmla="*/ 500556 w 579537"/>
                <a:gd name="connsiteY75" fmla="*/ 184004 h 607132"/>
                <a:gd name="connsiteX76" fmla="*/ 500556 w 579537"/>
                <a:gd name="connsiteY76" fmla="*/ 196495 h 607132"/>
                <a:gd name="connsiteX77" fmla="*/ 523985 w 579537"/>
                <a:gd name="connsiteY77" fmla="*/ 524450 h 607132"/>
                <a:gd name="connsiteX78" fmla="*/ 500556 w 579537"/>
                <a:gd name="connsiteY78" fmla="*/ 543485 h 607132"/>
                <a:gd name="connsiteX79" fmla="*/ 500556 w 579537"/>
                <a:gd name="connsiteY79" fmla="*/ 576002 h 607132"/>
                <a:gd name="connsiteX80" fmla="*/ 466206 w 579537"/>
                <a:gd name="connsiteY80" fmla="*/ 607132 h 607132"/>
                <a:gd name="connsiteX81" fmla="*/ 95505 w 579537"/>
                <a:gd name="connsiteY81" fmla="*/ 607132 h 607132"/>
                <a:gd name="connsiteX82" fmla="*/ 61155 w 579537"/>
                <a:gd name="connsiteY82" fmla="*/ 576002 h 607132"/>
                <a:gd name="connsiteX83" fmla="*/ 61155 w 579537"/>
                <a:gd name="connsiteY83" fmla="*/ 183210 h 607132"/>
                <a:gd name="connsiteX84" fmla="*/ 0 w 579537"/>
                <a:gd name="connsiteY84" fmla="*/ 94580 h 607132"/>
                <a:gd name="connsiteX85" fmla="*/ 94711 w 579537"/>
                <a:gd name="connsiteY85" fmla="*/ 0 h 60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79537" h="607132">
                  <a:moveTo>
                    <a:pt x="374660" y="260514"/>
                  </a:moveTo>
                  <a:cubicBezTo>
                    <a:pt x="384996" y="260514"/>
                    <a:pt x="393543" y="269040"/>
                    <a:pt x="393543" y="279550"/>
                  </a:cubicBezTo>
                  <a:lnTo>
                    <a:pt x="393543" y="488740"/>
                  </a:lnTo>
                  <a:cubicBezTo>
                    <a:pt x="393543" y="499249"/>
                    <a:pt x="384996" y="507775"/>
                    <a:pt x="374660" y="507775"/>
                  </a:cubicBezTo>
                  <a:cubicBezTo>
                    <a:pt x="364126" y="507775"/>
                    <a:pt x="355579" y="499249"/>
                    <a:pt x="355579" y="488740"/>
                  </a:cubicBezTo>
                  <a:lnTo>
                    <a:pt x="355579" y="279550"/>
                  </a:lnTo>
                  <a:cubicBezTo>
                    <a:pt x="355579" y="269040"/>
                    <a:pt x="364126" y="260514"/>
                    <a:pt x="374660" y="260514"/>
                  </a:cubicBezTo>
                  <a:close/>
                  <a:moveTo>
                    <a:pt x="280949" y="260514"/>
                  </a:moveTo>
                  <a:cubicBezTo>
                    <a:pt x="291484" y="260514"/>
                    <a:pt x="299832" y="269040"/>
                    <a:pt x="299832" y="279550"/>
                  </a:cubicBezTo>
                  <a:lnTo>
                    <a:pt x="299832" y="488740"/>
                  </a:lnTo>
                  <a:cubicBezTo>
                    <a:pt x="299832" y="499249"/>
                    <a:pt x="291484" y="507775"/>
                    <a:pt x="280949" y="507775"/>
                  </a:cubicBezTo>
                  <a:cubicBezTo>
                    <a:pt x="270415" y="507775"/>
                    <a:pt x="261868" y="499249"/>
                    <a:pt x="261868" y="488740"/>
                  </a:cubicBezTo>
                  <a:lnTo>
                    <a:pt x="261868" y="279550"/>
                  </a:lnTo>
                  <a:cubicBezTo>
                    <a:pt x="261868" y="269040"/>
                    <a:pt x="270415" y="260514"/>
                    <a:pt x="280949" y="260514"/>
                  </a:cubicBezTo>
                  <a:close/>
                  <a:moveTo>
                    <a:pt x="187209" y="260514"/>
                  </a:moveTo>
                  <a:cubicBezTo>
                    <a:pt x="197728" y="260514"/>
                    <a:pt x="206262" y="269040"/>
                    <a:pt x="206262" y="279550"/>
                  </a:cubicBezTo>
                  <a:lnTo>
                    <a:pt x="206262" y="488740"/>
                  </a:lnTo>
                  <a:cubicBezTo>
                    <a:pt x="206262" y="499249"/>
                    <a:pt x="197728" y="507775"/>
                    <a:pt x="187209" y="507775"/>
                  </a:cubicBezTo>
                  <a:cubicBezTo>
                    <a:pt x="176691" y="507775"/>
                    <a:pt x="168157" y="499249"/>
                    <a:pt x="168157" y="488740"/>
                  </a:cubicBezTo>
                  <a:lnTo>
                    <a:pt x="168157" y="279550"/>
                  </a:lnTo>
                  <a:cubicBezTo>
                    <a:pt x="168157" y="269040"/>
                    <a:pt x="176691" y="260514"/>
                    <a:pt x="187209" y="260514"/>
                  </a:cubicBezTo>
                  <a:close/>
                  <a:moveTo>
                    <a:pt x="500556" y="239125"/>
                  </a:moveTo>
                  <a:lnTo>
                    <a:pt x="500556" y="447517"/>
                  </a:lnTo>
                  <a:cubicBezTo>
                    <a:pt x="528751" y="366818"/>
                    <a:pt x="575411" y="270454"/>
                    <a:pt x="500556" y="239125"/>
                  </a:cubicBezTo>
                  <a:close/>
                  <a:moveTo>
                    <a:pt x="141569" y="176866"/>
                  </a:moveTo>
                  <a:cubicBezTo>
                    <a:pt x="128663" y="184400"/>
                    <a:pt x="114169" y="188366"/>
                    <a:pt x="99277" y="188961"/>
                  </a:cubicBezTo>
                  <a:lnTo>
                    <a:pt x="99277" y="569261"/>
                  </a:lnTo>
                  <a:lnTo>
                    <a:pt x="462632" y="569261"/>
                  </a:lnTo>
                  <a:lnTo>
                    <a:pt x="462632" y="220685"/>
                  </a:lnTo>
                  <a:cubicBezTo>
                    <a:pt x="461441" y="216918"/>
                    <a:pt x="461441" y="212952"/>
                    <a:pt x="462632" y="208987"/>
                  </a:cubicBezTo>
                  <a:lnTo>
                    <a:pt x="462632" y="188961"/>
                  </a:lnTo>
                  <a:cubicBezTo>
                    <a:pt x="448336" y="187969"/>
                    <a:pt x="434834" y="184004"/>
                    <a:pt x="422524" y="176866"/>
                  </a:cubicBezTo>
                  <a:cubicBezTo>
                    <a:pt x="394131" y="193323"/>
                    <a:pt x="357200" y="193323"/>
                    <a:pt x="328806" y="176866"/>
                  </a:cubicBezTo>
                  <a:cubicBezTo>
                    <a:pt x="300413" y="193323"/>
                    <a:pt x="263680" y="193323"/>
                    <a:pt x="235287" y="176866"/>
                  </a:cubicBezTo>
                  <a:cubicBezTo>
                    <a:pt x="206695" y="193323"/>
                    <a:pt x="169963" y="193323"/>
                    <a:pt x="141569" y="176866"/>
                  </a:cubicBezTo>
                  <a:close/>
                  <a:moveTo>
                    <a:pt x="94711" y="37872"/>
                  </a:moveTo>
                  <a:cubicBezTo>
                    <a:pt x="63339" y="37872"/>
                    <a:pt x="37924" y="63251"/>
                    <a:pt x="37924" y="94580"/>
                  </a:cubicBezTo>
                  <a:cubicBezTo>
                    <a:pt x="37924" y="113813"/>
                    <a:pt x="47455" y="130468"/>
                    <a:pt x="61949" y="140779"/>
                  </a:cubicBezTo>
                  <a:cubicBezTo>
                    <a:pt x="71281" y="147520"/>
                    <a:pt x="82400" y="151486"/>
                    <a:pt x="94711" y="151486"/>
                  </a:cubicBezTo>
                  <a:cubicBezTo>
                    <a:pt x="107617" y="151486"/>
                    <a:pt x="119728" y="147124"/>
                    <a:pt x="129855" y="139192"/>
                  </a:cubicBezTo>
                  <a:lnTo>
                    <a:pt x="141569" y="130072"/>
                  </a:lnTo>
                  <a:lnTo>
                    <a:pt x="153284" y="139192"/>
                  </a:lnTo>
                  <a:cubicBezTo>
                    <a:pt x="173537" y="155253"/>
                    <a:pt x="203320" y="155253"/>
                    <a:pt x="223572" y="139192"/>
                  </a:cubicBezTo>
                  <a:lnTo>
                    <a:pt x="235287" y="130072"/>
                  </a:lnTo>
                  <a:lnTo>
                    <a:pt x="247002" y="139192"/>
                  </a:lnTo>
                  <a:cubicBezTo>
                    <a:pt x="267254" y="155253"/>
                    <a:pt x="296839" y="155253"/>
                    <a:pt x="317092" y="139192"/>
                  </a:cubicBezTo>
                  <a:lnTo>
                    <a:pt x="329005" y="130072"/>
                  </a:lnTo>
                  <a:lnTo>
                    <a:pt x="340720" y="139192"/>
                  </a:lnTo>
                  <a:cubicBezTo>
                    <a:pt x="360972" y="155253"/>
                    <a:pt x="390557" y="155253"/>
                    <a:pt x="410809" y="139192"/>
                  </a:cubicBezTo>
                  <a:lnTo>
                    <a:pt x="422524" y="130072"/>
                  </a:lnTo>
                  <a:lnTo>
                    <a:pt x="434239" y="139192"/>
                  </a:lnTo>
                  <a:cubicBezTo>
                    <a:pt x="444365" y="147124"/>
                    <a:pt x="456675" y="151486"/>
                    <a:pt x="469383" y="151486"/>
                  </a:cubicBezTo>
                  <a:cubicBezTo>
                    <a:pt x="480701" y="151486"/>
                    <a:pt x="491224" y="147917"/>
                    <a:pt x="500159" y="142365"/>
                  </a:cubicBezTo>
                  <a:cubicBezTo>
                    <a:pt x="515845" y="132054"/>
                    <a:pt x="526170" y="114606"/>
                    <a:pt x="526170" y="94580"/>
                  </a:cubicBezTo>
                  <a:cubicBezTo>
                    <a:pt x="526170" y="63450"/>
                    <a:pt x="500755" y="37872"/>
                    <a:pt x="469383" y="37872"/>
                  </a:cubicBezTo>
                  <a:cubicBezTo>
                    <a:pt x="456675" y="37872"/>
                    <a:pt x="444564" y="42036"/>
                    <a:pt x="434239" y="50165"/>
                  </a:cubicBezTo>
                  <a:lnTo>
                    <a:pt x="422524" y="59286"/>
                  </a:lnTo>
                  <a:lnTo>
                    <a:pt x="410809" y="50165"/>
                  </a:lnTo>
                  <a:cubicBezTo>
                    <a:pt x="390557" y="34104"/>
                    <a:pt x="360972" y="34104"/>
                    <a:pt x="340720" y="50165"/>
                  </a:cubicBezTo>
                  <a:lnTo>
                    <a:pt x="328806" y="59286"/>
                  </a:lnTo>
                  <a:lnTo>
                    <a:pt x="317092" y="50165"/>
                  </a:lnTo>
                  <a:cubicBezTo>
                    <a:pt x="296839" y="34104"/>
                    <a:pt x="267254" y="34104"/>
                    <a:pt x="247002" y="50165"/>
                  </a:cubicBezTo>
                  <a:lnTo>
                    <a:pt x="235287" y="59286"/>
                  </a:lnTo>
                  <a:lnTo>
                    <a:pt x="223374" y="50165"/>
                  </a:lnTo>
                  <a:cubicBezTo>
                    <a:pt x="203121" y="34104"/>
                    <a:pt x="173537" y="34104"/>
                    <a:pt x="153284" y="50165"/>
                  </a:cubicBezTo>
                  <a:lnTo>
                    <a:pt x="141569" y="59286"/>
                  </a:lnTo>
                  <a:lnTo>
                    <a:pt x="129855" y="50165"/>
                  </a:lnTo>
                  <a:cubicBezTo>
                    <a:pt x="119728" y="42036"/>
                    <a:pt x="107418" y="37872"/>
                    <a:pt x="94711" y="37872"/>
                  </a:cubicBezTo>
                  <a:close/>
                  <a:moveTo>
                    <a:pt x="94711" y="0"/>
                  </a:moveTo>
                  <a:cubicBezTo>
                    <a:pt x="111389" y="0"/>
                    <a:pt x="127273" y="4164"/>
                    <a:pt x="141569" y="12294"/>
                  </a:cubicBezTo>
                  <a:cubicBezTo>
                    <a:pt x="169963" y="-3965"/>
                    <a:pt x="206695" y="-3965"/>
                    <a:pt x="235287" y="12294"/>
                  </a:cubicBezTo>
                  <a:cubicBezTo>
                    <a:pt x="263680" y="-3965"/>
                    <a:pt x="300413" y="-3965"/>
                    <a:pt x="328806" y="12294"/>
                  </a:cubicBezTo>
                  <a:cubicBezTo>
                    <a:pt x="357200" y="-3965"/>
                    <a:pt x="394131" y="-3965"/>
                    <a:pt x="422524" y="12294"/>
                  </a:cubicBezTo>
                  <a:cubicBezTo>
                    <a:pt x="436820" y="4164"/>
                    <a:pt x="452704" y="0"/>
                    <a:pt x="469383" y="0"/>
                  </a:cubicBezTo>
                  <a:cubicBezTo>
                    <a:pt x="521603" y="0"/>
                    <a:pt x="564093" y="42432"/>
                    <a:pt x="564093" y="94580"/>
                  </a:cubicBezTo>
                  <a:cubicBezTo>
                    <a:pt x="564093" y="136020"/>
                    <a:pt x="537487" y="171115"/>
                    <a:pt x="500556" y="184004"/>
                  </a:cubicBezTo>
                  <a:lnTo>
                    <a:pt x="500556" y="196495"/>
                  </a:lnTo>
                  <a:cubicBezTo>
                    <a:pt x="666349" y="237936"/>
                    <a:pt x="518823" y="421146"/>
                    <a:pt x="523985" y="524450"/>
                  </a:cubicBezTo>
                  <a:cubicBezTo>
                    <a:pt x="524780" y="539321"/>
                    <a:pt x="511874" y="545467"/>
                    <a:pt x="500556" y="543485"/>
                  </a:cubicBezTo>
                  <a:lnTo>
                    <a:pt x="500556" y="576002"/>
                  </a:lnTo>
                  <a:cubicBezTo>
                    <a:pt x="500556" y="593253"/>
                    <a:pt x="485267" y="607132"/>
                    <a:pt x="466206" y="607132"/>
                  </a:cubicBezTo>
                  <a:lnTo>
                    <a:pt x="95505" y="607132"/>
                  </a:lnTo>
                  <a:cubicBezTo>
                    <a:pt x="76642" y="607132"/>
                    <a:pt x="61155" y="593253"/>
                    <a:pt x="61155" y="576002"/>
                  </a:cubicBezTo>
                  <a:lnTo>
                    <a:pt x="61155" y="183210"/>
                  </a:lnTo>
                  <a:cubicBezTo>
                    <a:pt x="25415" y="169529"/>
                    <a:pt x="0" y="135029"/>
                    <a:pt x="0" y="94580"/>
                  </a:cubicBezTo>
                  <a:cubicBezTo>
                    <a:pt x="0" y="42432"/>
                    <a:pt x="42491" y="0"/>
                    <a:pt x="94711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文本框 55"/>
            <p:cNvSpPr txBox="1"/>
            <p:nvPr>
              <p:custDataLst>
                <p:tags r:id="rId8"/>
              </p:custDataLst>
            </p:nvPr>
          </p:nvSpPr>
          <p:spPr>
            <a:xfrm>
              <a:off x="2095" y="5492"/>
              <a:ext cx="3308" cy="61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品牌IP与会员体系</a:t>
              </a:r>
            </a:p>
          </p:txBody>
        </p:sp>
        <p:sp>
          <p:nvSpPr>
            <p:cNvPr id="57" name="文本框 56"/>
            <p:cNvSpPr txBox="1"/>
            <p:nvPr>
              <p:custDataLst>
                <p:tags r:id="rId9"/>
              </p:custDataLst>
            </p:nvPr>
          </p:nvSpPr>
          <p:spPr>
            <a:xfrm>
              <a:off x="1474" y="6526"/>
              <a:ext cx="4266" cy="19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光启茶韵IP通过动画、音乐节等活动增强用户黏性，会员数突破3亿，社交平台粉丝超4,600万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790575" y="1136650"/>
            <a:ext cx="280162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Ⅰ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增长驱动因素</a:t>
            </a:r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/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战略亮点</a:t>
            </a:r>
          </a:p>
        </p:txBody>
      </p:sp>
    </p:spTree>
    <p:custDataLst>
      <p:tags r:id="rId1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二、</a:t>
            </a:r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回顾性分析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1222375" y="3219450"/>
            <a:ext cx="1238250" cy="1238250"/>
            <a:chOff x="1925" y="5070"/>
            <a:chExt cx="1950" cy="1950"/>
          </a:xfrm>
        </p:grpSpPr>
        <p:sp>
          <p:nvSpPr>
            <p:cNvPr id="2" name="椭圆 1"/>
            <p:cNvSpPr/>
            <p:nvPr/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tea-bag-with-tag_18452"/>
            <p:cNvSpPr/>
            <p:nvPr/>
          </p:nvSpPr>
          <p:spPr>
            <a:xfrm>
              <a:off x="2420" y="5670"/>
              <a:ext cx="960" cy="750"/>
            </a:xfrm>
            <a:custGeom>
              <a:avLst/>
              <a:gdLst>
                <a:gd name="connsiteX0" fmla="*/ 279793 w 606651"/>
                <a:gd name="connsiteY0" fmla="*/ 268430 h 473917"/>
                <a:gd name="connsiteX1" fmla="*/ 302675 w 606651"/>
                <a:gd name="connsiteY1" fmla="*/ 277480 h 473917"/>
                <a:gd name="connsiteX2" fmla="*/ 305146 w 606651"/>
                <a:gd name="connsiteY2" fmla="*/ 277297 h 473917"/>
                <a:gd name="connsiteX3" fmla="*/ 319059 w 606651"/>
                <a:gd name="connsiteY3" fmla="*/ 284793 h 473917"/>
                <a:gd name="connsiteX4" fmla="*/ 332056 w 606651"/>
                <a:gd name="connsiteY4" fmla="*/ 281685 h 473917"/>
                <a:gd name="connsiteX5" fmla="*/ 361436 w 606651"/>
                <a:gd name="connsiteY5" fmla="*/ 311028 h 473917"/>
                <a:gd name="connsiteX6" fmla="*/ 361253 w 606651"/>
                <a:gd name="connsiteY6" fmla="*/ 312948 h 473917"/>
                <a:gd name="connsiteX7" fmla="*/ 361436 w 606651"/>
                <a:gd name="connsiteY7" fmla="*/ 312948 h 473917"/>
                <a:gd name="connsiteX8" fmla="*/ 361436 w 606651"/>
                <a:gd name="connsiteY8" fmla="*/ 417158 h 473917"/>
                <a:gd name="connsiteX9" fmla="*/ 350178 w 606651"/>
                <a:gd name="connsiteY9" fmla="*/ 428402 h 473917"/>
                <a:gd name="connsiteX10" fmla="*/ 58113 w 606651"/>
                <a:gd name="connsiteY10" fmla="*/ 428402 h 473917"/>
                <a:gd name="connsiteX11" fmla="*/ 46855 w 606651"/>
                <a:gd name="connsiteY11" fmla="*/ 417158 h 473917"/>
                <a:gd name="connsiteX12" fmla="*/ 46855 w 606651"/>
                <a:gd name="connsiteY12" fmla="*/ 313588 h 473917"/>
                <a:gd name="connsiteX13" fmla="*/ 46855 w 606651"/>
                <a:gd name="connsiteY13" fmla="*/ 312948 h 473917"/>
                <a:gd name="connsiteX14" fmla="*/ 46947 w 606651"/>
                <a:gd name="connsiteY14" fmla="*/ 312948 h 473917"/>
                <a:gd name="connsiteX15" fmla="*/ 59028 w 606651"/>
                <a:gd name="connsiteY15" fmla="*/ 301430 h 473917"/>
                <a:gd name="connsiteX16" fmla="*/ 68913 w 606651"/>
                <a:gd name="connsiteY16" fmla="*/ 306915 h 473917"/>
                <a:gd name="connsiteX17" fmla="*/ 94358 w 606651"/>
                <a:gd name="connsiteY17" fmla="*/ 294117 h 473917"/>
                <a:gd name="connsiteX18" fmla="*/ 104334 w 606651"/>
                <a:gd name="connsiteY18" fmla="*/ 295854 h 473917"/>
                <a:gd name="connsiteX19" fmla="*/ 119711 w 606651"/>
                <a:gd name="connsiteY19" fmla="*/ 286073 h 473917"/>
                <a:gd name="connsiteX20" fmla="*/ 136369 w 606651"/>
                <a:gd name="connsiteY20" fmla="*/ 300607 h 473917"/>
                <a:gd name="connsiteX21" fmla="*/ 144698 w 606651"/>
                <a:gd name="connsiteY21" fmla="*/ 298505 h 473917"/>
                <a:gd name="connsiteX22" fmla="*/ 153576 w 606651"/>
                <a:gd name="connsiteY22" fmla="*/ 300973 h 473917"/>
                <a:gd name="connsiteX23" fmla="*/ 185428 w 606651"/>
                <a:gd name="connsiteY23" fmla="*/ 290460 h 473917"/>
                <a:gd name="connsiteX24" fmla="*/ 216090 w 606651"/>
                <a:gd name="connsiteY24" fmla="*/ 299693 h 473917"/>
                <a:gd name="connsiteX25" fmla="*/ 234304 w 606651"/>
                <a:gd name="connsiteY25" fmla="*/ 290460 h 473917"/>
                <a:gd name="connsiteX26" fmla="*/ 247026 w 606651"/>
                <a:gd name="connsiteY26" fmla="*/ 294391 h 473917"/>
                <a:gd name="connsiteX27" fmla="*/ 279793 w 606651"/>
                <a:gd name="connsiteY27" fmla="*/ 268430 h 473917"/>
                <a:gd name="connsiteX28" fmla="*/ 212621 w 606651"/>
                <a:gd name="connsiteY28" fmla="*/ 153303 h 473917"/>
                <a:gd name="connsiteX29" fmla="*/ 214543 w 606651"/>
                <a:gd name="connsiteY29" fmla="*/ 160066 h 473917"/>
                <a:gd name="connsiteX30" fmla="*/ 195322 w 606651"/>
                <a:gd name="connsiteY30" fmla="*/ 165275 h 473917"/>
                <a:gd name="connsiteX31" fmla="*/ 192759 w 606651"/>
                <a:gd name="connsiteY31" fmla="*/ 155222 h 473917"/>
                <a:gd name="connsiteX32" fmla="*/ 185986 w 606651"/>
                <a:gd name="connsiteY32" fmla="*/ 169297 h 473917"/>
                <a:gd name="connsiteX33" fmla="*/ 204200 w 606651"/>
                <a:gd name="connsiteY33" fmla="*/ 187484 h 473917"/>
                <a:gd name="connsiteX34" fmla="*/ 222323 w 606651"/>
                <a:gd name="connsiteY34" fmla="*/ 169297 h 473917"/>
                <a:gd name="connsiteX35" fmla="*/ 212621 w 606651"/>
                <a:gd name="connsiteY35" fmla="*/ 153303 h 473917"/>
                <a:gd name="connsiteX36" fmla="*/ 479518 w 606651"/>
                <a:gd name="connsiteY36" fmla="*/ 125336 h 473917"/>
                <a:gd name="connsiteX37" fmla="*/ 483088 w 606651"/>
                <a:gd name="connsiteY37" fmla="*/ 129266 h 473917"/>
                <a:gd name="connsiteX38" fmla="*/ 469084 w 606651"/>
                <a:gd name="connsiteY38" fmla="*/ 143249 h 473917"/>
                <a:gd name="connsiteX39" fmla="*/ 463409 w 606651"/>
                <a:gd name="connsiteY39" fmla="*/ 136943 h 473917"/>
                <a:gd name="connsiteX40" fmla="*/ 467162 w 606651"/>
                <a:gd name="connsiteY40" fmla="*/ 149555 h 473917"/>
                <a:gd name="connsiteX41" fmla="*/ 487572 w 606651"/>
                <a:gd name="connsiteY41" fmla="*/ 149555 h 473917"/>
                <a:gd name="connsiteX42" fmla="*/ 487572 w 606651"/>
                <a:gd name="connsiteY42" fmla="*/ 129174 h 473917"/>
                <a:gd name="connsiteX43" fmla="*/ 479518 w 606651"/>
                <a:gd name="connsiteY43" fmla="*/ 125336 h 473917"/>
                <a:gd name="connsiteX44" fmla="*/ 146171 w 606651"/>
                <a:gd name="connsiteY44" fmla="*/ 103035 h 473917"/>
                <a:gd name="connsiteX45" fmla="*/ 137750 w 606651"/>
                <a:gd name="connsiteY45" fmla="*/ 106691 h 473917"/>
                <a:gd name="connsiteX46" fmla="*/ 33682 w 606651"/>
                <a:gd name="connsiteY46" fmla="*/ 215360 h 473917"/>
                <a:gd name="connsiteX47" fmla="*/ 29747 w 606651"/>
                <a:gd name="connsiteY47" fmla="*/ 225322 h 473917"/>
                <a:gd name="connsiteX48" fmla="*/ 29747 w 606651"/>
                <a:gd name="connsiteY48" fmla="*/ 444214 h 473917"/>
                <a:gd name="connsiteX49" fmla="*/ 378562 w 606651"/>
                <a:gd name="connsiteY49" fmla="*/ 444214 h 473917"/>
                <a:gd name="connsiteX50" fmla="*/ 378562 w 606651"/>
                <a:gd name="connsiteY50" fmla="*/ 225231 h 473917"/>
                <a:gd name="connsiteX51" fmla="*/ 374535 w 606651"/>
                <a:gd name="connsiteY51" fmla="*/ 215360 h 473917"/>
                <a:gd name="connsiteX52" fmla="*/ 270467 w 606651"/>
                <a:gd name="connsiteY52" fmla="*/ 106600 h 473917"/>
                <a:gd name="connsiteX53" fmla="*/ 262046 w 606651"/>
                <a:gd name="connsiteY53" fmla="*/ 103035 h 473917"/>
                <a:gd name="connsiteX54" fmla="*/ 209966 w 606651"/>
                <a:gd name="connsiteY54" fmla="*/ 103035 h 473917"/>
                <a:gd name="connsiteX55" fmla="*/ 208593 w 606651"/>
                <a:gd name="connsiteY55" fmla="*/ 121863 h 473917"/>
                <a:gd name="connsiteX56" fmla="*/ 252070 w 606651"/>
                <a:gd name="connsiteY56" fmla="*/ 169297 h 473917"/>
                <a:gd name="connsiteX57" fmla="*/ 204109 w 606651"/>
                <a:gd name="connsiteY57" fmla="*/ 217188 h 473917"/>
                <a:gd name="connsiteX58" fmla="*/ 156239 w 606651"/>
                <a:gd name="connsiteY58" fmla="*/ 169297 h 473917"/>
                <a:gd name="connsiteX59" fmla="*/ 189006 w 606651"/>
                <a:gd name="connsiteY59" fmla="*/ 124056 h 473917"/>
                <a:gd name="connsiteX60" fmla="*/ 190013 w 606651"/>
                <a:gd name="connsiteY60" fmla="*/ 103035 h 473917"/>
                <a:gd name="connsiteX61" fmla="*/ 281633 w 606651"/>
                <a:gd name="connsiteY61" fmla="*/ 490 h 473917"/>
                <a:gd name="connsiteX62" fmla="*/ 462036 w 606651"/>
                <a:gd name="connsiteY62" fmla="*/ 105960 h 473917"/>
                <a:gd name="connsiteX63" fmla="*/ 488579 w 606651"/>
                <a:gd name="connsiteY63" fmla="*/ 79364 h 473917"/>
                <a:gd name="connsiteX64" fmla="*/ 606651 w 606651"/>
                <a:gd name="connsiteY64" fmla="*/ 197264 h 473917"/>
                <a:gd name="connsiteX65" fmla="*/ 535350 w 606651"/>
                <a:gd name="connsiteY65" fmla="*/ 268461 h 473917"/>
                <a:gd name="connsiteX66" fmla="*/ 417278 w 606651"/>
                <a:gd name="connsiteY66" fmla="*/ 150561 h 473917"/>
                <a:gd name="connsiteX67" fmla="*/ 448032 w 606651"/>
                <a:gd name="connsiteY67" fmla="*/ 119852 h 473917"/>
                <a:gd name="connsiteX68" fmla="*/ 346802 w 606651"/>
                <a:gd name="connsiteY68" fmla="*/ 33575 h 473917"/>
                <a:gd name="connsiteX69" fmla="*/ 219119 w 606651"/>
                <a:gd name="connsiteY69" fmla="*/ 73332 h 473917"/>
                <a:gd name="connsiteX70" fmla="*/ 262138 w 606651"/>
                <a:gd name="connsiteY70" fmla="*/ 73332 h 473917"/>
                <a:gd name="connsiteX71" fmla="*/ 291976 w 606651"/>
                <a:gd name="connsiteY71" fmla="*/ 86036 h 473917"/>
                <a:gd name="connsiteX72" fmla="*/ 396135 w 606651"/>
                <a:gd name="connsiteY72" fmla="*/ 194887 h 473917"/>
                <a:gd name="connsiteX73" fmla="*/ 408309 w 606651"/>
                <a:gd name="connsiteY73" fmla="*/ 225231 h 473917"/>
                <a:gd name="connsiteX74" fmla="*/ 408309 w 606651"/>
                <a:gd name="connsiteY74" fmla="*/ 456278 h 473917"/>
                <a:gd name="connsiteX75" fmla="*/ 390644 w 606651"/>
                <a:gd name="connsiteY75" fmla="*/ 473917 h 473917"/>
                <a:gd name="connsiteX76" fmla="*/ 17665 w 606651"/>
                <a:gd name="connsiteY76" fmla="*/ 473917 h 473917"/>
                <a:gd name="connsiteX77" fmla="*/ 0 w 606651"/>
                <a:gd name="connsiteY77" fmla="*/ 456278 h 473917"/>
                <a:gd name="connsiteX78" fmla="*/ 0 w 606651"/>
                <a:gd name="connsiteY78" fmla="*/ 225231 h 473917"/>
                <a:gd name="connsiteX79" fmla="*/ 12173 w 606651"/>
                <a:gd name="connsiteY79" fmla="*/ 194887 h 473917"/>
                <a:gd name="connsiteX80" fmla="*/ 116333 w 606651"/>
                <a:gd name="connsiteY80" fmla="*/ 86036 h 473917"/>
                <a:gd name="connsiteX81" fmla="*/ 146171 w 606651"/>
                <a:gd name="connsiteY81" fmla="*/ 73332 h 473917"/>
                <a:gd name="connsiteX82" fmla="*/ 196329 w 606651"/>
                <a:gd name="connsiteY82" fmla="*/ 73332 h 473917"/>
                <a:gd name="connsiteX83" fmla="*/ 281633 w 606651"/>
                <a:gd name="connsiteY83" fmla="*/ 490 h 4739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6651" h="473917">
                  <a:moveTo>
                    <a:pt x="279793" y="268430"/>
                  </a:moveTo>
                  <a:cubicBezTo>
                    <a:pt x="288671" y="268430"/>
                    <a:pt x="296634" y="271904"/>
                    <a:pt x="302675" y="277480"/>
                  </a:cubicBezTo>
                  <a:cubicBezTo>
                    <a:pt x="303499" y="277388"/>
                    <a:pt x="304323" y="277297"/>
                    <a:pt x="305146" y="277297"/>
                  </a:cubicBezTo>
                  <a:cubicBezTo>
                    <a:pt x="311004" y="277297"/>
                    <a:pt x="316038" y="280314"/>
                    <a:pt x="319059" y="284793"/>
                  </a:cubicBezTo>
                  <a:cubicBezTo>
                    <a:pt x="322994" y="282873"/>
                    <a:pt x="327296" y="281685"/>
                    <a:pt x="332056" y="281685"/>
                  </a:cubicBezTo>
                  <a:cubicBezTo>
                    <a:pt x="348256" y="281685"/>
                    <a:pt x="361436" y="294757"/>
                    <a:pt x="361436" y="311028"/>
                  </a:cubicBezTo>
                  <a:cubicBezTo>
                    <a:pt x="361436" y="311760"/>
                    <a:pt x="361253" y="312308"/>
                    <a:pt x="361253" y="312948"/>
                  </a:cubicBezTo>
                  <a:lnTo>
                    <a:pt x="361436" y="312948"/>
                  </a:lnTo>
                  <a:lnTo>
                    <a:pt x="361436" y="417158"/>
                  </a:lnTo>
                  <a:cubicBezTo>
                    <a:pt x="361436" y="423374"/>
                    <a:pt x="356402" y="428402"/>
                    <a:pt x="350178" y="428402"/>
                  </a:cubicBezTo>
                  <a:lnTo>
                    <a:pt x="58113" y="428402"/>
                  </a:lnTo>
                  <a:cubicBezTo>
                    <a:pt x="51889" y="428402"/>
                    <a:pt x="46855" y="423374"/>
                    <a:pt x="46855" y="417158"/>
                  </a:cubicBezTo>
                  <a:lnTo>
                    <a:pt x="46855" y="313588"/>
                  </a:lnTo>
                  <a:lnTo>
                    <a:pt x="46855" y="312948"/>
                  </a:lnTo>
                  <a:lnTo>
                    <a:pt x="46947" y="312948"/>
                  </a:lnTo>
                  <a:cubicBezTo>
                    <a:pt x="47313" y="306549"/>
                    <a:pt x="52530" y="301430"/>
                    <a:pt x="59028" y="301430"/>
                  </a:cubicBezTo>
                  <a:cubicBezTo>
                    <a:pt x="63147" y="301430"/>
                    <a:pt x="66717" y="303715"/>
                    <a:pt x="68913" y="306915"/>
                  </a:cubicBezTo>
                  <a:cubicBezTo>
                    <a:pt x="74771" y="299236"/>
                    <a:pt x="83924" y="294117"/>
                    <a:pt x="94358" y="294117"/>
                  </a:cubicBezTo>
                  <a:cubicBezTo>
                    <a:pt x="97836" y="294117"/>
                    <a:pt x="101223" y="294848"/>
                    <a:pt x="104334" y="295854"/>
                  </a:cubicBezTo>
                  <a:cubicBezTo>
                    <a:pt x="107080" y="290095"/>
                    <a:pt x="112847" y="286073"/>
                    <a:pt x="119711" y="286073"/>
                  </a:cubicBezTo>
                  <a:cubicBezTo>
                    <a:pt x="128223" y="286073"/>
                    <a:pt x="135179" y="292380"/>
                    <a:pt x="136369" y="300607"/>
                  </a:cubicBezTo>
                  <a:cubicBezTo>
                    <a:pt x="138840" y="299328"/>
                    <a:pt x="141678" y="298505"/>
                    <a:pt x="144698" y="298505"/>
                  </a:cubicBezTo>
                  <a:cubicBezTo>
                    <a:pt x="147902" y="298505"/>
                    <a:pt x="150922" y="299419"/>
                    <a:pt x="153576" y="300973"/>
                  </a:cubicBezTo>
                  <a:cubicBezTo>
                    <a:pt x="159709" y="294757"/>
                    <a:pt x="171607" y="290460"/>
                    <a:pt x="185428" y="290460"/>
                  </a:cubicBezTo>
                  <a:cubicBezTo>
                    <a:pt x="198333" y="290460"/>
                    <a:pt x="209591" y="294117"/>
                    <a:pt x="216090" y="299693"/>
                  </a:cubicBezTo>
                  <a:cubicBezTo>
                    <a:pt x="220209" y="294117"/>
                    <a:pt x="226799" y="290460"/>
                    <a:pt x="234304" y="290460"/>
                  </a:cubicBezTo>
                  <a:cubicBezTo>
                    <a:pt x="238972" y="290460"/>
                    <a:pt x="243365" y="291923"/>
                    <a:pt x="247026" y="294391"/>
                  </a:cubicBezTo>
                  <a:cubicBezTo>
                    <a:pt x="250596" y="279491"/>
                    <a:pt x="263867" y="268430"/>
                    <a:pt x="279793" y="268430"/>
                  </a:cubicBezTo>
                  <a:close/>
                  <a:moveTo>
                    <a:pt x="212621" y="153303"/>
                  </a:moveTo>
                  <a:cubicBezTo>
                    <a:pt x="213170" y="155588"/>
                    <a:pt x="213811" y="157781"/>
                    <a:pt x="214543" y="160066"/>
                  </a:cubicBezTo>
                  <a:cubicBezTo>
                    <a:pt x="218296" y="172313"/>
                    <a:pt x="199166" y="177522"/>
                    <a:pt x="195322" y="165275"/>
                  </a:cubicBezTo>
                  <a:cubicBezTo>
                    <a:pt x="194315" y="162077"/>
                    <a:pt x="193583" y="158695"/>
                    <a:pt x="192759" y="155222"/>
                  </a:cubicBezTo>
                  <a:cubicBezTo>
                    <a:pt x="188640" y="158604"/>
                    <a:pt x="185986" y="163630"/>
                    <a:pt x="185986" y="169297"/>
                  </a:cubicBezTo>
                  <a:cubicBezTo>
                    <a:pt x="185986" y="179259"/>
                    <a:pt x="194132" y="187484"/>
                    <a:pt x="204200" y="187484"/>
                  </a:cubicBezTo>
                  <a:cubicBezTo>
                    <a:pt x="214177" y="187484"/>
                    <a:pt x="222323" y="179259"/>
                    <a:pt x="222323" y="169297"/>
                  </a:cubicBezTo>
                  <a:cubicBezTo>
                    <a:pt x="222323" y="162351"/>
                    <a:pt x="218387" y="156410"/>
                    <a:pt x="212621" y="153303"/>
                  </a:cubicBezTo>
                  <a:close/>
                  <a:moveTo>
                    <a:pt x="479518" y="125336"/>
                  </a:moveTo>
                  <a:cubicBezTo>
                    <a:pt x="480708" y="126615"/>
                    <a:pt x="481898" y="127986"/>
                    <a:pt x="483088" y="129266"/>
                  </a:cubicBezTo>
                  <a:cubicBezTo>
                    <a:pt x="491691" y="138679"/>
                    <a:pt x="477687" y="152754"/>
                    <a:pt x="469084" y="143249"/>
                  </a:cubicBezTo>
                  <a:cubicBezTo>
                    <a:pt x="467162" y="141239"/>
                    <a:pt x="465239" y="139045"/>
                    <a:pt x="463409" y="136943"/>
                  </a:cubicBezTo>
                  <a:cubicBezTo>
                    <a:pt x="462585" y="141421"/>
                    <a:pt x="463683" y="146082"/>
                    <a:pt x="467162" y="149555"/>
                  </a:cubicBezTo>
                  <a:cubicBezTo>
                    <a:pt x="472745" y="155131"/>
                    <a:pt x="481898" y="155131"/>
                    <a:pt x="487572" y="149555"/>
                  </a:cubicBezTo>
                  <a:cubicBezTo>
                    <a:pt x="493156" y="143889"/>
                    <a:pt x="493156" y="134749"/>
                    <a:pt x="487572" y="129174"/>
                  </a:cubicBezTo>
                  <a:cubicBezTo>
                    <a:pt x="485284" y="126889"/>
                    <a:pt x="482447" y="125793"/>
                    <a:pt x="479518" y="125336"/>
                  </a:cubicBezTo>
                  <a:close/>
                  <a:moveTo>
                    <a:pt x="146171" y="103035"/>
                  </a:moveTo>
                  <a:cubicBezTo>
                    <a:pt x="144157" y="103218"/>
                    <a:pt x="139306" y="105229"/>
                    <a:pt x="137750" y="106691"/>
                  </a:cubicBezTo>
                  <a:lnTo>
                    <a:pt x="33682" y="215360"/>
                  </a:lnTo>
                  <a:cubicBezTo>
                    <a:pt x="32127" y="217188"/>
                    <a:pt x="29838" y="222763"/>
                    <a:pt x="29747" y="225322"/>
                  </a:cubicBezTo>
                  <a:lnTo>
                    <a:pt x="29747" y="444214"/>
                  </a:lnTo>
                  <a:lnTo>
                    <a:pt x="378562" y="444214"/>
                  </a:lnTo>
                  <a:lnTo>
                    <a:pt x="378562" y="225231"/>
                  </a:lnTo>
                  <a:cubicBezTo>
                    <a:pt x="378470" y="222854"/>
                    <a:pt x="376182" y="217188"/>
                    <a:pt x="374535" y="215360"/>
                  </a:cubicBezTo>
                  <a:lnTo>
                    <a:pt x="270467" y="106600"/>
                  </a:lnTo>
                  <a:cubicBezTo>
                    <a:pt x="269002" y="105229"/>
                    <a:pt x="264243" y="103218"/>
                    <a:pt x="262046" y="103035"/>
                  </a:cubicBezTo>
                  <a:lnTo>
                    <a:pt x="209966" y="103035"/>
                  </a:lnTo>
                  <a:cubicBezTo>
                    <a:pt x="209051" y="109159"/>
                    <a:pt x="208593" y="115465"/>
                    <a:pt x="208593" y="121863"/>
                  </a:cubicBezTo>
                  <a:cubicBezTo>
                    <a:pt x="232940" y="124148"/>
                    <a:pt x="252070" y="144437"/>
                    <a:pt x="252070" y="169297"/>
                  </a:cubicBezTo>
                  <a:cubicBezTo>
                    <a:pt x="252070" y="195710"/>
                    <a:pt x="230560" y="217188"/>
                    <a:pt x="204109" y="217188"/>
                  </a:cubicBezTo>
                  <a:cubicBezTo>
                    <a:pt x="177748" y="217188"/>
                    <a:pt x="156239" y="195710"/>
                    <a:pt x="156239" y="169297"/>
                  </a:cubicBezTo>
                  <a:cubicBezTo>
                    <a:pt x="156239" y="148185"/>
                    <a:pt x="170060" y="130454"/>
                    <a:pt x="189006" y="124056"/>
                  </a:cubicBezTo>
                  <a:cubicBezTo>
                    <a:pt x="188915" y="117110"/>
                    <a:pt x="189189" y="110073"/>
                    <a:pt x="190013" y="103035"/>
                  </a:cubicBezTo>
                  <a:close/>
                  <a:moveTo>
                    <a:pt x="281633" y="490"/>
                  </a:moveTo>
                  <a:cubicBezTo>
                    <a:pt x="355954" y="-5999"/>
                    <a:pt x="414167" y="53042"/>
                    <a:pt x="462036" y="105960"/>
                  </a:cubicBezTo>
                  <a:lnTo>
                    <a:pt x="488579" y="79364"/>
                  </a:lnTo>
                  <a:lnTo>
                    <a:pt x="606651" y="197264"/>
                  </a:lnTo>
                  <a:lnTo>
                    <a:pt x="535350" y="268461"/>
                  </a:lnTo>
                  <a:lnTo>
                    <a:pt x="417278" y="150561"/>
                  </a:lnTo>
                  <a:lnTo>
                    <a:pt x="448032" y="119852"/>
                  </a:lnTo>
                  <a:cubicBezTo>
                    <a:pt x="418285" y="86676"/>
                    <a:pt x="386250" y="52494"/>
                    <a:pt x="346802" y="33575"/>
                  </a:cubicBezTo>
                  <a:cubicBezTo>
                    <a:pt x="289322" y="5974"/>
                    <a:pt x="239988" y="29645"/>
                    <a:pt x="219119" y="73332"/>
                  </a:cubicBezTo>
                  <a:lnTo>
                    <a:pt x="262138" y="73332"/>
                  </a:lnTo>
                  <a:cubicBezTo>
                    <a:pt x="271931" y="73332"/>
                    <a:pt x="285203" y="78998"/>
                    <a:pt x="291976" y="86036"/>
                  </a:cubicBezTo>
                  <a:lnTo>
                    <a:pt x="396135" y="194887"/>
                  </a:lnTo>
                  <a:cubicBezTo>
                    <a:pt x="402817" y="201925"/>
                    <a:pt x="408309" y="215451"/>
                    <a:pt x="408309" y="225231"/>
                  </a:cubicBezTo>
                  <a:lnTo>
                    <a:pt x="408309" y="456278"/>
                  </a:lnTo>
                  <a:cubicBezTo>
                    <a:pt x="408309" y="466057"/>
                    <a:pt x="400437" y="473917"/>
                    <a:pt x="390644" y="473917"/>
                  </a:cubicBezTo>
                  <a:lnTo>
                    <a:pt x="17665" y="473917"/>
                  </a:lnTo>
                  <a:cubicBezTo>
                    <a:pt x="7871" y="473917"/>
                    <a:pt x="0" y="466057"/>
                    <a:pt x="0" y="456278"/>
                  </a:cubicBezTo>
                  <a:lnTo>
                    <a:pt x="0" y="225231"/>
                  </a:lnTo>
                  <a:cubicBezTo>
                    <a:pt x="0" y="215451"/>
                    <a:pt x="5492" y="201925"/>
                    <a:pt x="12173" y="194887"/>
                  </a:cubicBezTo>
                  <a:lnTo>
                    <a:pt x="116333" y="86036"/>
                  </a:lnTo>
                  <a:cubicBezTo>
                    <a:pt x="123106" y="78998"/>
                    <a:pt x="136377" y="73332"/>
                    <a:pt x="146171" y="73332"/>
                  </a:cubicBezTo>
                  <a:lnTo>
                    <a:pt x="196329" y="73332"/>
                  </a:lnTo>
                  <a:cubicBezTo>
                    <a:pt x="208593" y="35403"/>
                    <a:pt x="236601" y="4420"/>
                    <a:pt x="281633" y="490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组合 4"/>
          <p:cNvGrpSpPr/>
          <p:nvPr>
            <p:custDataLst>
              <p:tags r:id="rId2"/>
            </p:custDataLst>
          </p:nvPr>
        </p:nvGrpSpPr>
        <p:grpSpPr>
          <a:xfrm>
            <a:off x="3362325" y="1955800"/>
            <a:ext cx="857250" cy="857250"/>
            <a:chOff x="1925" y="5070"/>
            <a:chExt cx="1950" cy="1950"/>
          </a:xfrm>
        </p:grpSpPr>
        <p:sp>
          <p:nvSpPr>
            <p:cNvPr id="11" name="椭圆 10"/>
            <p:cNvSpPr/>
            <p:nvPr>
              <p:custDataLst>
                <p:tags r:id="rId18"/>
              </p:custDataLst>
            </p:nvPr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tea-bag-with-tag_18452"/>
            <p:cNvSpPr/>
            <p:nvPr>
              <p:custDataLst>
                <p:tags r:id="rId19"/>
              </p:custDataLst>
            </p:nvPr>
          </p:nvSpPr>
          <p:spPr>
            <a:xfrm>
              <a:off x="2609" y="5565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直接箭头连接符 7"/>
          <p:cNvCxnSpPr/>
          <p:nvPr/>
        </p:nvCxnSpPr>
        <p:spPr>
          <a:xfrm flipV="1">
            <a:off x="2279015" y="2647950"/>
            <a:ext cx="1102360" cy="753110"/>
          </a:xfrm>
          <a:prstGeom prst="straightConnector1">
            <a:avLst/>
          </a:prstGeom>
          <a:ln>
            <a:solidFill>
              <a:srgbClr val="FC6A4B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/>
          <p:cNvGrpSpPr/>
          <p:nvPr>
            <p:custDataLst>
              <p:tags r:id="rId3"/>
            </p:custDataLst>
          </p:nvPr>
        </p:nvGrpSpPr>
        <p:grpSpPr>
          <a:xfrm>
            <a:off x="4358005" y="1678940"/>
            <a:ext cx="6858000" cy="1171575"/>
            <a:chOff x="6863" y="2644"/>
            <a:chExt cx="10800" cy="1845"/>
          </a:xfrm>
        </p:grpSpPr>
        <p:sp>
          <p:nvSpPr>
            <p:cNvPr id="13" name="文本框 12"/>
            <p:cNvSpPr txBox="1"/>
            <p:nvPr>
              <p:custDataLst>
                <p:tags r:id="rId16"/>
              </p:custDataLst>
            </p:nvPr>
          </p:nvSpPr>
          <p:spPr>
            <a:xfrm>
              <a:off x="6863" y="2644"/>
              <a:ext cx="317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单店盈利能力承压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17"/>
              </p:custDataLst>
            </p:nvPr>
          </p:nvSpPr>
          <p:spPr>
            <a:xfrm>
              <a:off x="6863" y="3182"/>
              <a:ext cx="108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2024年前三季度单店日均零售额下滑5.03万元，日均杯数减少9.1杯，反映市场竞争加剧与门店密度饱和风险</a:t>
              </a:r>
            </a:p>
          </p:txBody>
        </p:sp>
      </p:grpSp>
      <p:cxnSp>
        <p:nvCxnSpPr>
          <p:cNvPr id="14" name="直接箭头连接符 13"/>
          <p:cNvCxnSpPr/>
          <p:nvPr/>
        </p:nvCxnSpPr>
        <p:spPr>
          <a:xfrm>
            <a:off x="2146300" y="4337050"/>
            <a:ext cx="1102360" cy="753110"/>
          </a:xfrm>
          <a:prstGeom prst="straightConnector1">
            <a:avLst/>
          </a:prstGeom>
          <a:ln>
            <a:solidFill>
              <a:srgbClr val="FC6A4B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4"/>
          <p:cNvGrpSpPr/>
          <p:nvPr>
            <p:custDataLst>
              <p:tags r:id="rId4"/>
            </p:custDataLst>
          </p:nvPr>
        </p:nvGrpSpPr>
        <p:grpSpPr>
          <a:xfrm>
            <a:off x="3362325" y="4826000"/>
            <a:ext cx="857250" cy="857250"/>
            <a:chOff x="1925" y="5070"/>
            <a:chExt cx="1950" cy="1950"/>
          </a:xfrm>
        </p:grpSpPr>
        <p:sp>
          <p:nvSpPr>
            <p:cNvPr id="38" name="椭圆 37"/>
            <p:cNvSpPr/>
            <p:nvPr>
              <p:custDataLst>
                <p:tags r:id="rId14"/>
              </p:custDataLst>
            </p:nvPr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tea-bag-with-tag_18452"/>
            <p:cNvSpPr/>
            <p:nvPr>
              <p:custDataLst>
                <p:tags r:id="rId15"/>
              </p:custDataLst>
            </p:nvPr>
          </p:nvSpPr>
          <p:spPr>
            <a:xfrm>
              <a:off x="2608" y="5564"/>
              <a:ext cx="580" cy="960"/>
            </a:xfrm>
            <a:custGeom>
              <a:avLst/>
              <a:gdLst>
                <a:gd name="T0" fmla="*/ 100 w 152"/>
                <a:gd name="T1" fmla="*/ 12 h 252"/>
                <a:gd name="T2" fmla="*/ 152 w 152"/>
                <a:gd name="T3" fmla="*/ 12 h 252"/>
                <a:gd name="T4" fmla="*/ 152 w 152"/>
                <a:gd name="T5" fmla="*/ 0 h 252"/>
                <a:gd name="T6" fmla="*/ 100 w 152"/>
                <a:gd name="T7" fmla="*/ 0 h 252"/>
                <a:gd name="T8" fmla="*/ 82 w 152"/>
                <a:gd name="T9" fmla="*/ 16 h 252"/>
                <a:gd name="T10" fmla="*/ 80 w 152"/>
                <a:gd name="T11" fmla="*/ 29 h 252"/>
                <a:gd name="T12" fmla="*/ 0 w 152"/>
                <a:gd name="T13" fmla="*/ 29 h 252"/>
                <a:gd name="T14" fmla="*/ 0 w 152"/>
                <a:gd name="T15" fmla="*/ 243 h 252"/>
                <a:gd name="T16" fmla="*/ 9 w 152"/>
                <a:gd name="T17" fmla="*/ 252 h 252"/>
                <a:gd name="T18" fmla="*/ 112 w 152"/>
                <a:gd name="T19" fmla="*/ 252 h 252"/>
                <a:gd name="T20" fmla="*/ 121 w 152"/>
                <a:gd name="T21" fmla="*/ 243 h 252"/>
                <a:gd name="T22" fmla="*/ 121 w 152"/>
                <a:gd name="T23" fmla="*/ 29 h 252"/>
                <a:gd name="T24" fmla="*/ 92 w 152"/>
                <a:gd name="T25" fmla="*/ 29 h 252"/>
                <a:gd name="T26" fmla="*/ 94 w 152"/>
                <a:gd name="T27" fmla="*/ 17 h 252"/>
                <a:gd name="T28" fmla="*/ 100 w 152"/>
                <a:gd name="T29" fmla="*/ 12 h 252"/>
                <a:gd name="T30" fmla="*/ 6 w 152"/>
                <a:gd name="T31" fmla="*/ 35 h 252"/>
                <a:gd name="T32" fmla="*/ 79 w 152"/>
                <a:gd name="T33" fmla="*/ 35 h 252"/>
                <a:gd name="T34" fmla="*/ 66 w 152"/>
                <a:gd name="T35" fmla="*/ 103 h 252"/>
                <a:gd name="T36" fmla="*/ 11 w 152"/>
                <a:gd name="T37" fmla="*/ 103 h 252"/>
                <a:gd name="T38" fmla="*/ 11 w 152"/>
                <a:gd name="T39" fmla="*/ 240 h 252"/>
                <a:gd name="T40" fmla="*/ 12 w 152"/>
                <a:gd name="T41" fmla="*/ 246 h 252"/>
                <a:gd name="T42" fmla="*/ 11 w 152"/>
                <a:gd name="T43" fmla="*/ 246 h 252"/>
                <a:gd name="T44" fmla="*/ 6 w 152"/>
                <a:gd name="T45" fmla="*/ 240 h 252"/>
                <a:gd name="T46" fmla="*/ 6 w 152"/>
                <a:gd name="T47" fmla="*/ 240 h 252"/>
                <a:gd name="T48" fmla="*/ 6 w 152"/>
                <a:gd name="T49" fmla="*/ 103 h 252"/>
                <a:gd name="T50" fmla="*/ 6 w 152"/>
                <a:gd name="T51" fmla="*/ 35 h 252"/>
                <a:gd name="T52" fmla="*/ 6 w 152"/>
                <a:gd name="T53" fmla="*/ 35 h 252"/>
                <a:gd name="T54" fmla="*/ 115 w 152"/>
                <a:gd name="T55" fmla="*/ 35 h 252"/>
                <a:gd name="T56" fmla="*/ 115 w 152"/>
                <a:gd name="T57" fmla="*/ 103 h 252"/>
                <a:gd name="T58" fmla="*/ 78 w 152"/>
                <a:gd name="T59" fmla="*/ 103 h 252"/>
                <a:gd name="T60" fmla="*/ 91 w 152"/>
                <a:gd name="T61" fmla="*/ 35 h 252"/>
                <a:gd name="T62" fmla="*/ 115 w 152"/>
                <a:gd name="T63" fmla="*/ 35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52" h="252">
                  <a:moveTo>
                    <a:pt x="100" y="12"/>
                  </a:moveTo>
                  <a:lnTo>
                    <a:pt x="152" y="12"/>
                  </a:lnTo>
                  <a:lnTo>
                    <a:pt x="152" y="0"/>
                  </a:lnTo>
                  <a:lnTo>
                    <a:pt x="100" y="0"/>
                  </a:lnTo>
                  <a:cubicBezTo>
                    <a:pt x="88" y="0"/>
                    <a:pt x="83" y="10"/>
                    <a:pt x="82" y="16"/>
                  </a:cubicBezTo>
                  <a:cubicBezTo>
                    <a:pt x="82" y="20"/>
                    <a:pt x="81" y="24"/>
                    <a:pt x="80" y="29"/>
                  </a:cubicBezTo>
                  <a:lnTo>
                    <a:pt x="0" y="29"/>
                  </a:lnTo>
                  <a:lnTo>
                    <a:pt x="0" y="243"/>
                  </a:lnTo>
                  <a:cubicBezTo>
                    <a:pt x="0" y="248"/>
                    <a:pt x="4" y="252"/>
                    <a:pt x="9" y="252"/>
                  </a:cubicBezTo>
                  <a:lnTo>
                    <a:pt x="112" y="252"/>
                  </a:lnTo>
                  <a:cubicBezTo>
                    <a:pt x="117" y="252"/>
                    <a:pt x="121" y="248"/>
                    <a:pt x="121" y="243"/>
                  </a:cubicBezTo>
                  <a:lnTo>
                    <a:pt x="121" y="29"/>
                  </a:lnTo>
                  <a:lnTo>
                    <a:pt x="92" y="29"/>
                  </a:lnTo>
                  <a:cubicBezTo>
                    <a:pt x="93" y="25"/>
                    <a:pt x="93" y="21"/>
                    <a:pt x="94" y="17"/>
                  </a:cubicBezTo>
                  <a:cubicBezTo>
                    <a:pt x="94" y="16"/>
                    <a:pt x="95" y="12"/>
                    <a:pt x="100" y="12"/>
                  </a:cubicBezTo>
                  <a:close/>
                  <a:moveTo>
                    <a:pt x="6" y="35"/>
                  </a:moveTo>
                  <a:lnTo>
                    <a:pt x="79" y="35"/>
                  </a:lnTo>
                  <a:cubicBezTo>
                    <a:pt x="74" y="61"/>
                    <a:pt x="69" y="91"/>
                    <a:pt x="66" y="103"/>
                  </a:cubicBezTo>
                  <a:lnTo>
                    <a:pt x="11" y="103"/>
                  </a:lnTo>
                  <a:lnTo>
                    <a:pt x="11" y="240"/>
                  </a:lnTo>
                  <a:cubicBezTo>
                    <a:pt x="11" y="244"/>
                    <a:pt x="12" y="246"/>
                    <a:pt x="12" y="246"/>
                  </a:cubicBezTo>
                  <a:lnTo>
                    <a:pt x="11" y="246"/>
                  </a:lnTo>
                  <a:cubicBezTo>
                    <a:pt x="6" y="245"/>
                    <a:pt x="6" y="241"/>
                    <a:pt x="6" y="240"/>
                  </a:cubicBezTo>
                  <a:lnTo>
                    <a:pt x="6" y="240"/>
                  </a:lnTo>
                  <a:lnTo>
                    <a:pt x="6" y="103"/>
                  </a:lnTo>
                  <a:lnTo>
                    <a:pt x="6" y="35"/>
                  </a:lnTo>
                  <a:lnTo>
                    <a:pt x="6" y="35"/>
                  </a:lnTo>
                  <a:close/>
                  <a:moveTo>
                    <a:pt x="115" y="35"/>
                  </a:moveTo>
                  <a:lnTo>
                    <a:pt x="115" y="103"/>
                  </a:lnTo>
                  <a:lnTo>
                    <a:pt x="78" y="103"/>
                  </a:lnTo>
                  <a:cubicBezTo>
                    <a:pt x="81" y="88"/>
                    <a:pt x="86" y="60"/>
                    <a:pt x="91" y="35"/>
                  </a:cubicBezTo>
                  <a:lnTo>
                    <a:pt x="115" y="3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组合 30"/>
          <p:cNvGrpSpPr/>
          <p:nvPr>
            <p:custDataLst>
              <p:tags r:id="rId5"/>
            </p:custDataLst>
          </p:nvPr>
        </p:nvGrpSpPr>
        <p:grpSpPr>
          <a:xfrm>
            <a:off x="4358005" y="4763770"/>
            <a:ext cx="6858000" cy="802005"/>
            <a:chOff x="6863" y="7164"/>
            <a:chExt cx="10800" cy="1263"/>
          </a:xfrm>
        </p:grpSpPr>
        <p:sp>
          <p:nvSpPr>
            <p:cNvPr id="20" name="文本框 19"/>
            <p:cNvSpPr txBox="1"/>
            <p:nvPr>
              <p:custDataLst>
                <p:tags r:id="rId12"/>
              </p:custDataLst>
            </p:nvPr>
          </p:nvSpPr>
          <p:spPr>
            <a:xfrm>
              <a:off x="6863" y="7164"/>
              <a:ext cx="317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国际化管理复杂度</a:t>
              </a:r>
            </a:p>
          </p:txBody>
        </p:sp>
        <p:sp>
          <p:nvSpPr>
            <p:cNvPr id="21" name="文本框 20"/>
            <p:cNvSpPr txBox="1"/>
            <p:nvPr>
              <p:custDataLst>
                <p:tags r:id="rId13"/>
              </p:custDataLst>
            </p:nvPr>
          </p:nvSpPr>
          <p:spPr>
            <a:xfrm>
              <a:off x="6863" y="7702"/>
              <a:ext cx="10800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东南亚以外市场（如日韩、澳大利亚）渗透较慢，需应对文化差异与合规风险</a:t>
              </a:r>
            </a:p>
          </p:txBody>
        </p:sp>
      </p:grpSp>
      <p:cxnSp>
        <p:nvCxnSpPr>
          <p:cNvPr id="25" name="直接箭头连接符 24"/>
          <p:cNvCxnSpPr/>
          <p:nvPr/>
        </p:nvCxnSpPr>
        <p:spPr>
          <a:xfrm>
            <a:off x="2460625" y="3869055"/>
            <a:ext cx="807085" cy="0"/>
          </a:xfrm>
          <a:prstGeom prst="straightConnector1">
            <a:avLst/>
          </a:prstGeom>
          <a:ln>
            <a:solidFill>
              <a:srgbClr val="FC6A4B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组合 4"/>
          <p:cNvGrpSpPr/>
          <p:nvPr>
            <p:custDataLst>
              <p:tags r:id="rId6"/>
            </p:custDataLst>
          </p:nvPr>
        </p:nvGrpSpPr>
        <p:grpSpPr>
          <a:xfrm>
            <a:off x="3362325" y="3421380"/>
            <a:ext cx="857250" cy="857250"/>
            <a:chOff x="1925" y="5070"/>
            <a:chExt cx="1950" cy="1950"/>
          </a:xfrm>
        </p:grpSpPr>
        <p:sp>
          <p:nvSpPr>
            <p:cNvPr id="35" name="椭圆 34"/>
            <p:cNvSpPr/>
            <p:nvPr>
              <p:custDataLst>
                <p:tags r:id="rId10"/>
              </p:custDataLst>
            </p:nvPr>
          </p:nvSpPr>
          <p:spPr>
            <a:xfrm>
              <a:off x="1925" y="5070"/>
              <a:ext cx="1950" cy="1950"/>
            </a:xfrm>
            <a:prstGeom prst="ellipse">
              <a:avLst/>
            </a:pr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tea-bag-with-tag_18452"/>
            <p:cNvSpPr/>
            <p:nvPr>
              <p:custDataLst>
                <p:tags r:id="rId11"/>
              </p:custDataLst>
            </p:nvPr>
          </p:nvSpPr>
          <p:spPr>
            <a:xfrm>
              <a:off x="2468" y="5565"/>
              <a:ext cx="861" cy="960"/>
            </a:xfrm>
            <a:custGeom>
              <a:avLst/>
              <a:gdLst>
                <a:gd name="connsiteX0" fmla="*/ 367416 w 544271"/>
                <a:gd name="connsiteY0" fmla="*/ 568790 h 606651"/>
                <a:gd name="connsiteX1" fmla="*/ 359850 w 544271"/>
                <a:gd name="connsiteY1" fmla="*/ 581410 h 606651"/>
                <a:gd name="connsiteX2" fmla="*/ 430343 w 544271"/>
                <a:gd name="connsiteY2" fmla="*/ 581410 h 606651"/>
                <a:gd name="connsiteX3" fmla="*/ 500836 w 544271"/>
                <a:gd name="connsiteY3" fmla="*/ 581410 h 606651"/>
                <a:gd name="connsiteX4" fmla="*/ 493271 w 544271"/>
                <a:gd name="connsiteY4" fmla="*/ 568790 h 606651"/>
                <a:gd name="connsiteX5" fmla="*/ 75891 w 544271"/>
                <a:gd name="connsiteY5" fmla="*/ 353868 h 606651"/>
                <a:gd name="connsiteX6" fmla="*/ 75891 w 544271"/>
                <a:gd name="connsiteY6" fmla="*/ 480268 h 606651"/>
                <a:gd name="connsiteX7" fmla="*/ 177176 w 544271"/>
                <a:gd name="connsiteY7" fmla="*/ 480268 h 606651"/>
                <a:gd name="connsiteX8" fmla="*/ 177176 w 544271"/>
                <a:gd name="connsiteY8" fmla="*/ 353868 h 606651"/>
                <a:gd name="connsiteX9" fmla="*/ 50525 w 544271"/>
                <a:gd name="connsiteY9" fmla="*/ 328623 h 606651"/>
                <a:gd name="connsiteX10" fmla="*/ 202452 w 544271"/>
                <a:gd name="connsiteY10" fmla="*/ 328623 h 606651"/>
                <a:gd name="connsiteX11" fmla="*/ 202452 w 544271"/>
                <a:gd name="connsiteY11" fmla="*/ 505601 h 606651"/>
                <a:gd name="connsiteX12" fmla="*/ 50525 w 544271"/>
                <a:gd name="connsiteY12" fmla="*/ 505601 h 606651"/>
                <a:gd name="connsiteX13" fmla="*/ 430308 w 544271"/>
                <a:gd name="connsiteY13" fmla="*/ 278089 h 606651"/>
                <a:gd name="connsiteX14" fmla="*/ 405028 w 544271"/>
                <a:gd name="connsiteY14" fmla="*/ 303325 h 606651"/>
                <a:gd name="connsiteX15" fmla="*/ 430308 w 544271"/>
                <a:gd name="connsiteY15" fmla="*/ 328650 h 606651"/>
                <a:gd name="connsiteX16" fmla="*/ 455588 w 544271"/>
                <a:gd name="connsiteY16" fmla="*/ 303325 h 606651"/>
                <a:gd name="connsiteX17" fmla="*/ 430308 w 544271"/>
                <a:gd name="connsiteY17" fmla="*/ 278089 h 606651"/>
                <a:gd name="connsiteX18" fmla="*/ 430308 w 544271"/>
                <a:gd name="connsiteY18" fmla="*/ 252765 h 606651"/>
                <a:gd name="connsiteX19" fmla="*/ 479354 w 544271"/>
                <a:gd name="connsiteY19" fmla="*/ 290707 h 606651"/>
                <a:gd name="connsiteX20" fmla="*/ 493596 w 544271"/>
                <a:gd name="connsiteY20" fmla="*/ 290707 h 606651"/>
                <a:gd name="connsiteX21" fmla="*/ 506236 w 544271"/>
                <a:gd name="connsiteY21" fmla="*/ 303325 h 606651"/>
                <a:gd name="connsiteX22" fmla="*/ 493596 w 544271"/>
                <a:gd name="connsiteY22" fmla="*/ 315943 h 606651"/>
                <a:gd name="connsiteX23" fmla="*/ 479354 w 544271"/>
                <a:gd name="connsiteY23" fmla="*/ 315943 h 606651"/>
                <a:gd name="connsiteX24" fmla="*/ 430308 w 544271"/>
                <a:gd name="connsiteY24" fmla="*/ 353885 h 606651"/>
                <a:gd name="connsiteX25" fmla="*/ 381261 w 544271"/>
                <a:gd name="connsiteY25" fmla="*/ 315943 h 606651"/>
                <a:gd name="connsiteX26" fmla="*/ 367019 w 544271"/>
                <a:gd name="connsiteY26" fmla="*/ 315943 h 606651"/>
                <a:gd name="connsiteX27" fmla="*/ 354379 w 544271"/>
                <a:gd name="connsiteY27" fmla="*/ 303325 h 606651"/>
                <a:gd name="connsiteX28" fmla="*/ 367019 w 544271"/>
                <a:gd name="connsiteY28" fmla="*/ 290707 h 606651"/>
                <a:gd name="connsiteX29" fmla="*/ 381261 w 544271"/>
                <a:gd name="connsiteY29" fmla="*/ 290707 h 606651"/>
                <a:gd name="connsiteX30" fmla="*/ 430308 w 544271"/>
                <a:gd name="connsiteY30" fmla="*/ 252765 h 606651"/>
                <a:gd name="connsiteX31" fmla="*/ 341693 w 544271"/>
                <a:gd name="connsiteY31" fmla="*/ 214882 h 606651"/>
                <a:gd name="connsiteX32" fmla="*/ 341693 w 544271"/>
                <a:gd name="connsiteY32" fmla="*/ 252744 h 606651"/>
                <a:gd name="connsiteX33" fmla="*/ 372845 w 544271"/>
                <a:gd name="connsiteY33" fmla="*/ 413255 h 606651"/>
                <a:gd name="connsiteX34" fmla="*/ 392338 w 544271"/>
                <a:gd name="connsiteY34" fmla="*/ 506398 h 606651"/>
                <a:gd name="connsiteX35" fmla="*/ 383081 w 544271"/>
                <a:gd name="connsiteY35" fmla="*/ 543460 h 606651"/>
                <a:gd name="connsiteX36" fmla="*/ 477606 w 544271"/>
                <a:gd name="connsiteY36" fmla="*/ 543460 h 606651"/>
                <a:gd name="connsiteX37" fmla="*/ 468349 w 544271"/>
                <a:gd name="connsiteY37" fmla="*/ 506398 h 606651"/>
                <a:gd name="connsiteX38" fmla="*/ 487752 w 544271"/>
                <a:gd name="connsiteY38" fmla="*/ 413255 h 606651"/>
                <a:gd name="connsiteX39" fmla="*/ 518904 w 544271"/>
                <a:gd name="connsiteY39" fmla="*/ 252744 h 606651"/>
                <a:gd name="connsiteX40" fmla="*/ 518904 w 544271"/>
                <a:gd name="connsiteY40" fmla="*/ 214882 h 606651"/>
                <a:gd name="connsiteX41" fmla="*/ 341693 w 544271"/>
                <a:gd name="connsiteY41" fmla="*/ 176932 h 606651"/>
                <a:gd name="connsiteX42" fmla="*/ 341693 w 544271"/>
                <a:gd name="connsiteY42" fmla="*/ 189552 h 606651"/>
                <a:gd name="connsiteX43" fmla="*/ 518904 w 544271"/>
                <a:gd name="connsiteY43" fmla="*/ 189552 h 606651"/>
                <a:gd name="connsiteX44" fmla="*/ 518904 w 544271"/>
                <a:gd name="connsiteY44" fmla="*/ 176932 h 606651"/>
                <a:gd name="connsiteX45" fmla="*/ 430343 w 544271"/>
                <a:gd name="connsiteY45" fmla="*/ 176932 h 606651"/>
                <a:gd name="connsiteX46" fmla="*/ 430343 w 544271"/>
                <a:gd name="connsiteY46" fmla="*/ 126361 h 606651"/>
                <a:gd name="connsiteX47" fmla="*/ 364568 w 544271"/>
                <a:gd name="connsiteY47" fmla="*/ 137115 h 606651"/>
                <a:gd name="connsiteX48" fmla="*/ 341960 w 544271"/>
                <a:gd name="connsiteY48" fmla="*/ 151691 h 606651"/>
                <a:gd name="connsiteX49" fmla="*/ 430343 w 544271"/>
                <a:gd name="connsiteY49" fmla="*/ 151691 h 606651"/>
                <a:gd name="connsiteX50" fmla="*/ 518726 w 544271"/>
                <a:gd name="connsiteY50" fmla="*/ 151691 h 606651"/>
                <a:gd name="connsiteX51" fmla="*/ 496119 w 544271"/>
                <a:gd name="connsiteY51" fmla="*/ 137115 h 606651"/>
                <a:gd name="connsiteX52" fmla="*/ 430343 w 544271"/>
                <a:gd name="connsiteY52" fmla="*/ 126361 h 606651"/>
                <a:gd name="connsiteX53" fmla="*/ 430343 w 544271"/>
                <a:gd name="connsiteY53" fmla="*/ 101120 h 606651"/>
                <a:gd name="connsiteX54" fmla="*/ 544271 w 544271"/>
                <a:gd name="connsiteY54" fmla="*/ 151691 h 606651"/>
                <a:gd name="connsiteX55" fmla="*/ 544271 w 544271"/>
                <a:gd name="connsiteY55" fmla="*/ 252744 h 606651"/>
                <a:gd name="connsiteX56" fmla="*/ 493627 w 544271"/>
                <a:gd name="connsiteY56" fmla="*/ 505598 h 606651"/>
                <a:gd name="connsiteX57" fmla="*/ 531632 w 544271"/>
                <a:gd name="connsiteY57" fmla="*/ 606651 h 606651"/>
                <a:gd name="connsiteX58" fmla="*/ 430343 w 544271"/>
                <a:gd name="connsiteY58" fmla="*/ 606651 h 606651"/>
                <a:gd name="connsiteX59" fmla="*/ 329054 w 544271"/>
                <a:gd name="connsiteY59" fmla="*/ 606651 h 606651"/>
                <a:gd name="connsiteX60" fmla="*/ 367060 w 544271"/>
                <a:gd name="connsiteY60" fmla="*/ 505598 h 606651"/>
                <a:gd name="connsiteX61" fmla="*/ 316415 w 544271"/>
                <a:gd name="connsiteY61" fmla="*/ 252744 h 606651"/>
                <a:gd name="connsiteX62" fmla="*/ 316415 w 544271"/>
                <a:gd name="connsiteY62" fmla="*/ 151691 h 606651"/>
                <a:gd name="connsiteX63" fmla="*/ 430343 w 544271"/>
                <a:gd name="connsiteY63" fmla="*/ 101120 h 606651"/>
                <a:gd name="connsiteX64" fmla="*/ 113921 w 544271"/>
                <a:gd name="connsiteY64" fmla="*/ 63189 h 606651"/>
                <a:gd name="connsiteX65" fmla="*/ 101194 w 544271"/>
                <a:gd name="connsiteY65" fmla="*/ 75809 h 606651"/>
                <a:gd name="connsiteX66" fmla="*/ 93273 w 544271"/>
                <a:gd name="connsiteY66" fmla="*/ 73054 h 606651"/>
                <a:gd name="connsiteX67" fmla="*/ 75740 w 544271"/>
                <a:gd name="connsiteY67" fmla="*/ 230271 h 606651"/>
                <a:gd name="connsiteX68" fmla="*/ 74494 w 544271"/>
                <a:gd name="connsiteY68" fmla="*/ 241469 h 606651"/>
                <a:gd name="connsiteX69" fmla="*/ 65416 w 544271"/>
                <a:gd name="connsiteY69" fmla="*/ 247957 h 606651"/>
                <a:gd name="connsiteX70" fmla="*/ 45568 w 544271"/>
                <a:gd name="connsiteY70" fmla="*/ 263510 h 606651"/>
                <a:gd name="connsiteX71" fmla="*/ 25276 w 544271"/>
                <a:gd name="connsiteY71" fmla="*/ 282884 h 606651"/>
                <a:gd name="connsiteX72" fmla="*/ 25276 w 544271"/>
                <a:gd name="connsiteY72" fmla="*/ 581411 h 606651"/>
                <a:gd name="connsiteX73" fmla="*/ 227842 w 544271"/>
                <a:gd name="connsiteY73" fmla="*/ 581411 h 606651"/>
                <a:gd name="connsiteX74" fmla="*/ 227842 w 544271"/>
                <a:gd name="connsiteY74" fmla="*/ 282884 h 606651"/>
                <a:gd name="connsiteX75" fmla="*/ 207283 w 544271"/>
                <a:gd name="connsiteY75" fmla="*/ 263332 h 606651"/>
                <a:gd name="connsiteX76" fmla="*/ 187614 w 544271"/>
                <a:gd name="connsiteY76" fmla="*/ 247957 h 606651"/>
                <a:gd name="connsiteX77" fmla="*/ 178536 w 544271"/>
                <a:gd name="connsiteY77" fmla="*/ 241469 h 606651"/>
                <a:gd name="connsiteX78" fmla="*/ 177290 w 544271"/>
                <a:gd name="connsiteY78" fmla="*/ 230271 h 606651"/>
                <a:gd name="connsiteX79" fmla="*/ 159846 w 544271"/>
                <a:gd name="connsiteY79" fmla="*/ 73054 h 606651"/>
                <a:gd name="connsiteX80" fmla="*/ 151835 w 544271"/>
                <a:gd name="connsiteY80" fmla="*/ 75809 h 606651"/>
                <a:gd name="connsiteX81" fmla="*/ 139197 w 544271"/>
                <a:gd name="connsiteY81" fmla="*/ 63189 h 606651"/>
                <a:gd name="connsiteX82" fmla="*/ 126559 w 544271"/>
                <a:gd name="connsiteY82" fmla="*/ 75809 h 606651"/>
                <a:gd name="connsiteX83" fmla="*/ 113921 w 544271"/>
                <a:gd name="connsiteY83" fmla="*/ 63189 h 606651"/>
                <a:gd name="connsiteX84" fmla="*/ 98524 w 544271"/>
                <a:gd name="connsiteY84" fmla="*/ 25240 h 606651"/>
                <a:gd name="connsiteX85" fmla="*/ 97189 w 544271"/>
                <a:gd name="connsiteY85" fmla="*/ 37949 h 606651"/>
                <a:gd name="connsiteX86" fmla="*/ 155929 w 544271"/>
                <a:gd name="connsiteY86" fmla="*/ 37949 h 606651"/>
                <a:gd name="connsiteX87" fmla="*/ 154505 w 544271"/>
                <a:gd name="connsiteY87" fmla="*/ 25240 h 606651"/>
                <a:gd name="connsiteX88" fmla="*/ 75918 w 544271"/>
                <a:gd name="connsiteY88" fmla="*/ 0 h 606651"/>
                <a:gd name="connsiteX89" fmla="*/ 177201 w 544271"/>
                <a:gd name="connsiteY89" fmla="*/ 0 h 606651"/>
                <a:gd name="connsiteX90" fmla="*/ 202477 w 544271"/>
                <a:gd name="connsiteY90" fmla="*/ 227516 h 606651"/>
                <a:gd name="connsiteX91" fmla="*/ 253118 w 544271"/>
                <a:gd name="connsiteY91" fmla="*/ 278085 h 606651"/>
                <a:gd name="connsiteX92" fmla="*/ 253118 w 544271"/>
                <a:gd name="connsiteY92" fmla="*/ 581411 h 606651"/>
                <a:gd name="connsiteX93" fmla="*/ 227842 w 544271"/>
                <a:gd name="connsiteY93" fmla="*/ 606651 h 606651"/>
                <a:gd name="connsiteX94" fmla="*/ 25276 w 544271"/>
                <a:gd name="connsiteY94" fmla="*/ 606651 h 606651"/>
                <a:gd name="connsiteX95" fmla="*/ 0 w 544271"/>
                <a:gd name="connsiteY95" fmla="*/ 581411 h 606651"/>
                <a:gd name="connsiteX96" fmla="*/ 0 w 544271"/>
                <a:gd name="connsiteY96" fmla="*/ 278085 h 606651"/>
                <a:gd name="connsiteX97" fmla="*/ 50553 w 544271"/>
                <a:gd name="connsiteY97" fmla="*/ 227516 h 606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</a:cxnLst>
              <a:rect l="l" t="t" r="r" b="b"/>
              <a:pathLst>
                <a:path w="544271" h="606651">
                  <a:moveTo>
                    <a:pt x="367416" y="568790"/>
                  </a:moveTo>
                  <a:cubicBezTo>
                    <a:pt x="364479" y="573145"/>
                    <a:pt x="361897" y="577144"/>
                    <a:pt x="359850" y="581410"/>
                  </a:cubicBezTo>
                  <a:lnTo>
                    <a:pt x="430343" y="581410"/>
                  </a:lnTo>
                  <a:lnTo>
                    <a:pt x="500836" y="581410"/>
                  </a:lnTo>
                  <a:cubicBezTo>
                    <a:pt x="498789" y="577144"/>
                    <a:pt x="496119" y="573056"/>
                    <a:pt x="493271" y="568790"/>
                  </a:cubicBezTo>
                  <a:close/>
                  <a:moveTo>
                    <a:pt x="75891" y="353868"/>
                  </a:moveTo>
                  <a:lnTo>
                    <a:pt x="75891" y="480268"/>
                  </a:lnTo>
                  <a:lnTo>
                    <a:pt x="177176" y="480268"/>
                  </a:lnTo>
                  <a:lnTo>
                    <a:pt x="177176" y="353868"/>
                  </a:lnTo>
                  <a:close/>
                  <a:moveTo>
                    <a:pt x="50525" y="328623"/>
                  </a:moveTo>
                  <a:lnTo>
                    <a:pt x="202452" y="328623"/>
                  </a:lnTo>
                  <a:lnTo>
                    <a:pt x="202452" y="505601"/>
                  </a:lnTo>
                  <a:lnTo>
                    <a:pt x="50525" y="505601"/>
                  </a:lnTo>
                  <a:close/>
                  <a:moveTo>
                    <a:pt x="430308" y="278089"/>
                  </a:moveTo>
                  <a:cubicBezTo>
                    <a:pt x="416333" y="278089"/>
                    <a:pt x="405028" y="289374"/>
                    <a:pt x="405028" y="303325"/>
                  </a:cubicBezTo>
                  <a:cubicBezTo>
                    <a:pt x="405028" y="317275"/>
                    <a:pt x="416333" y="328650"/>
                    <a:pt x="430308" y="328650"/>
                  </a:cubicBezTo>
                  <a:cubicBezTo>
                    <a:pt x="444283" y="328650"/>
                    <a:pt x="455588" y="317275"/>
                    <a:pt x="455588" y="303325"/>
                  </a:cubicBezTo>
                  <a:cubicBezTo>
                    <a:pt x="455588" y="289374"/>
                    <a:pt x="444283" y="278089"/>
                    <a:pt x="430308" y="278089"/>
                  </a:cubicBezTo>
                  <a:close/>
                  <a:moveTo>
                    <a:pt x="430308" y="252765"/>
                  </a:moveTo>
                  <a:cubicBezTo>
                    <a:pt x="453896" y="252765"/>
                    <a:pt x="473746" y="268937"/>
                    <a:pt x="479354" y="290707"/>
                  </a:cubicBezTo>
                  <a:lnTo>
                    <a:pt x="493596" y="290707"/>
                  </a:lnTo>
                  <a:cubicBezTo>
                    <a:pt x="500628" y="290707"/>
                    <a:pt x="506236" y="296394"/>
                    <a:pt x="506236" y="303325"/>
                  </a:cubicBezTo>
                  <a:cubicBezTo>
                    <a:pt x="506236" y="310345"/>
                    <a:pt x="500628" y="315943"/>
                    <a:pt x="493596" y="315943"/>
                  </a:cubicBezTo>
                  <a:lnTo>
                    <a:pt x="479354" y="315943"/>
                  </a:lnTo>
                  <a:cubicBezTo>
                    <a:pt x="473746" y="337802"/>
                    <a:pt x="453896" y="353885"/>
                    <a:pt x="430308" y="353885"/>
                  </a:cubicBezTo>
                  <a:cubicBezTo>
                    <a:pt x="406719" y="353885"/>
                    <a:pt x="386869" y="337802"/>
                    <a:pt x="381261" y="315943"/>
                  </a:cubicBezTo>
                  <a:lnTo>
                    <a:pt x="367019" y="315943"/>
                  </a:lnTo>
                  <a:cubicBezTo>
                    <a:pt x="359987" y="315943"/>
                    <a:pt x="354379" y="310345"/>
                    <a:pt x="354379" y="303325"/>
                  </a:cubicBezTo>
                  <a:cubicBezTo>
                    <a:pt x="354379" y="296394"/>
                    <a:pt x="359987" y="290707"/>
                    <a:pt x="367019" y="290707"/>
                  </a:cubicBezTo>
                  <a:lnTo>
                    <a:pt x="381261" y="290707"/>
                  </a:lnTo>
                  <a:cubicBezTo>
                    <a:pt x="386869" y="268937"/>
                    <a:pt x="406719" y="252765"/>
                    <a:pt x="430308" y="252765"/>
                  </a:cubicBezTo>
                  <a:close/>
                  <a:moveTo>
                    <a:pt x="341693" y="214882"/>
                  </a:moveTo>
                  <a:lnTo>
                    <a:pt x="341693" y="252744"/>
                  </a:lnTo>
                  <a:cubicBezTo>
                    <a:pt x="341693" y="302426"/>
                    <a:pt x="359049" y="363929"/>
                    <a:pt x="372845" y="413255"/>
                  </a:cubicBezTo>
                  <a:cubicBezTo>
                    <a:pt x="384149" y="453339"/>
                    <a:pt x="393050" y="484979"/>
                    <a:pt x="392338" y="506398"/>
                  </a:cubicBezTo>
                  <a:cubicBezTo>
                    <a:pt x="391893" y="521418"/>
                    <a:pt x="387976" y="533417"/>
                    <a:pt x="383081" y="543460"/>
                  </a:cubicBezTo>
                  <a:lnTo>
                    <a:pt x="477606" y="543460"/>
                  </a:lnTo>
                  <a:cubicBezTo>
                    <a:pt x="472621" y="533417"/>
                    <a:pt x="468794" y="521418"/>
                    <a:pt x="468349" y="506398"/>
                  </a:cubicBezTo>
                  <a:cubicBezTo>
                    <a:pt x="467637" y="484979"/>
                    <a:pt x="476537" y="453339"/>
                    <a:pt x="487752" y="413255"/>
                  </a:cubicBezTo>
                  <a:cubicBezTo>
                    <a:pt x="501637" y="363929"/>
                    <a:pt x="518904" y="302426"/>
                    <a:pt x="518904" y="252744"/>
                  </a:cubicBezTo>
                  <a:lnTo>
                    <a:pt x="518904" y="214882"/>
                  </a:lnTo>
                  <a:close/>
                  <a:moveTo>
                    <a:pt x="341693" y="176932"/>
                  </a:moveTo>
                  <a:lnTo>
                    <a:pt x="341693" y="189552"/>
                  </a:lnTo>
                  <a:lnTo>
                    <a:pt x="518904" y="189552"/>
                  </a:lnTo>
                  <a:lnTo>
                    <a:pt x="518904" y="176932"/>
                  </a:lnTo>
                  <a:lnTo>
                    <a:pt x="430343" y="176932"/>
                  </a:lnTo>
                  <a:close/>
                  <a:moveTo>
                    <a:pt x="430343" y="126361"/>
                  </a:moveTo>
                  <a:cubicBezTo>
                    <a:pt x="405778" y="126361"/>
                    <a:pt x="382458" y="130182"/>
                    <a:pt x="364568" y="137115"/>
                  </a:cubicBezTo>
                  <a:cubicBezTo>
                    <a:pt x="348992" y="143158"/>
                    <a:pt x="343206" y="149469"/>
                    <a:pt x="341960" y="151691"/>
                  </a:cubicBezTo>
                  <a:lnTo>
                    <a:pt x="430343" y="151691"/>
                  </a:lnTo>
                  <a:lnTo>
                    <a:pt x="518726" y="151691"/>
                  </a:lnTo>
                  <a:cubicBezTo>
                    <a:pt x="517480" y="149469"/>
                    <a:pt x="511695" y="143158"/>
                    <a:pt x="496119" y="137115"/>
                  </a:cubicBezTo>
                  <a:cubicBezTo>
                    <a:pt x="478229" y="130182"/>
                    <a:pt x="454820" y="126361"/>
                    <a:pt x="430343" y="126361"/>
                  </a:cubicBezTo>
                  <a:close/>
                  <a:moveTo>
                    <a:pt x="430343" y="101120"/>
                  </a:moveTo>
                  <a:cubicBezTo>
                    <a:pt x="493271" y="101120"/>
                    <a:pt x="544271" y="123694"/>
                    <a:pt x="544271" y="151691"/>
                  </a:cubicBezTo>
                  <a:lnTo>
                    <a:pt x="544271" y="252744"/>
                  </a:lnTo>
                  <a:cubicBezTo>
                    <a:pt x="544271" y="344020"/>
                    <a:pt x="492292" y="463560"/>
                    <a:pt x="493627" y="505598"/>
                  </a:cubicBezTo>
                  <a:cubicBezTo>
                    <a:pt x="494962" y="547637"/>
                    <a:pt x="531632" y="556169"/>
                    <a:pt x="531632" y="606651"/>
                  </a:cubicBezTo>
                  <a:lnTo>
                    <a:pt x="430343" y="606651"/>
                  </a:lnTo>
                  <a:lnTo>
                    <a:pt x="329054" y="606651"/>
                  </a:lnTo>
                  <a:cubicBezTo>
                    <a:pt x="329054" y="556169"/>
                    <a:pt x="365725" y="547637"/>
                    <a:pt x="367060" y="505598"/>
                  </a:cubicBezTo>
                  <a:cubicBezTo>
                    <a:pt x="368395" y="463560"/>
                    <a:pt x="316415" y="344020"/>
                    <a:pt x="316415" y="252744"/>
                  </a:cubicBezTo>
                  <a:lnTo>
                    <a:pt x="316415" y="151691"/>
                  </a:lnTo>
                  <a:cubicBezTo>
                    <a:pt x="316415" y="123694"/>
                    <a:pt x="367416" y="101120"/>
                    <a:pt x="430343" y="101120"/>
                  </a:cubicBezTo>
                  <a:close/>
                  <a:moveTo>
                    <a:pt x="113921" y="63189"/>
                  </a:moveTo>
                  <a:cubicBezTo>
                    <a:pt x="113921" y="70210"/>
                    <a:pt x="108225" y="75809"/>
                    <a:pt x="101194" y="75809"/>
                  </a:cubicBezTo>
                  <a:cubicBezTo>
                    <a:pt x="98168" y="75809"/>
                    <a:pt x="95409" y="74742"/>
                    <a:pt x="93273" y="73054"/>
                  </a:cubicBezTo>
                  <a:lnTo>
                    <a:pt x="75740" y="230271"/>
                  </a:lnTo>
                  <a:lnTo>
                    <a:pt x="74494" y="241469"/>
                  </a:lnTo>
                  <a:lnTo>
                    <a:pt x="65416" y="247957"/>
                  </a:lnTo>
                  <a:cubicBezTo>
                    <a:pt x="65327" y="248046"/>
                    <a:pt x="55893" y="254889"/>
                    <a:pt x="45568" y="263510"/>
                  </a:cubicBezTo>
                  <a:cubicBezTo>
                    <a:pt x="33019" y="273997"/>
                    <a:pt x="27501" y="280040"/>
                    <a:pt x="25276" y="282884"/>
                  </a:cubicBezTo>
                  <a:lnTo>
                    <a:pt x="25276" y="581411"/>
                  </a:lnTo>
                  <a:lnTo>
                    <a:pt x="227842" y="581411"/>
                  </a:lnTo>
                  <a:lnTo>
                    <a:pt x="227842" y="282884"/>
                  </a:lnTo>
                  <a:cubicBezTo>
                    <a:pt x="225528" y="280040"/>
                    <a:pt x="220010" y="273908"/>
                    <a:pt x="207283" y="263332"/>
                  </a:cubicBezTo>
                  <a:cubicBezTo>
                    <a:pt x="196959" y="254800"/>
                    <a:pt x="187703" y="248046"/>
                    <a:pt x="187614" y="247957"/>
                  </a:cubicBezTo>
                  <a:lnTo>
                    <a:pt x="178536" y="241469"/>
                  </a:lnTo>
                  <a:lnTo>
                    <a:pt x="177290" y="230271"/>
                  </a:lnTo>
                  <a:lnTo>
                    <a:pt x="159846" y="73054"/>
                  </a:lnTo>
                  <a:cubicBezTo>
                    <a:pt x="157620" y="74742"/>
                    <a:pt x="154861" y="75809"/>
                    <a:pt x="151835" y="75809"/>
                  </a:cubicBezTo>
                  <a:cubicBezTo>
                    <a:pt x="144893" y="75809"/>
                    <a:pt x="139197" y="70210"/>
                    <a:pt x="139197" y="63189"/>
                  </a:cubicBezTo>
                  <a:cubicBezTo>
                    <a:pt x="139197" y="70210"/>
                    <a:pt x="133501" y="75809"/>
                    <a:pt x="126559" y="75809"/>
                  </a:cubicBezTo>
                  <a:cubicBezTo>
                    <a:pt x="119528" y="75809"/>
                    <a:pt x="113921" y="70210"/>
                    <a:pt x="113921" y="63189"/>
                  </a:cubicBezTo>
                  <a:close/>
                  <a:moveTo>
                    <a:pt x="98524" y="25240"/>
                  </a:moveTo>
                  <a:lnTo>
                    <a:pt x="97189" y="37949"/>
                  </a:lnTo>
                  <a:lnTo>
                    <a:pt x="155929" y="37949"/>
                  </a:lnTo>
                  <a:lnTo>
                    <a:pt x="154505" y="25240"/>
                  </a:lnTo>
                  <a:close/>
                  <a:moveTo>
                    <a:pt x="75918" y="0"/>
                  </a:moveTo>
                  <a:lnTo>
                    <a:pt x="177201" y="0"/>
                  </a:lnTo>
                  <a:lnTo>
                    <a:pt x="202477" y="227516"/>
                  </a:lnTo>
                  <a:cubicBezTo>
                    <a:pt x="202477" y="227516"/>
                    <a:pt x="253118" y="264132"/>
                    <a:pt x="253118" y="278085"/>
                  </a:cubicBezTo>
                  <a:lnTo>
                    <a:pt x="253118" y="581411"/>
                  </a:lnTo>
                  <a:cubicBezTo>
                    <a:pt x="253118" y="595364"/>
                    <a:pt x="241815" y="606651"/>
                    <a:pt x="227842" y="606651"/>
                  </a:cubicBezTo>
                  <a:lnTo>
                    <a:pt x="25276" y="606651"/>
                  </a:lnTo>
                  <a:cubicBezTo>
                    <a:pt x="11303" y="606651"/>
                    <a:pt x="0" y="595364"/>
                    <a:pt x="0" y="581411"/>
                  </a:cubicBezTo>
                  <a:lnTo>
                    <a:pt x="0" y="278085"/>
                  </a:lnTo>
                  <a:cubicBezTo>
                    <a:pt x="0" y="264132"/>
                    <a:pt x="50553" y="227516"/>
                    <a:pt x="50553" y="227516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32"/>
          <p:cNvGrpSpPr/>
          <p:nvPr>
            <p:custDataLst>
              <p:tags r:id="rId7"/>
            </p:custDataLst>
          </p:nvPr>
        </p:nvGrpSpPr>
        <p:grpSpPr>
          <a:xfrm>
            <a:off x="4358005" y="3221355"/>
            <a:ext cx="6858000" cy="1171575"/>
            <a:chOff x="6863" y="4952"/>
            <a:chExt cx="10800" cy="1845"/>
          </a:xfrm>
        </p:grpSpPr>
        <p:sp>
          <p:nvSpPr>
            <p:cNvPr id="29" name="文本框 28"/>
            <p:cNvSpPr txBox="1"/>
            <p:nvPr>
              <p:custDataLst>
                <p:tags r:id="rId8"/>
              </p:custDataLst>
            </p:nvPr>
          </p:nvSpPr>
          <p:spPr>
            <a:xfrm>
              <a:off x="6863" y="4952"/>
              <a:ext cx="3176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价格战与成本压力</a:t>
              </a:r>
            </a:p>
          </p:txBody>
        </p:sp>
        <p:sp>
          <p:nvSpPr>
            <p:cNvPr id="30" name="文本框 29"/>
            <p:cNvSpPr txBox="1"/>
            <p:nvPr>
              <p:custDataLst>
                <p:tags r:id="rId9"/>
              </p:custDataLst>
            </p:nvPr>
          </p:nvSpPr>
          <p:spPr>
            <a:xfrm>
              <a:off x="6863" y="5490"/>
              <a:ext cx="10800" cy="13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200000"/>
                </a:lnSpc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·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高端茶饮品牌价格下探（如喜茶、奈雪降价），挤压光启茶韵的性价比优势。</a:t>
              </a:r>
            </a:p>
            <a:p>
              <a:pPr>
                <a:lnSpc>
                  <a:spcPct val="200000"/>
                </a:lnSpc>
              </a:pPr>
              <a:r>
                <a:rPr lang="en-US" altLang="zh-CN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·</a:t>
              </a:r>
              <a:r>
                <a:rPr lang="zh-CN" alt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原材料成本波动（如水果、乳制品）可能影响毛利率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790575" y="1136650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Ⅱ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挑战与风险</a:t>
            </a:r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二、</a:t>
            </a:r>
            <a:r>
              <a:rPr lang="en-US" altLang="zh-CN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回顾性分析</a:t>
            </a:r>
            <a:endParaRPr lang="en-US" altLang="zh-CN" sz="3200" b="1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198620" y="3036570"/>
            <a:ext cx="3721100" cy="1943100"/>
            <a:chOff x="6120" y="4650"/>
            <a:chExt cx="5860" cy="3060"/>
          </a:xfrm>
        </p:grpSpPr>
        <p:grpSp>
          <p:nvGrpSpPr>
            <p:cNvPr id="4" name="组合 3"/>
            <p:cNvGrpSpPr/>
            <p:nvPr/>
          </p:nvGrpSpPr>
          <p:grpSpPr>
            <a:xfrm>
              <a:off x="6120" y="4650"/>
              <a:ext cx="3060" cy="3060"/>
              <a:chOff x="6120" y="4650"/>
              <a:chExt cx="3060" cy="306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6120" y="4650"/>
                <a:ext cx="3060" cy="306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tea-jar_38626"/>
              <p:cNvSpPr/>
              <p:nvPr/>
            </p:nvSpPr>
            <p:spPr>
              <a:xfrm>
                <a:off x="7328" y="5094"/>
                <a:ext cx="644" cy="612"/>
              </a:xfrm>
              <a:custGeom>
                <a:avLst/>
                <a:gdLst>
                  <a:gd name="connsiteX0" fmla="*/ 426652 w 566284"/>
                  <a:gd name="connsiteY0" fmla="*/ 147255 h 537349"/>
                  <a:gd name="connsiteX1" fmla="*/ 426652 w 566284"/>
                  <a:gd name="connsiteY1" fmla="*/ 356511 h 537349"/>
                  <a:gd name="connsiteX2" fmla="*/ 491297 w 566284"/>
                  <a:gd name="connsiteY2" fmla="*/ 356511 h 537349"/>
                  <a:gd name="connsiteX3" fmla="*/ 514569 w 566284"/>
                  <a:gd name="connsiteY3" fmla="*/ 333260 h 537349"/>
                  <a:gd name="connsiteX4" fmla="*/ 514569 w 566284"/>
                  <a:gd name="connsiteY4" fmla="*/ 173089 h 537349"/>
                  <a:gd name="connsiteX5" fmla="*/ 491297 w 566284"/>
                  <a:gd name="connsiteY5" fmla="*/ 147255 h 537349"/>
                  <a:gd name="connsiteX6" fmla="*/ 186213 w 566284"/>
                  <a:gd name="connsiteY6" fmla="*/ 43815 h 537349"/>
                  <a:gd name="connsiteX7" fmla="*/ 168232 w 566284"/>
                  <a:gd name="connsiteY7" fmla="*/ 62002 h 537349"/>
                  <a:gd name="connsiteX8" fmla="*/ 186213 w 566284"/>
                  <a:gd name="connsiteY8" fmla="*/ 80189 h 537349"/>
                  <a:gd name="connsiteX9" fmla="*/ 204194 w 566284"/>
                  <a:gd name="connsiteY9" fmla="*/ 62002 h 537349"/>
                  <a:gd name="connsiteX10" fmla="*/ 186213 w 566284"/>
                  <a:gd name="connsiteY10" fmla="*/ 43815 h 537349"/>
                  <a:gd name="connsiteX11" fmla="*/ 18100 w 566284"/>
                  <a:gd name="connsiteY11" fmla="*/ 0 h 537349"/>
                  <a:gd name="connsiteX12" fmla="*/ 204276 w 566284"/>
                  <a:gd name="connsiteY12" fmla="*/ 0 h 537349"/>
                  <a:gd name="connsiteX13" fmla="*/ 204276 w 566284"/>
                  <a:gd name="connsiteY13" fmla="*/ 82669 h 537349"/>
                  <a:gd name="connsiteX14" fmla="*/ 160318 w 566284"/>
                  <a:gd name="connsiteY14" fmla="*/ 82669 h 537349"/>
                  <a:gd name="connsiteX15" fmla="*/ 116360 w 566284"/>
                  <a:gd name="connsiteY15" fmla="*/ 139504 h 537349"/>
                  <a:gd name="connsiteX16" fmla="*/ 116360 w 566284"/>
                  <a:gd name="connsiteY16" fmla="*/ 335843 h 537349"/>
                  <a:gd name="connsiteX17" fmla="*/ 307707 w 566284"/>
                  <a:gd name="connsiteY17" fmla="*/ 335843 h 537349"/>
                  <a:gd name="connsiteX18" fmla="*/ 307707 w 566284"/>
                  <a:gd name="connsiteY18" fmla="*/ 139504 h 537349"/>
                  <a:gd name="connsiteX19" fmla="*/ 263749 w 566284"/>
                  <a:gd name="connsiteY19" fmla="*/ 82669 h 537349"/>
                  <a:gd name="connsiteX20" fmla="*/ 222376 w 566284"/>
                  <a:gd name="connsiteY20" fmla="*/ 82669 h 537349"/>
                  <a:gd name="connsiteX21" fmla="*/ 222376 w 566284"/>
                  <a:gd name="connsiteY21" fmla="*/ 0 h 537349"/>
                  <a:gd name="connsiteX22" fmla="*/ 408552 w 566284"/>
                  <a:gd name="connsiteY22" fmla="*/ 0 h 537349"/>
                  <a:gd name="connsiteX23" fmla="*/ 426652 w 566284"/>
                  <a:gd name="connsiteY23" fmla="*/ 20667 h 537349"/>
                  <a:gd name="connsiteX24" fmla="*/ 426652 w 566284"/>
                  <a:gd name="connsiteY24" fmla="*/ 98170 h 537349"/>
                  <a:gd name="connsiteX25" fmla="*/ 491297 w 566284"/>
                  <a:gd name="connsiteY25" fmla="*/ 98170 h 537349"/>
                  <a:gd name="connsiteX26" fmla="*/ 566284 w 566284"/>
                  <a:gd name="connsiteY26" fmla="*/ 173089 h 537349"/>
                  <a:gd name="connsiteX27" fmla="*/ 566284 w 566284"/>
                  <a:gd name="connsiteY27" fmla="*/ 333260 h 537349"/>
                  <a:gd name="connsiteX28" fmla="*/ 491297 w 566284"/>
                  <a:gd name="connsiteY28" fmla="*/ 408179 h 537349"/>
                  <a:gd name="connsiteX29" fmla="*/ 426652 w 566284"/>
                  <a:gd name="connsiteY29" fmla="*/ 408179 h 537349"/>
                  <a:gd name="connsiteX30" fmla="*/ 426652 w 566284"/>
                  <a:gd name="connsiteY30" fmla="*/ 519265 h 537349"/>
                  <a:gd name="connsiteX31" fmla="*/ 408552 w 566284"/>
                  <a:gd name="connsiteY31" fmla="*/ 537349 h 537349"/>
                  <a:gd name="connsiteX32" fmla="*/ 18100 w 566284"/>
                  <a:gd name="connsiteY32" fmla="*/ 537349 h 537349"/>
                  <a:gd name="connsiteX33" fmla="*/ 0 w 566284"/>
                  <a:gd name="connsiteY33" fmla="*/ 519265 h 537349"/>
                  <a:gd name="connsiteX34" fmla="*/ 0 w 566284"/>
                  <a:gd name="connsiteY34" fmla="*/ 20667 h 537349"/>
                  <a:gd name="connsiteX35" fmla="*/ 18100 w 566284"/>
                  <a:gd name="connsiteY35" fmla="*/ 0 h 5373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566284" h="537349">
                    <a:moveTo>
                      <a:pt x="426652" y="147255"/>
                    </a:moveTo>
                    <a:lnTo>
                      <a:pt x="426652" y="356511"/>
                    </a:lnTo>
                    <a:lnTo>
                      <a:pt x="491297" y="356511"/>
                    </a:lnTo>
                    <a:cubicBezTo>
                      <a:pt x="504226" y="356511"/>
                      <a:pt x="514569" y="346177"/>
                      <a:pt x="514569" y="333260"/>
                    </a:cubicBezTo>
                    <a:lnTo>
                      <a:pt x="514569" y="173089"/>
                    </a:lnTo>
                    <a:cubicBezTo>
                      <a:pt x="514569" y="157588"/>
                      <a:pt x="504226" y="147255"/>
                      <a:pt x="491297" y="147255"/>
                    </a:cubicBezTo>
                    <a:close/>
                    <a:moveTo>
                      <a:pt x="186213" y="43815"/>
                    </a:moveTo>
                    <a:cubicBezTo>
                      <a:pt x="176282" y="43815"/>
                      <a:pt x="168232" y="51958"/>
                      <a:pt x="168232" y="62002"/>
                    </a:cubicBezTo>
                    <a:cubicBezTo>
                      <a:pt x="168232" y="72046"/>
                      <a:pt x="176282" y="80189"/>
                      <a:pt x="186213" y="80189"/>
                    </a:cubicBezTo>
                    <a:cubicBezTo>
                      <a:pt x="196144" y="80189"/>
                      <a:pt x="204194" y="72046"/>
                      <a:pt x="204194" y="62002"/>
                    </a:cubicBezTo>
                    <a:cubicBezTo>
                      <a:pt x="204194" y="51958"/>
                      <a:pt x="196144" y="43815"/>
                      <a:pt x="186213" y="43815"/>
                    </a:cubicBezTo>
                    <a:close/>
                    <a:moveTo>
                      <a:pt x="18100" y="0"/>
                    </a:moveTo>
                    <a:lnTo>
                      <a:pt x="204276" y="0"/>
                    </a:lnTo>
                    <a:lnTo>
                      <a:pt x="204276" y="82669"/>
                    </a:lnTo>
                    <a:lnTo>
                      <a:pt x="160318" y="82669"/>
                    </a:lnTo>
                    <a:lnTo>
                      <a:pt x="116360" y="139504"/>
                    </a:lnTo>
                    <a:lnTo>
                      <a:pt x="116360" y="335843"/>
                    </a:lnTo>
                    <a:lnTo>
                      <a:pt x="307707" y="335843"/>
                    </a:lnTo>
                    <a:lnTo>
                      <a:pt x="307707" y="139504"/>
                    </a:lnTo>
                    <a:lnTo>
                      <a:pt x="263749" y="82669"/>
                    </a:lnTo>
                    <a:lnTo>
                      <a:pt x="222376" y="82669"/>
                    </a:lnTo>
                    <a:lnTo>
                      <a:pt x="222376" y="0"/>
                    </a:lnTo>
                    <a:lnTo>
                      <a:pt x="408552" y="0"/>
                    </a:lnTo>
                    <a:cubicBezTo>
                      <a:pt x="418895" y="0"/>
                      <a:pt x="426652" y="10333"/>
                      <a:pt x="426652" y="20667"/>
                    </a:cubicBezTo>
                    <a:lnTo>
                      <a:pt x="426652" y="98170"/>
                    </a:lnTo>
                    <a:lnTo>
                      <a:pt x="491297" y="98170"/>
                    </a:lnTo>
                    <a:cubicBezTo>
                      <a:pt x="532669" y="98170"/>
                      <a:pt x="566284" y="131754"/>
                      <a:pt x="566284" y="173089"/>
                    </a:cubicBezTo>
                    <a:lnTo>
                      <a:pt x="566284" y="333260"/>
                    </a:lnTo>
                    <a:cubicBezTo>
                      <a:pt x="566284" y="374594"/>
                      <a:pt x="532669" y="408179"/>
                      <a:pt x="491297" y="408179"/>
                    </a:cubicBezTo>
                    <a:lnTo>
                      <a:pt x="426652" y="408179"/>
                    </a:lnTo>
                    <a:lnTo>
                      <a:pt x="426652" y="519265"/>
                    </a:lnTo>
                    <a:cubicBezTo>
                      <a:pt x="426652" y="529599"/>
                      <a:pt x="418895" y="537349"/>
                      <a:pt x="408552" y="537349"/>
                    </a:cubicBezTo>
                    <a:lnTo>
                      <a:pt x="18100" y="537349"/>
                    </a:lnTo>
                    <a:cubicBezTo>
                      <a:pt x="7757" y="537349"/>
                      <a:pt x="0" y="529599"/>
                      <a:pt x="0" y="519265"/>
                    </a:cubicBezTo>
                    <a:lnTo>
                      <a:pt x="0" y="20667"/>
                    </a:lnTo>
                    <a:cubicBezTo>
                      <a:pt x="0" y="10333"/>
                      <a:pt x="7757" y="0"/>
                      <a:pt x="18100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6380" y="6271"/>
                <a:ext cx="2540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盈利能力提升</a:t>
                </a:r>
              </a:p>
            </p:txBody>
          </p:sp>
        </p:grpSp>
        <p:grpSp>
          <p:nvGrpSpPr>
            <p:cNvPr id="10" name="组合 4"/>
            <p:cNvGrpSpPr/>
            <p:nvPr/>
          </p:nvGrpSpPr>
          <p:grpSpPr>
            <a:xfrm>
              <a:off x="8920" y="4650"/>
              <a:ext cx="3060" cy="3060"/>
              <a:chOff x="6120" y="4650"/>
              <a:chExt cx="3060" cy="306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6120" y="4650"/>
                <a:ext cx="3060" cy="3060"/>
              </a:xfrm>
              <a:prstGeom prst="ellipse">
                <a:avLst/>
              </a:prstGeom>
              <a:gradFill>
                <a:gsLst>
                  <a:gs pos="4000">
                    <a:srgbClr val="FCAF97"/>
                  </a:gs>
                  <a:gs pos="100000">
                    <a:srgbClr val="FED6C7"/>
                  </a:gs>
                </a:gsLst>
                <a:lin ang="5400000" scaled="0"/>
              </a:gra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tea-jar_38626"/>
              <p:cNvSpPr/>
              <p:nvPr/>
            </p:nvSpPr>
            <p:spPr>
              <a:xfrm>
                <a:off x="7443" y="5078"/>
                <a:ext cx="413" cy="644"/>
              </a:xfrm>
              <a:custGeom>
                <a:avLst/>
                <a:gdLst>
                  <a:gd name="connsiteX0" fmla="*/ 107250 w 388926"/>
                  <a:gd name="connsiteY0" fmla="*/ 582588 h 606369"/>
                  <a:gd name="connsiteX1" fmla="*/ 309566 w 388926"/>
                  <a:gd name="connsiteY1" fmla="*/ 582588 h 606369"/>
                  <a:gd name="connsiteX2" fmla="*/ 321299 w 388926"/>
                  <a:gd name="connsiteY2" fmla="*/ 594479 h 606369"/>
                  <a:gd name="connsiteX3" fmla="*/ 321299 w 388926"/>
                  <a:gd name="connsiteY3" fmla="*/ 606369 h 606369"/>
                  <a:gd name="connsiteX4" fmla="*/ 95349 w 388926"/>
                  <a:gd name="connsiteY4" fmla="*/ 606369 h 606369"/>
                  <a:gd name="connsiteX5" fmla="*/ 95349 w 388926"/>
                  <a:gd name="connsiteY5" fmla="*/ 594479 h 606369"/>
                  <a:gd name="connsiteX6" fmla="*/ 107250 w 388926"/>
                  <a:gd name="connsiteY6" fmla="*/ 582588 h 606369"/>
                  <a:gd name="connsiteX7" fmla="*/ 68704 w 388926"/>
                  <a:gd name="connsiteY7" fmla="*/ 294046 h 606369"/>
                  <a:gd name="connsiteX8" fmla="*/ 346614 w 388926"/>
                  <a:gd name="connsiteY8" fmla="*/ 294046 h 606369"/>
                  <a:gd name="connsiteX9" fmla="*/ 311749 w 388926"/>
                  <a:gd name="connsiteY9" fmla="*/ 573767 h 606369"/>
                  <a:gd name="connsiteX10" fmla="*/ 107256 w 388926"/>
                  <a:gd name="connsiteY10" fmla="*/ 573767 h 606369"/>
                  <a:gd name="connsiteX11" fmla="*/ 68704 w 388926"/>
                  <a:gd name="connsiteY11" fmla="*/ 294046 h 606369"/>
                  <a:gd name="connsiteX12" fmla="*/ 81289 w 388926"/>
                  <a:gd name="connsiteY12" fmla="*/ 239993 h 606369"/>
                  <a:gd name="connsiteX13" fmla="*/ 328823 w 388926"/>
                  <a:gd name="connsiteY13" fmla="*/ 239993 h 606369"/>
                  <a:gd name="connsiteX14" fmla="*/ 353124 w 388926"/>
                  <a:gd name="connsiteY14" fmla="*/ 264444 h 606369"/>
                  <a:gd name="connsiteX15" fmla="*/ 328823 w 388926"/>
                  <a:gd name="connsiteY15" fmla="*/ 288895 h 606369"/>
                  <a:gd name="connsiteX16" fmla="*/ 81289 w 388926"/>
                  <a:gd name="connsiteY16" fmla="*/ 288895 h 606369"/>
                  <a:gd name="connsiteX17" fmla="*/ 56820 w 388926"/>
                  <a:gd name="connsiteY17" fmla="*/ 264444 h 606369"/>
                  <a:gd name="connsiteX18" fmla="*/ 81289 w 388926"/>
                  <a:gd name="connsiteY18" fmla="*/ 239993 h 606369"/>
                  <a:gd name="connsiteX19" fmla="*/ 318583 w 388926"/>
                  <a:gd name="connsiteY19" fmla="*/ 181283 h 606369"/>
                  <a:gd name="connsiteX20" fmla="*/ 345222 w 388926"/>
                  <a:gd name="connsiteY20" fmla="*/ 207886 h 606369"/>
                  <a:gd name="connsiteX21" fmla="*/ 318583 w 388926"/>
                  <a:gd name="connsiteY21" fmla="*/ 234489 h 606369"/>
                  <a:gd name="connsiteX22" fmla="*/ 291944 w 388926"/>
                  <a:gd name="connsiteY22" fmla="*/ 207886 h 606369"/>
                  <a:gd name="connsiteX23" fmla="*/ 318583 w 388926"/>
                  <a:gd name="connsiteY23" fmla="*/ 181283 h 606369"/>
                  <a:gd name="connsiteX24" fmla="*/ 197775 w 388926"/>
                  <a:gd name="connsiteY24" fmla="*/ 162018 h 606369"/>
                  <a:gd name="connsiteX25" fmla="*/ 224414 w 388926"/>
                  <a:gd name="connsiteY25" fmla="*/ 188621 h 606369"/>
                  <a:gd name="connsiteX26" fmla="*/ 197775 w 388926"/>
                  <a:gd name="connsiteY26" fmla="*/ 215224 h 606369"/>
                  <a:gd name="connsiteX27" fmla="*/ 171136 w 388926"/>
                  <a:gd name="connsiteY27" fmla="*/ 188621 h 606369"/>
                  <a:gd name="connsiteX28" fmla="*/ 197775 w 388926"/>
                  <a:gd name="connsiteY28" fmla="*/ 162018 h 606369"/>
                  <a:gd name="connsiteX29" fmla="*/ 257756 w 388926"/>
                  <a:gd name="connsiteY29" fmla="*/ 138379 h 606369"/>
                  <a:gd name="connsiteX30" fmla="*/ 284395 w 388926"/>
                  <a:gd name="connsiteY30" fmla="*/ 165018 h 606369"/>
                  <a:gd name="connsiteX31" fmla="*/ 257756 w 388926"/>
                  <a:gd name="connsiteY31" fmla="*/ 191657 h 606369"/>
                  <a:gd name="connsiteX32" fmla="*/ 231117 w 388926"/>
                  <a:gd name="connsiteY32" fmla="*/ 165018 h 606369"/>
                  <a:gd name="connsiteX33" fmla="*/ 257756 w 388926"/>
                  <a:gd name="connsiteY33" fmla="*/ 138379 h 606369"/>
                  <a:gd name="connsiteX34" fmla="*/ 247452 w 388926"/>
                  <a:gd name="connsiteY34" fmla="*/ 74799 h 606369"/>
                  <a:gd name="connsiteX35" fmla="*/ 274161 w 388926"/>
                  <a:gd name="connsiteY35" fmla="*/ 101402 h 606369"/>
                  <a:gd name="connsiteX36" fmla="*/ 247452 w 388926"/>
                  <a:gd name="connsiteY36" fmla="*/ 128005 h 606369"/>
                  <a:gd name="connsiteX37" fmla="*/ 220743 w 388926"/>
                  <a:gd name="connsiteY37" fmla="*/ 101402 h 606369"/>
                  <a:gd name="connsiteX38" fmla="*/ 247452 w 388926"/>
                  <a:gd name="connsiteY38" fmla="*/ 74799 h 606369"/>
                  <a:gd name="connsiteX39" fmla="*/ 6139 w 388926"/>
                  <a:gd name="connsiteY39" fmla="*/ 47670 h 606369"/>
                  <a:gd name="connsiteX40" fmla="*/ 28100 w 388926"/>
                  <a:gd name="connsiteY40" fmla="*/ 51018 h 606369"/>
                  <a:gd name="connsiteX41" fmla="*/ 161539 w 388926"/>
                  <a:gd name="connsiteY41" fmla="*/ 232654 h 606369"/>
                  <a:gd name="connsiteX42" fmla="*/ 122312 w 388926"/>
                  <a:gd name="connsiteY42" fmla="*/ 232654 h 606369"/>
                  <a:gd name="connsiteX43" fmla="*/ 2786 w 388926"/>
                  <a:gd name="connsiteY43" fmla="*/ 69433 h 606369"/>
                  <a:gd name="connsiteX44" fmla="*/ 6139 w 388926"/>
                  <a:gd name="connsiteY44" fmla="*/ 47670 h 606369"/>
                  <a:gd name="connsiteX45" fmla="*/ 145980 w 388926"/>
                  <a:gd name="connsiteY45" fmla="*/ 0 h 606369"/>
                  <a:gd name="connsiteX46" fmla="*/ 172619 w 388926"/>
                  <a:gd name="connsiteY46" fmla="*/ 26603 h 606369"/>
                  <a:gd name="connsiteX47" fmla="*/ 145980 w 388926"/>
                  <a:gd name="connsiteY47" fmla="*/ 53206 h 606369"/>
                  <a:gd name="connsiteX48" fmla="*/ 119341 w 388926"/>
                  <a:gd name="connsiteY48" fmla="*/ 26603 h 606369"/>
                  <a:gd name="connsiteX49" fmla="*/ 145980 w 388926"/>
                  <a:gd name="connsiteY49" fmla="*/ 0 h 6063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</a:cxnLst>
                <a:rect l="l" t="t" r="r" b="b"/>
                <a:pathLst>
                  <a:path w="388926" h="606369">
                    <a:moveTo>
                      <a:pt x="107250" y="582588"/>
                    </a:moveTo>
                    <a:lnTo>
                      <a:pt x="309566" y="582588"/>
                    </a:lnTo>
                    <a:cubicBezTo>
                      <a:pt x="316103" y="582588"/>
                      <a:pt x="321299" y="587947"/>
                      <a:pt x="321299" y="594479"/>
                    </a:cubicBezTo>
                    <a:lnTo>
                      <a:pt x="321299" y="606369"/>
                    </a:lnTo>
                    <a:lnTo>
                      <a:pt x="95349" y="606369"/>
                    </a:lnTo>
                    <a:lnTo>
                      <a:pt x="95349" y="594479"/>
                    </a:lnTo>
                    <a:cubicBezTo>
                      <a:pt x="95349" y="587947"/>
                      <a:pt x="100713" y="582588"/>
                      <a:pt x="107250" y="582588"/>
                    </a:cubicBezTo>
                    <a:close/>
                    <a:moveTo>
                      <a:pt x="68704" y="294046"/>
                    </a:moveTo>
                    <a:lnTo>
                      <a:pt x="346614" y="294046"/>
                    </a:lnTo>
                    <a:cubicBezTo>
                      <a:pt x="415504" y="378414"/>
                      <a:pt x="397737" y="505134"/>
                      <a:pt x="311749" y="573767"/>
                    </a:cubicBezTo>
                    <a:lnTo>
                      <a:pt x="107256" y="573767"/>
                    </a:lnTo>
                    <a:cubicBezTo>
                      <a:pt x="17413" y="514341"/>
                      <a:pt x="-10076" y="385110"/>
                      <a:pt x="68704" y="294046"/>
                    </a:cubicBezTo>
                    <a:close/>
                    <a:moveTo>
                      <a:pt x="81289" y="239993"/>
                    </a:moveTo>
                    <a:lnTo>
                      <a:pt x="328823" y="239993"/>
                    </a:lnTo>
                    <a:cubicBezTo>
                      <a:pt x="342231" y="239993"/>
                      <a:pt x="353124" y="251046"/>
                      <a:pt x="353124" y="264444"/>
                    </a:cubicBezTo>
                    <a:cubicBezTo>
                      <a:pt x="353124" y="278009"/>
                      <a:pt x="342231" y="288895"/>
                      <a:pt x="328823" y="288895"/>
                    </a:cubicBezTo>
                    <a:lnTo>
                      <a:pt x="81289" y="288895"/>
                    </a:lnTo>
                    <a:cubicBezTo>
                      <a:pt x="67881" y="288895"/>
                      <a:pt x="56820" y="278009"/>
                      <a:pt x="56820" y="264444"/>
                    </a:cubicBezTo>
                    <a:cubicBezTo>
                      <a:pt x="56820" y="251046"/>
                      <a:pt x="67881" y="239993"/>
                      <a:pt x="81289" y="239993"/>
                    </a:cubicBezTo>
                    <a:close/>
                    <a:moveTo>
                      <a:pt x="318583" y="181283"/>
                    </a:moveTo>
                    <a:cubicBezTo>
                      <a:pt x="333295" y="181283"/>
                      <a:pt x="345222" y="193194"/>
                      <a:pt x="345222" y="207886"/>
                    </a:cubicBezTo>
                    <a:cubicBezTo>
                      <a:pt x="345222" y="222578"/>
                      <a:pt x="333295" y="234489"/>
                      <a:pt x="318583" y="234489"/>
                    </a:cubicBezTo>
                    <a:cubicBezTo>
                      <a:pt x="303871" y="234489"/>
                      <a:pt x="291944" y="222578"/>
                      <a:pt x="291944" y="207886"/>
                    </a:cubicBezTo>
                    <a:cubicBezTo>
                      <a:pt x="291944" y="193194"/>
                      <a:pt x="303871" y="181283"/>
                      <a:pt x="318583" y="181283"/>
                    </a:cubicBezTo>
                    <a:close/>
                    <a:moveTo>
                      <a:pt x="197775" y="162018"/>
                    </a:moveTo>
                    <a:cubicBezTo>
                      <a:pt x="212487" y="162018"/>
                      <a:pt x="224414" y="173929"/>
                      <a:pt x="224414" y="188621"/>
                    </a:cubicBezTo>
                    <a:cubicBezTo>
                      <a:pt x="224414" y="203313"/>
                      <a:pt x="212487" y="215224"/>
                      <a:pt x="197775" y="215224"/>
                    </a:cubicBezTo>
                    <a:cubicBezTo>
                      <a:pt x="183063" y="215224"/>
                      <a:pt x="171136" y="203313"/>
                      <a:pt x="171136" y="188621"/>
                    </a:cubicBezTo>
                    <a:cubicBezTo>
                      <a:pt x="171136" y="173929"/>
                      <a:pt x="183063" y="162018"/>
                      <a:pt x="197775" y="162018"/>
                    </a:cubicBezTo>
                    <a:close/>
                    <a:moveTo>
                      <a:pt x="257756" y="138379"/>
                    </a:moveTo>
                    <a:cubicBezTo>
                      <a:pt x="272468" y="138379"/>
                      <a:pt x="284395" y="150306"/>
                      <a:pt x="284395" y="165018"/>
                    </a:cubicBezTo>
                    <a:cubicBezTo>
                      <a:pt x="284395" y="179730"/>
                      <a:pt x="272468" y="191657"/>
                      <a:pt x="257756" y="191657"/>
                    </a:cubicBezTo>
                    <a:cubicBezTo>
                      <a:pt x="243044" y="191657"/>
                      <a:pt x="231117" y="179730"/>
                      <a:pt x="231117" y="165018"/>
                    </a:cubicBezTo>
                    <a:cubicBezTo>
                      <a:pt x="231117" y="150306"/>
                      <a:pt x="243044" y="138379"/>
                      <a:pt x="257756" y="138379"/>
                    </a:cubicBezTo>
                    <a:close/>
                    <a:moveTo>
                      <a:pt x="247452" y="74799"/>
                    </a:moveTo>
                    <a:cubicBezTo>
                      <a:pt x="262203" y="74799"/>
                      <a:pt x="274161" y="86710"/>
                      <a:pt x="274161" y="101402"/>
                    </a:cubicBezTo>
                    <a:cubicBezTo>
                      <a:pt x="274161" y="116094"/>
                      <a:pt x="262203" y="128005"/>
                      <a:pt x="247452" y="128005"/>
                    </a:cubicBezTo>
                    <a:cubicBezTo>
                      <a:pt x="232701" y="128005"/>
                      <a:pt x="220743" y="116094"/>
                      <a:pt x="220743" y="101402"/>
                    </a:cubicBezTo>
                    <a:cubicBezTo>
                      <a:pt x="220743" y="86710"/>
                      <a:pt x="232701" y="74799"/>
                      <a:pt x="247452" y="74799"/>
                    </a:cubicBezTo>
                    <a:close/>
                    <a:moveTo>
                      <a:pt x="6139" y="47670"/>
                    </a:moveTo>
                    <a:cubicBezTo>
                      <a:pt x="13180" y="42480"/>
                      <a:pt x="22903" y="43987"/>
                      <a:pt x="28100" y="51018"/>
                    </a:cubicBezTo>
                    <a:lnTo>
                      <a:pt x="161539" y="232654"/>
                    </a:lnTo>
                    <a:lnTo>
                      <a:pt x="122312" y="232654"/>
                    </a:lnTo>
                    <a:lnTo>
                      <a:pt x="2786" y="69433"/>
                    </a:lnTo>
                    <a:cubicBezTo>
                      <a:pt x="-2243" y="62569"/>
                      <a:pt x="-63" y="53529"/>
                      <a:pt x="6139" y="47670"/>
                    </a:cubicBezTo>
                    <a:close/>
                    <a:moveTo>
                      <a:pt x="145980" y="0"/>
                    </a:moveTo>
                    <a:cubicBezTo>
                      <a:pt x="160692" y="0"/>
                      <a:pt x="172619" y="11911"/>
                      <a:pt x="172619" y="26603"/>
                    </a:cubicBezTo>
                    <a:cubicBezTo>
                      <a:pt x="172619" y="41295"/>
                      <a:pt x="160692" y="53206"/>
                      <a:pt x="145980" y="53206"/>
                    </a:cubicBezTo>
                    <a:cubicBezTo>
                      <a:pt x="131268" y="53206"/>
                      <a:pt x="119341" y="41295"/>
                      <a:pt x="119341" y="26603"/>
                    </a:cubicBezTo>
                    <a:cubicBezTo>
                      <a:pt x="119341" y="11911"/>
                      <a:pt x="131268" y="0"/>
                      <a:pt x="145980" y="0"/>
                    </a:cubicBezTo>
                    <a:close/>
                  </a:path>
                </a:pathLst>
              </a:custGeom>
              <a:solidFill>
                <a:srgbClr val="FC6A4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6380" y="6271"/>
                <a:ext cx="2540" cy="5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lstStyle/>
              <a:p>
                <a:pPr algn="l"/>
                <a:r>
                  <a:rPr lang="en-US" altLang="zh-CN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  </a:t>
                </a:r>
                <a:r>
                  <a:rPr lang="zh-CN" altLang="en-US" b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汉仪正圆-55W" panose="00020600040101010101" charset="-122"/>
                    <a:ea typeface="汉仪正圆-55W" panose="00020600040101010101" charset="-122"/>
                    <a:cs typeface="汉仪正圆-55W" panose="00020600040101010101" charset="-122"/>
                    <a:sym typeface="+mn-ea"/>
                  </a:rPr>
                  <a:t>现金流充沛</a:t>
                </a:r>
              </a:p>
            </p:txBody>
          </p:sp>
        </p:grpSp>
      </p:grpSp>
      <p:sp>
        <p:nvSpPr>
          <p:cNvPr id="18" name="文本框 17"/>
          <p:cNvSpPr txBox="1"/>
          <p:nvPr/>
        </p:nvSpPr>
        <p:spPr>
          <a:xfrm>
            <a:off x="375285" y="3375660"/>
            <a:ext cx="35255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毛利率从 2023 年的 29.5% 提升至 32.5%，主要得益于自产原料占比提升和物流成本优化。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8217535" y="3375660"/>
            <a:ext cx="33813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经营活动现金流 62.1 亿元，支撑供应链扩建和海外投资。</a:t>
            </a:r>
          </a:p>
        </p:txBody>
      </p:sp>
      <p:sp>
        <p:nvSpPr>
          <p:cNvPr id="6" name="矩形 5"/>
          <p:cNvSpPr/>
          <p:nvPr/>
        </p:nvSpPr>
        <p:spPr>
          <a:xfrm>
            <a:off x="790575" y="1136650"/>
            <a:ext cx="2590800" cy="5143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Ⅲ</a:t>
            </a:r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财务健康度</a:t>
            </a:r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  <a:sym typeface="+mn-ea"/>
              </a:rPr>
              <a:t>三、核心结论</a:t>
            </a:r>
          </a:p>
        </p:txBody>
      </p:sp>
      <p:sp>
        <p:nvSpPr>
          <p:cNvPr id="2" name="矩形 1"/>
          <p:cNvSpPr/>
          <p:nvPr/>
        </p:nvSpPr>
        <p:spPr>
          <a:xfrm>
            <a:off x="1139190" y="2400300"/>
            <a:ext cx="3009900" cy="3219450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2323465" y="2756535"/>
            <a:ext cx="6413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总结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1158240" y="3124835"/>
            <a:ext cx="30480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2024 年，</a:t>
            </a: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光启茶韵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通过 “供应链壁垒 + 下沉红利 + 海外扩张” 三重引擎，实现营收与利润双位数增长，巩固全球现制饮品龙头地位。其核心优势在于极致的成本控制能力和规模化加盟体系，但需警惕市场竞争加剧和海外扩张的不确定性。</a:t>
            </a:r>
          </a:p>
        </p:txBody>
      </p:sp>
      <p:pic>
        <p:nvPicPr>
          <p:cNvPr id="4" name="图片 3" descr="VCG2113725257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980565"/>
            <a:ext cx="2705735" cy="4058920"/>
          </a:xfrm>
          <a:prstGeom prst="rect">
            <a:avLst/>
          </a:prstGeom>
        </p:spPr>
      </p:pic>
      <p:sp>
        <p:nvSpPr>
          <p:cNvPr id="5" name="beverage_250774"/>
          <p:cNvSpPr/>
          <p:nvPr/>
        </p:nvSpPr>
        <p:spPr>
          <a:xfrm>
            <a:off x="7835222" y="2259113"/>
            <a:ext cx="609685" cy="608764"/>
          </a:xfrm>
          <a:custGeom>
            <a:avLst/>
            <a:gdLst>
              <a:gd name="T0" fmla="*/ 6291 w 6827"/>
              <a:gd name="T1" fmla="*/ 2473 h 6827"/>
              <a:gd name="T2" fmla="*/ 6548 w 6827"/>
              <a:gd name="T3" fmla="*/ 1602 h 6827"/>
              <a:gd name="T4" fmla="*/ 4946 w 6827"/>
              <a:gd name="T5" fmla="*/ 0 h 6827"/>
              <a:gd name="T6" fmla="*/ 3466 w 6827"/>
              <a:gd name="T7" fmla="*/ 987 h 6827"/>
              <a:gd name="T8" fmla="*/ 2258 w 6827"/>
              <a:gd name="T9" fmla="*/ 1338 h 6827"/>
              <a:gd name="T10" fmla="*/ 1254 w 6827"/>
              <a:gd name="T11" fmla="*/ 836 h 6827"/>
              <a:gd name="T12" fmla="*/ 0 w 6827"/>
              <a:gd name="T13" fmla="*/ 2090 h 6827"/>
              <a:gd name="T14" fmla="*/ 1254 w 6827"/>
              <a:gd name="T15" fmla="*/ 3344 h 6827"/>
              <a:gd name="T16" fmla="*/ 1541 w 6827"/>
              <a:gd name="T17" fmla="*/ 3311 h 6827"/>
              <a:gd name="T18" fmla="*/ 1812 w 6827"/>
              <a:gd name="T19" fmla="*/ 6698 h 6827"/>
              <a:gd name="T20" fmla="*/ 1950 w 6827"/>
              <a:gd name="T21" fmla="*/ 6827 h 6827"/>
              <a:gd name="T22" fmla="*/ 4458 w 6827"/>
              <a:gd name="T23" fmla="*/ 6827 h 6827"/>
              <a:gd name="T24" fmla="*/ 4597 w 6827"/>
              <a:gd name="T25" fmla="*/ 6700 h 6827"/>
              <a:gd name="T26" fmla="*/ 4894 w 6827"/>
              <a:gd name="T27" fmla="*/ 3529 h 6827"/>
              <a:gd name="T28" fmla="*/ 5851 w 6827"/>
              <a:gd name="T29" fmla="*/ 4319 h 6827"/>
              <a:gd name="T30" fmla="*/ 6827 w 6827"/>
              <a:gd name="T31" fmla="*/ 3344 h 6827"/>
              <a:gd name="T32" fmla="*/ 6291 w 6827"/>
              <a:gd name="T33" fmla="*/ 2473 h 6827"/>
              <a:gd name="T34" fmla="*/ 4331 w 6827"/>
              <a:gd name="T35" fmla="*/ 6548 h 6827"/>
              <a:gd name="T36" fmla="*/ 2079 w 6827"/>
              <a:gd name="T37" fmla="*/ 6548 h 6827"/>
              <a:gd name="T38" fmla="*/ 1814 w 6827"/>
              <a:gd name="T39" fmla="*/ 3238 h 6827"/>
              <a:gd name="T40" fmla="*/ 3274 w 6827"/>
              <a:gd name="T41" fmla="*/ 4180 h 6827"/>
              <a:gd name="T42" fmla="*/ 4623 w 6827"/>
              <a:gd name="T43" fmla="*/ 3442 h 6827"/>
              <a:gd name="T44" fmla="*/ 4331 w 6827"/>
              <a:gd name="T45" fmla="*/ 6548 h 6827"/>
              <a:gd name="T46" fmla="*/ 5851 w 6827"/>
              <a:gd name="T47" fmla="*/ 4040 h 6827"/>
              <a:gd name="T48" fmla="*/ 5155 w 6827"/>
              <a:gd name="T49" fmla="*/ 3344 h 6827"/>
              <a:gd name="T50" fmla="*/ 5196 w 6827"/>
              <a:gd name="T51" fmla="*/ 3107 h 6827"/>
              <a:gd name="T52" fmla="*/ 5176 w 6827"/>
              <a:gd name="T53" fmla="*/ 2976 h 6827"/>
              <a:gd name="T54" fmla="*/ 5065 w 6827"/>
              <a:gd name="T55" fmla="*/ 2921 h 6827"/>
              <a:gd name="T56" fmla="*/ 5054 w 6827"/>
              <a:gd name="T57" fmla="*/ 2921 h 6827"/>
              <a:gd name="T58" fmla="*/ 4690 w 6827"/>
              <a:gd name="T59" fmla="*/ 2901 h 6827"/>
              <a:gd name="T60" fmla="*/ 4531 w 6827"/>
              <a:gd name="T61" fmla="*/ 2994 h 6827"/>
              <a:gd name="T62" fmla="*/ 3274 w 6827"/>
              <a:gd name="T63" fmla="*/ 3901 h 6827"/>
              <a:gd name="T64" fmla="*/ 2010 w 6827"/>
              <a:gd name="T65" fmla="*/ 2972 h 6827"/>
              <a:gd name="T66" fmla="*/ 1923 w 6827"/>
              <a:gd name="T67" fmla="*/ 2882 h 6827"/>
              <a:gd name="T68" fmla="*/ 1799 w 6827"/>
              <a:gd name="T69" fmla="*/ 2898 h 6827"/>
              <a:gd name="T70" fmla="*/ 1254 w 6827"/>
              <a:gd name="T71" fmla="*/ 3065 h 6827"/>
              <a:gd name="T72" fmla="*/ 279 w 6827"/>
              <a:gd name="T73" fmla="*/ 2090 h 6827"/>
              <a:gd name="T74" fmla="*/ 1254 w 6827"/>
              <a:gd name="T75" fmla="*/ 1115 h 6827"/>
              <a:gd name="T76" fmla="*/ 2108 w 6827"/>
              <a:gd name="T77" fmla="*/ 1620 h 6827"/>
              <a:gd name="T78" fmla="*/ 2212 w 6827"/>
              <a:gd name="T79" fmla="*/ 1690 h 6827"/>
              <a:gd name="T80" fmla="*/ 2330 w 6827"/>
              <a:gd name="T81" fmla="*/ 1650 h 6827"/>
              <a:gd name="T82" fmla="*/ 3274 w 6827"/>
              <a:gd name="T83" fmla="*/ 1254 h 6827"/>
              <a:gd name="T84" fmla="*/ 3530 w 6827"/>
              <a:gd name="T85" fmla="*/ 1279 h 6827"/>
              <a:gd name="T86" fmla="*/ 3689 w 6827"/>
              <a:gd name="T87" fmla="*/ 1186 h 6827"/>
              <a:gd name="T88" fmla="*/ 4946 w 6827"/>
              <a:gd name="T89" fmla="*/ 279 h 6827"/>
              <a:gd name="T90" fmla="*/ 6269 w 6827"/>
              <a:gd name="T91" fmla="*/ 1602 h 6827"/>
              <a:gd name="T92" fmla="*/ 5964 w 6827"/>
              <a:gd name="T93" fmla="*/ 2448 h 6827"/>
              <a:gd name="T94" fmla="*/ 5938 w 6827"/>
              <a:gd name="T95" fmla="*/ 2579 h 6827"/>
              <a:gd name="T96" fmla="*/ 6035 w 6827"/>
              <a:gd name="T97" fmla="*/ 2671 h 6827"/>
              <a:gd name="T98" fmla="*/ 6548 w 6827"/>
              <a:gd name="T99" fmla="*/ 3344 h 6827"/>
              <a:gd name="T100" fmla="*/ 5851 w 6827"/>
              <a:gd name="T101" fmla="*/ 4040 h 6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6827" h="6827">
                <a:moveTo>
                  <a:pt x="6291" y="2473"/>
                </a:moveTo>
                <a:cubicBezTo>
                  <a:pt x="6458" y="2215"/>
                  <a:pt x="6548" y="1912"/>
                  <a:pt x="6548" y="1602"/>
                </a:cubicBezTo>
                <a:cubicBezTo>
                  <a:pt x="6548" y="719"/>
                  <a:pt x="5829" y="0"/>
                  <a:pt x="4946" y="0"/>
                </a:cubicBezTo>
                <a:cubicBezTo>
                  <a:pt x="4293" y="0"/>
                  <a:pt x="3713" y="392"/>
                  <a:pt x="3466" y="987"/>
                </a:cubicBezTo>
                <a:cubicBezTo>
                  <a:pt x="3031" y="935"/>
                  <a:pt x="2592" y="1063"/>
                  <a:pt x="2258" y="1338"/>
                </a:cubicBezTo>
                <a:cubicBezTo>
                  <a:pt x="2023" y="1025"/>
                  <a:pt x="1652" y="836"/>
                  <a:pt x="1254" y="836"/>
                </a:cubicBezTo>
                <a:cubicBezTo>
                  <a:pt x="562" y="836"/>
                  <a:pt x="0" y="1398"/>
                  <a:pt x="0" y="2090"/>
                </a:cubicBezTo>
                <a:cubicBezTo>
                  <a:pt x="0" y="2781"/>
                  <a:pt x="562" y="3344"/>
                  <a:pt x="1254" y="3344"/>
                </a:cubicBezTo>
                <a:cubicBezTo>
                  <a:pt x="1351" y="3344"/>
                  <a:pt x="1447" y="3332"/>
                  <a:pt x="1541" y="3311"/>
                </a:cubicBezTo>
                <a:lnTo>
                  <a:pt x="1812" y="6698"/>
                </a:lnTo>
                <a:cubicBezTo>
                  <a:pt x="1817" y="6771"/>
                  <a:pt x="1878" y="6827"/>
                  <a:pt x="1950" y="6827"/>
                </a:cubicBezTo>
                <a:lnTo>
                  <a:pt x="4458" y="6827"/>
                </a:lnTo>
                <a:cubicBezTo>
                  <a:pt x="4530" y="6827"/>
                  <a:pt x="4590" y="6772"/>
                  <a:pt x="4597" y="6700"/>
                </a:cubicBezTo>
                <a:lnTo>
                  <a:pt x="4894" y="3529"/>
                </a:lnTo>
                <a:cubicBezTo>
                  <a:pt x="4981" y="3978"/>
                  <a:pt x="5377" y="4319"/>
                  <a:pt x="5851" y="4319"/>
                </a:cubicBezTo>
                <a:cubicBezTo>
                  <a:pt x="6389" y="4319"/>
                  <a:pt x="6827" y="3881"/>
                  <a:pt x="6827" y="3344"/>
                </a:cubicBezTo>
                <a:cubicBezTo>
                  <a:pt x="6827" y="2971"/>
                  <a:pt x="6614" y="2636"/>
                  <a:pt x="6291" y="2473"/>
                </a:cubicBezTo>
                <a:close/>
                <a:moveTo>
                  <a:pt x="4331" y="6548"/>
                </a:moveTo>
                <a:lnTo>
                  <a:pt x="2079" y="6548"/>
                </a:lnTo>
                <a:lnTo>
                  <a:pt x="1814" y="3238"/>
                </a:lnTo>
                <a:cubicBezTo>
                  <a:pt x="2071" y="3808"/>
                  <a:pt x="2635" y="4180"/>
                  <a:pt x="3274" y="4180"/>
                </a:cubicBezTo>
                <a:cubicBezTo>
                  <a:pt x="3830" y="4180"/>
                  <a:pt x="4333" y="3894"/>
                  <a:pt x="4623" y="3442"/>
                </a:cubicBezTo>
                <a:lnTo>
                  <a:pt x="4331" y="6548"/>
                </a:lnTo>
                <a:close/>
                <a:moveTo>
                  <a:pt x="5851" y="4040"/>
                </a:moveTo>
                <a:cubicBezTo>
                  <a:pt x="5467" y="4040"/>
                  <a:pt x="5155" y="3728"/>
                  <a:pt x="5155" y="3344"/>
                </a:cubicBezTo>
                <a:cubicBezTo>
                  <a:pt x="5155" y="3263"/>
                  <a:pt x="5169" y="3183"/>
                  <a:pt x="5196" y="3107"/>
                </a:cubicBezTo>
                <a:cubicBezTo>
                  <a:pt x="5212" y="3063"/>
                  <a:pt x="5204" y="3013"/>
                  <a:pt x="5176" y="2976"/>
                </a:cubicBezTo>
                <a:cubicBezTo>
                  <a:pt x="5149" y="2941"/>
                  <a:pt x="5108" y="2921"/>
                  <a:pt x="5065" y="2921"/>
                </a:cubicBezTo>
                <a:cubicBezTo>
                  <a:pt x="5061" y="2921"/>
                  <a:pt x="5057" y="2921"/>
                  <a:pt x="5054" y="2921"/>
                </a:cubicBezTo>
                <a:cubicBezTo>
                  <a:pt x="4934" y="2931"/>
                  <a:pt x="4809" y="2924"/>
                  <a:pt x="4690" y="2901"/>
                </a:cubicBezTo>
                <a:cubicBezTo>
                  <a:pt x="4622" y="2888"/>
                  <a:pt x="4553" y="2927"/>
                  <a:pt x="4531" y="2994"/>
                </a:cubicBezTo>
                <a:cubicBezTo>
                  <a:pt x="4351" y="3536"/>
                  <a:pt x="3846" y="3901"/>
                  <a:pt x="3274" y="3901"/>
                </a:cubicBezTo>
                <a:cubicBezTo>
                  <a:pt x="2692" y="3901"/>
                  <a:pt x="2184" y="3528"/>
                  <a:pt x="2010" y="2972"/>
                </a:cubicBezTo>
                <a:cubicBezTo>
                  <a:pt x="1997" y="2930"/>
                  <a:pt x="1965" y="2897"/>
                  <a:pt x="1923" y="2882"/>
                </a:cubicBezTo>
                <a:cubicBezTo>
                  <a:pt x="1882" y="2868"/>
                  <a:pt x="1836" y="2874"/>
                  <a:pt x="1799" y="2898"/>
                </a:cubicBezTo>
                <a:cubicBezTo>
                  <a:pt x="1638" y="3007"/>
                  <a:pt x="1450" y="3065"/>
                  <a:pt x="1254" y="3065"/>
                </a:cubicBezTo>
                <a:cubicBezTo>
                  <a:pt x="716" y="3065"/>
                  <a:pt x="279" y="2628"/>
                  <a:pt x="279" y="2090"/>
                </a:cubicBezTo>
                <a:cubicBezTo>
                  <a:pt x="279" y="1552"/>
                  <a:pt x="716" y="1115"/>
                  <a:pt x="1254" y="1115"/>
                </a:cubicBezTo>
                <a:cubicBezTo>
                  <a:pt x="1609" y="1115"/>
                  <a:pt x="1937" y="1308"/>
                  <a:pt x="2108" y="1620"/>
                </a:cubicBezTo>
                <a:cubicBezTo>
                  <a:pt x="2130" y="1658"/>
                  <a:pt x="2168" y="1684"/>
                  <a:pt x="2212" y="1690"/>
                </a:cubicBezTo>
                <a:cubicBezTo>
                  <a:pt x="2255" y="1696"/>
                  <a:pt x="2299" y="1681"/>
                  <a:pt x="2330" y="1650"/>
                </a:cubicBezTo>
                <a:cubicBezTo>
                  <a:pt x="2581" y="1394"/>
                  <a:pt x="2916" y="1254"/>
                  <a:pt x="3274" y="1254"/>
                </a:cubicBezTo>
                <a:cubicBezTo>
                  <a:pt x="3360" y="1254"/>
                  <a:pt x="3446" y="1262"/>
                  <a:pt x="3530" y="1279"/>
                </a:cubicBezTo>
                <a:cubicBezTo>
                  <a:pt x="3598" y="1292"/>
                  <a:pt x="3667" y="1252"/>
                  <a:pt x="3689" y="1186"/>
                </a:cubicBezTo>
                <a:cubicBezTo>
                  <a:pt x="3869" y="643"/>
                  <a:pt x="4374" y="279"/>
                  <a:pt x="4946" y="279"/>
                </a:cubicBezTo>
                <a:cubicBezTo>
                  <a:pt x="5676" y="279"/>
                  <a:pt x="6269" y="872"/>
                  <a:pt x="6269" y="1602"/>
                </a:cubicBezTo>
                <a:cubicBezTo>
                  <a:pt x="6269" y="1911"/>
                  <a:pt x="6161" y="2211"/>
                  <a:pt x="5964" y="2448"/>
                </a:cubicBezTo>
                <a:cubicBezTo>
                  <a:pt x="5934" y="2484"/>
                  <a:pt x="5924" y="2534"/>
                  <a:pt x="5938" y="2579"/>
                </a:cubicBezTo>
                <a:cubicBezTo>
                  <a:pt x="5953" y="2624"/>
                  <a:pt x="5989" y="2659"/>
                  <a:pt x="6035" y="2671"/>
                </a:cubicBezTo>
                <a:cubicBezTo>
                  <a:pt x="6337" y="2753"/>
                  <a:pt x="6548" y="3030"/>
                  <a:pt x="6548" y="3344"/>
                </a:cubicBezTo>
                <a:cubicBezTo>
                  <a:pt x="6548" y="3728"/>
                  <a:pt x="6236" y="4040"/>
                  <a:pt x="5851" y="4040"/>
                </a:cubicBezTo>
                <a:close/>
              </a:path>
            </a:pathLst>
          </a:custGeom>
          <a:solidFill>
            <a:srgbClr val="FC6A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7835265" y="3060700"/>
            <a:ext cx="6413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展望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7700645" y="3493770"/>
            <a:ext cx="400050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未来，公司需在保持低价优势的同时，通过产品创新和全球化布局打开增长天花板。未来增长点可能包括：</a:t>
            </a:r>
          </a:p>
          <a:p>
            <a:pPr algn="l">
              <a:lnSpc>
                <a:spcPct val="20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·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现磨咖啡业务（幸运咖门店数跃居国内第四）；</a:t>
            </a:r>
          </a:p>
          <a:p>
            <a:pPr algn="l">
              <a:lnSpc>
                <a:spcPct val="20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·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东南亚市场深化与欧美市场试水；</a:t>
            </a:r>
          </a:p>
          <a:p>
            <a:pPr algn="l">
              <a:lnSpc>
                <a:spcPct val="200000"/>
              </a:lnSpc>
            </a:pPr>
            <a:r>
              <a:rPr lang="en-US" altLang="zh-CN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·</a:t>
            </a:r>
            <a:r>
              <a:rPr lang="zh-CN" altLang="en-US" sz="12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数字化与会员运营提升用户复购率。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公司概览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17500" y="2413000"/>
            <a:ext cx="2735548" cy="3256883"/>
            <a:chOff x="1340" y="3930"/>
            <a:chExt cx="4535" cy="5399"/>
          </a:xfrm>
        </p:grpSpPr>
        <p:sp>
          <p:nvSpPr>
            <p:cNvPr id="14" name="矩形 13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beer-drink-jar-outline_39529"/>
            <p:cNvSpPr/>
            <p:nvPr/>
          </p:nvSpPr>
          <p:spPr>
            <a:xfrm>
              <a:off x="3246" y="4110"/>
              <a:ext cx="722" cy="960"/>
            </a:xfrm>
            <a:custGeom>
              <a:avLst/>
              <a:gdLst>
                <a:gd name="connsiteX0" fmla="*/ 324253 w 428892"/>
                <a:gd name="connsiteY0" fmla="*/ 316022 h 570130"/>
                <a:gd name="connsiteX1" fmla="*/ 328128 w 428892"/>
                <a:gd name="connsiteY1" fmla="*/ 398575 h 570130"/>
                <a:gd name="connsiteX2" fmla="*/ 351381 w 428892"/>
                <a:gd name="connsiteY2" fmla="*/ 398575 h 570130"/>
                <a:gd name="connsiteX3" fmla="*/ 351381 w 428892"/>
                <a:gd name="connsiteY3" fmla="*/ 316022 h 570130"/>
                <a:gd name="connsiteX4" fmla="*/ 320377 w 428892"/>
                <a:gd name="connsiteY4" fmla="*/ 263137 h 570130"/>
                <a:gd name="connsiteX5" fmla="*/ 322961 w 428892"/>
                <a:gd name="connsiteY5" fmla="*/ 294094 h 570130"/>
                <a:gd name="connsiteX6" fmla="*/ 356549 w 428892"/>
                <a:gd name="connsiteY6" fmla="*/ 294094 h 570130"/>
                <a:gd name="connsiteX7" fmla="*/ 373343 w 428892"/>
                <a:gd name="connsiteY7" fmla="*/ 310863 h 570130"/>
                <a:gd name="connsiteX8" fmla="*/ 373343 w 428892"/>
                <a:gd name="connsiteY8" fmla="*/ 403735 h 570130"/>
                <a:gd name="connsiteX9" fmla="*/ 356549 w 428892"/>
                <a:gd name="connsiteY9" fmla="*/ 419213 h 570130"/>
                <a:gd name="connsiteX10" fmla="*/ 329420 w 428892"/>
                <a:gd name="connsiteY10" fmla="*/ 419213 h 570130"/>
                <a:gd name="connsiteX11" fmla="*/ 332004 w 428892"/>
                <a:gd name="connsiteY11" fmla="*/ 451460 h 570130"/>
                <a:gd name="connsiteX12" fmla="*/ 356549 w 428892"/>
                <a:gd name="connsiteY12" fmla="*/ 451460 h 570130"/>
                <a:gd name="connsiteX13" fmla="*/ 406931 w 428892"/>
                <a:gd name="connsiteY13" fmla="*/ 403735 h 570130"/>
                <a:gd name="connsiteX14" fmla="*/ 406931 w 428892"/>
                <a:gd name="connsiteY14" fmla="*/ 310863 h 570130"/>
                <a:gd name="connsiteX15" fmla="*/ 356549 w 428892"/>
                <a:gd name="connsiteY15" fmla="*/ 263137 h 570130"/>
                <a:gd name="connsiteX16" fmla="*/ 244164 w 428892"/>
                <a:gd name="connsiteY16" fmla="*/ 229667 h 570130"/>
                <a:gd name="connsiteX17" fmla="*/ 260938 w 428892"/>
                <a:gd name="connsiteY17" fmla="*/ 247724 h 570130"/>
                <a:gd name="connsiteX18" fmla="*/ 260938 w 428892"/>
                <a:gd name="connsiteY18" fmla="*/ 476022 h 570130"/>
                <a:gd name="connsiteX19" fmla="*/ 244164 w 428892"/>
                <a:gd name="connsiteY19" fmla="*/ 495369 h 570130"/>
                <a:gd name="connsiteX20" fmla="*/ 227389 w 428892"/>
                <a:gd name="connsiteY20" fmla="*/ 476022 h 570130"/>
                <a:gd name="connsiteX21" fmla="*/ 227389 w 428892"/>
                <a:gd name="connsiteY21" fmla="*/ 247724 h 570130"/>
                <a:gd name="connsiteX22" fmla="*/ 244164 w 428892"/>
                <a:gd name="connsiteY22" fmla="*/ 229667 h 570130"/>
                <a:gd name="connsiteX23" fmla="*/ 169221 w 428892"/>
                <a:gd name="connsiteY23" fmla="*/ 229667 h 570130"/>
                <a:gd name="connsiteX24" fmla="*/ 184728 w 428892"/>
                <a:gd name="connsiteY24" fmla="*/ 247724 h 570130"/>
                <a:gd name="connsiteX25" fmla="*/ 184728 w 428892"/>
                <a:gd name="connsiteY25" fmla="*/ 476022 h 570130"/>
                <a:gd name="connsiteX26" fmla="*/ 169221 w 428892"/>
                <a:gd name="connsiteY26" fmla="*/ 495369 h 570130"/>
                <a:gd name="connsiteX27" fmla="*/ 152421 w 428892"/>
                <a:gd name="connsiteY27" fmla="*/ 476022 h 570130"/>
                <a:gd name="connsiteX28" fmla="*/ 152421 w 428892"/>
                <a:gd name="connsiteY28" fmla="*/ 247724 h 570130"/>
                <a:gd name="connsiteX29" fmla="*/ 169221 w 428892"/>
                <a:gd name="connsiteY29" fmla="*/ 229667 h 570130"/>
                <a:gd name="connsiteX30" fmla="*/ 92960 w 428892"/>
                <a:gd name="connsiteY30" fmla="*/ 229667 h 570130"/>
                <a:gd name="connsiteX31" fmla="*/ 109760 w 428892"/>
                <a:gd name="connsiteY31" fmla="*/ 247724 h 570130"/>
                <a:gd name="connsiteX32" fmla="*/ 109760 w 428892"/>
                <a:gd name="connsiteY32" fmla="*/ 476022 h 570130"/>
                <a:gd name="connsiteX33" fmla="*/ 92960 w 428892"/>
                <a:gd name="connsiteY33" fmla="*/ 495369 h 570130"/>
                <a:gd name="connsiteX34" fmla="*/ 77453 w 428892"/>
                <a:gd name="connsiteY34" fmla="*/ 476022 h 570130"/>
                <a:gd name="connsiteX35" fmla="*/ 77453 w 428892"/>
                <a:gd name="connsiteY35" fmla="*/ 247724 h 570130"/>
                <a:gd name="connsiteX36" fmla="*/ 92960 w 428892"/>
                <a:gd name="connsiteY36" fmla="*/ 229667 h 570130"/>
                <a:gd name="connsiteX37" fmla="*/ 52966 w 428892"/>
                <a:gd name="connsiteY37" fmla="*/ 185744 h 570130"/>
                <a:gd name="connsiteX38" fmla="*/ 52966 w 428892"/>
                <a:gd name="connsiteY38" fmla="*/ 192193 h 570130"/>
                <a:gd name="connsiteX39" fmla="*/ 33588 w 428892"/>
                <a:gd name="connsiteY39" fmla="*/ 537883 h 570130"/>
                <a:gd name="connsiteX40" fmla="*/ 303583 w 428892"/>
                <a:gd name="connsiteY40" fmla="*/ 537883 h 570130"/>
                <a:gd name="connsiteX41" fmla="*/ 299708 w 428892"/>
                <a:gd name="connsiteY41" fmla="*/ 470809 h 570130"/>
                <a:gd name="connsiteX42" fmla="*/ 298416 w 428892"/>
                <a:gd name="connsiteY42" fmla="*/ 447591 h 570130"/>
                <a:gd name="connsiteX43" fmla="*/ 289373 w 428892"/>
                <a:gd name="connsiteY43" fmla="*/ 270876 h 570130"/>
                <a:gd name="connsiteX44" fmla="*/ 288081 w 428892"/>
                <a:gd name="connsiteY44" fmla="*/ 247658 h 570130"/>
                <a:gd name="connsiteX45" fmla="*/ 284206 w 428892"/>
                <a:gd name="connsiteY45" fmla="*/ 185744 h 570130"/>
                <a:gd name="connsiteX46" fmla="*/ 142103 w 428892"/>
                <a:gd name="connsiteY46" fmla="*/ 185744 h 570130"/>
                <a:gd name="connsiteX47" fmla="*/ 152438 w 428892"/>
                <a:gd name="connsiteY47" fmla="*/ 21928 h 570130"/>
                <a:gd name="connsiteX48" fmla="*/ 116266 w 428892"/>
                <a:gd name="connsiteY48" fmla="*/ 39987 h 570130"/>
                <a:gd name="connsiteX49" fmla="*/ 107223 w 428892"/>
                <a:gd name="connsiteY49" fmla="*/ 60625 h 570130"/>
                <a:gd name="connsiteX50" fmla="*/ 93013 w 428892"/>
                <a:gd name="connsiteY50" fmla="*/ 58045 h 570130"/>
                <a:gd name="connsiteX51" fmla="*/ 86554 w 428892"/>
                <a:gd name="connsiteY51" fmla="*/ 59335 h 570130"/>
                <a:gd name="connsiteX52" fmla="*/ 32296 w 428892"/>
                <a:gd name="connsiteY52" fmla="*/ 119960 h 570130"/>
                <a:gd name="connsiteX53" fmla="*/ 42631 w 428892"/>
                <a:gd name="connsiteY53" fmla="*/ 153497 h 570130"/>
                <a:gd name="connsiteX54" fmla="*/ 144686 w 428892"/>
                <a:gd name="connsiteY54" fmla="*/ 153497 h 570130"/>
                <a:gd name="connsiteX55" fmla="*/ 167940 w 428892"/>
                <a:gd name="connsiteY55" fmla="*/ 153497 h 570130"/>
                <a:gd name="connsiteX56" fmla="*/ 298416 w 428892"/>
                <a:gd name="connsiteY56" fmla="*/ 153497 h 570130"/>
                <a:gd name="connsiteX57" fmla="*/ 315210 w 428892"/>
                <a:gd name="connsiteY57" fmla="*/ 119960 h 570130"/>
                <a:gd name="connsiteX58" fmla="*/ 269995 w 428892"/>
                <a:gd name="connsiteY58" fmla="*/ 74814 h 570130"/>
                <a:gd name="connsiteX59" fmla="*/ 246742 w 428892"/>
                <a:gd name="connsiteY59" fmla="*/ 78683 h 570130"/>
                <a:gd name="connsiteX60" fmla="*/ 249326 w 428892"/>
                <a:gd name="connsiteY60" fmla="*/ 63205 h 570130"/>
                <a:gd name="connsiteX61" fmla="*/ 249326 w 428892"/>
                <a:gd name="connsiteY61" fmla="*/ 56755 h 570130"/>
                <a:gd name="connsiteX62" fmla="*/ 219613 w 428892"/>
                <a:gd name="connsiteY62" fmla="*/ 32247 h 570130"/>
                <a:gd name="connsiteX63" fmla="*/ 209279 w 428892"/>
                <a:gd name="connsiteY63" fmla="*/ 34827 h 570130"/>
                <a:gd name="connsiteX64" fmla="*/ 192485 w 428892"/>
                <a:gd name="connsiteY64" fmla="*/ 49016 h 570130"/>
                <a:gd name="connsiteX65" fmla="*/ 179566 w 428892"/>
                <a:gd name="connsiteY65" fmla="*/ 30957 h 570130"/>
                <a:gd name="connsiteX66" fmla="*/ 152438 w 428892"/>
                <a:gd name="connsiteY66" fmla="*/ 21928 h 570130"/>
                <a:gd name="connsiteX67" fmla="*/ 152438 w 428892"/>
                <a:gd name="connsiteY67" fmla="*/ 0 h 570130"/>
                <a:gd name="connsiteX68" fmla="*/ 196360 w 428892"/>
                <a:gd name="connsiteY68" fmla="*/ 16769 h 570130"/>
                <a:gd name="connsiteX69" fmla="*/ 219613 w 428892"/>
                <a:gd name="connsiteY69" fmla="*/ 11609 h 570130"/>
                <a:gd name="connsiteX70" fmla="*/ 269995 w 428892"/>
                <a:gd name="connsiteY70" fmla="*/ 54175 h 570130"/>
                <a:gd name="connsiteX71" fmla="*/ 335879 w 428892"/>
                <a:gd name="connsiteY71" fmla="*/ 119960 h 570130"/>
                <a:gd name="connsiteX72" fmla="*/ 315210 w 428892"/>
                <a:gd name="connsiteY72" fmla="*/ 167685 h 570130"/>
                <a:gd name="connsiteX73" fmla="*/ 315210 w 428892"/>
                <a:gd name="connsiteY73" fmla="*/ 168975 h 570130"/>
                <a:gd name="connsiteX74" fmla="*/ 320377 w 428892"/>
                <a:gd name="connsiteY74" fmla="*/ 241209 h 570130"/>
                <a:gd name="connsiteX75" fmla="*/ 356549 w 428892"/>
                <a:gd name="connsiteY75" fmla="*/ 241209 h 570130"/>
                <a:gd name="connsiteX76" fmla="*/ 428892 w 428892"/>
                <a:gd name="connsiteY76" fmla="*/ 310863 h 570130"/>
                <a:gd name="connsiteX77" fmla="*/ 428892 w 428892"/>
                <a:gd name="connsiteY77" fmla="*/ 403735 h 570130"/>
                <a:gd name="connsiteX78" fmla="*/ 356549 w 428892"/>
                <a:gd name="connsiteY78" fmla="*/ 473389 h 570130"/>
                <a:gd name="connsiteX79" fmla="*/ 333296 w 428892"/>
                <a:gd name="connsiteY79" fmla="*/ 473389 h 570130"/>
                <a:gd name="connsiteX80" fmla="*/ 337171 w 428892"/>
                <a:gd name="connsiteY80" fmla="*/ 553362 h 570130"/>
                <a:gd name="connsiteX81" fmla="*/ 333296 w 428892"/>
                <a:gd name="connsiteY81" fmla="*/ 564971 h 570130"/>
                <a:gd name="connsiteX82" fmla="*/ 321669 w 428892"/>
                <a:gd name="connsiteY82" fmla="*/ 570130 h 570130"/>
                <a:gd name="connsiteX83" fmla="*/ 16794 w 428892"/>
                <a:gd name="connsiteY83" fmla="*/ 570130 h 570130"/>
                <a:gd name="connsiteX84" fmla="*/ 3876 w 428892"/>
                <a:gd name="connsiteY84" fmla="*/ 564971 h 570130"/>
                <a:gd name="connsiteX85" fmla="*/ 0 w 428892"/>
                <a:gd name="connsiteY85" fmla="*/ 553362 h 570130"/>
                <a:gd name="connsiteX86" fmla="*/ 21961 w 428892"/>
                <a:gd name="connsiteY86" fmla="*/ 168975 h 570130"/>
                <a:gd name="connsiteX87" fmla="*/ 23253 w 428892"/>
                <a:gd name="connsiteY87" fmla="*/ 163816 h 570130"/>
                <a:gd name="connsiteX88" fmla="*/ 10335 w 428892"/>
                <a:gd name="connsiteY88" fmla="*/ 119960 h 570130"/>
                <a:gd name="connsiteX89" fmla="*/ 93013 w 428892"/>
                <a:gd name="connsiteY89" fmla="*/ 37407 h 570130"/>
                <a:gd name="connsiteX90" fmla="*/ 152438 w 428892"/>
                <a:gd name="connsiteY90" fmla="*/ 0 h 5701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</a:cxnLst>
              <a:rect l="l" t="t" r="r" b="b"/>
              <a:pathLst>
                <a:path w="428892" h="570130">
                  <a:moveTo>
                    <a:pt x="324253" y="316022"/>
                  </a:moveTo>
                  <a:lnTo>
                    <a:pt x="328128" y="398575"/>
                  </a:lnTo>
                  <a:lnTo>
                    <a:pt x="351381" y="398575"/>
                  </a:lnTo>
                  <a:lnTo>
                    <a:pt x="351381" y="316022"/>
                  </a:lnTo>
                  <a:close/>
                  <a:moveTo>
                    <a:pt x="320377" y="263137"/>
                  </a:moveTo>
                  <a:lnTo>
                    <a:pt x="322961" y="294094"/>
                  </a:lnTo>
                  <a:lnTo>
                    <a:pt x="356549" y="294094"/>
                  </a:lnTo>
                  <a:cubicBezTo>
                    <a:pt x="365592" y="294094"/>
                    <a:pt x="373343" y="301834"/>
                    <a:pt x="373343" y="310863"/>
                  </a:cubicBezTo>
                  <a:lnTo>
                    <a:pt x="373343" y="403735"/>
                  </a:lnTo>
                  <a:cubicBezTo>
                    <a:pt x="373343" y="412764"/>
                    <a:pt x="365592" y="419213"/>
                    <a:pt x="356549" y="419213"/>
                  </a:cubicBezTo>
                  <a:lnTo>
                    <a:pt x="329420" y="419213"/>
                  </a:lnTo>
                  <a:lnTo>
                    <a:pt x="332004" y="451460"/>
                  </a:lnTo>
                  <a:lnTo>
                    <a:pt x="356549" y="451460"/>
                  </a:lnTo>
                  <a:cubicBezTo>
                    <a:pt x="384969" y="451460"/>
                    <a:pt x="406931" y="429532"/>
                    <a:pt x="406931" y="403735"/>
                  </a:cubicBezTo>
                  <a:lnTo>
                    <a:pt x="406931" y="310863"/>
                  </a:lnTo>
                  <a:cubicBezTo>
                    <a:pt x="406931" y="283775"/>
                    <a:pt x="384969" y="263137"/>
                    <a:pt x="356549" y="263137"/>
                  </a:cubicBezTo>
                  <a:close/>
                  <a:moveTo>
                    <a:pt x="244164" y="229667"/>
                  </a:moveTo>
                  <a:cubicBezTo>
                    <a:pt x="253196" y="229667"/>
                    <a:pt x="260938" y="237406"/>
                    <a:pt x="260938" y="247724"/>
                  </a:cubicBezTo>
                  <a:lnTo>
                    <a:pt x="260938" y="476022"/>
                  </a:lnTo>
                  <a:cubicBezTo>
                    <a:pt x="260938" y="486340"/>
                    <a:pt x="253196" y="495369"/>
                    <a:pt x="244164" y="495369"/>
                  </a:cubicBezTo>
                  <a:cubicBezTo>
                    <a:pt x="235131" y="495369"/>
                    <a:pt x="227389" y="486340"/>
                    <a:pt x="227389" y="476022"/>
                  </a:cubicBezTo>
                  <a:lnTo>
                    <a:pt x="227389" y="247724"/>
                  </a:lnTo>
                  <a:cubicBezTo>
                    <a:pt x="227389" y="237406"/>
                    <a:pt x="235131" y="229667"/>
                    <a:pt x="244164" y="229667"/>
                  </a:cubicBezTo>
                  <a:close/>
                  <a:moveTo>
                    <a:pt x="169221" y="229667"/>
                  </a:moveTo>
                  <a:cubicBezTo>
                    <a:pt x="178267" y="229667"/>
                    <a:pt x="184728" y="237406"/>
                    <a:pt x="184728" y="247724"/>
                  </a:cubicBezTo>
                  <a:lnTo>
                    <a:pt x="184728" y="476022"/>
                  </a:lnTo>
                  <a:cubicBezTo>
                    <a:pt x="184728" y="486340"/>
                    <a:pt x="178267" y="495369"/>
                    <a:pt x="169221" y="495369"/>
                  </a:cubicBezTo>
                  <a:cubicBezTo>
                    <a:pt x="158882" y="495369"/>
                    <a:pt x="152421" y="486340"/>
                    <a:pt x="152421" y="476022"/>
                  </a:cubicBezTo>
                  <a:lnTo>
                    <a:pt x="152421" y="247724"/>
                  </a:lnTo>
                  <a:cubicBezTo>
                    <a:pt x="152421" y="237406"/>
                    <a:pt x="158882" y="229667"/>
                    <a:pt x="169221" y="229667"/>
                  </a:cubicBezTo>
                  <a:close/>
                  <a:moveTo>
                    <a:pt x="92960" y="229667"/>
                  </a:moveTo>
                  <a:cubicBezTo>
                    <a:pt x="102006" y="229667"/>
                    <a:pt x="109760" y="237406"/>
                    <a:pt x="109760" y="247724"/>
                  </a:cubicBezTo>
                  <a:lnTo>
                    <a:pt x="109760" y="476022"/>
                  </a:lnTo>
                  <a:cubicBezTo>
                    <a:pt x="109760" y="486340"/>
                    <a:pt x="102006" y="495369"/>
                    <a:pt x="92960" y="495369"/>
                  </a:cubicBezTo>
                  <a:cubicBezTo>
                    <a:pt x="83914" y="495369"/>
                    <a:pt x="77453" y="486340"/>
                    <a:pt x="77453" y="476022"/>
                  </a:cubicBezTo>
                  <a:lnTo>
                    <a:pt x="77453" y="247724"/>
                  </a:lnTo>
                  <a:cubicBezTo>
                    <a:pt x="77453" y="237406"/>
                    <a:pt x="83914" y="229667"/>
                    <a:pt x="92960" y="229667"/>
                  </a:cubicBezTo>
                  <a:close/>
                  <a:moveTo>
                    <a:pt x="52966" y="185744"/>
                  </a:moveTo>
                  <a:lnTo>
                    <a:pt x="52966" y="192193"/>
                  </a:lnTo>
                  <a:lnTo>
                    <a:pt x="33588" y="537883"/>
                  </a:lnTo>
                  <a:lnTo>
                    <a:pt x="303583" y="537883"/>
                  </a:lnTo>
                  <a:lnTo>
                    <a:pt x="299708" y="470809"/>
                  </a:lnTo>
                  <a:lnTo>
                    <a:pt x="298416" y="447591"/>
                  </a:lnTo>
                  <a:lnTo>
                    <a:pt x="289373" y="270876"/>
                  </a:lnTo>
                  <a:lnTo>
                    <a:pt x="288081" y="247658"/>
                  </a:lnTo>
                  <a:lnTo>
                    <a:pt x="284206" y="185744"/>
                  </a:lnTo>
                  <a:lnTo>
                    <a:pt x="142103" y="185744"/>
                  </a:lnTo>
                  <a:close/>
                  <a:moveTo>
                    <a:pt x="152438" y="21928"/>
                  </a:moveTo>
                  <a:cubicBezTo>
                    <a:pt x="136935" y="21928"/>
                    <a:pt x="124017" y="28378"/>
                    <a:pt x="116266" y="39987"/>
                  </a:cubicBezTo>
                  <a:cubicBezTo>
                    <a:pt x="111099" y="45146"/>
                    <a:pt x="108515" y="52885"/>
                    <a:pt x="107223" y="60625"/>
                  </a:cubicBezTo>
                  <a:cubicBezTo>
                    <a:pt x="103347" y="59335"/>
                    <a:pt x="98180" y="58045"/>
                    <a:pt x="93013" y="58045"/>
                  </a:cubicBezTo>
                  <a:cubicBezTo>
                    <a:pt x="90429" y="58045"/>
                    <a:pt x="89137" y="58045"/>
                    <a:pt x="86554" y="59335"/>
                  </a:cubicBezTo>
                  <a:cubicBezTo>
                    <a:pt x="55549" y="61915"/>
                    <a:pt x="32296" y="87712"/>
                    <a:pt x="32296" y="119960"/>
                  </a:cubicBezTo>
                  <a:cubicBezTo>
                    <a:pt x="32296" y="132858"/>
                    <a:pt x="36172" y="144467"/>
                    <a:pt x="42631" y="153497"/>
                  </a:cubicBezTo>
                  <a:lnTo>
                    <a:pt x="144686" y="153497"/>
                  </a:lnTo>
                  <a:lnTo>
                    <a:pt x="167940" y="153497"/>
                  </a:lnTo>
                  <a:lnTo>
                    <a:pt x="298416" y="153497"/>
                  </a:lnTo>
                  <a:cubicBezTo>
                    <a:pt x="308751" y="145757"/>
                    <a:pt x="315210" y="134148"/>
                    <a:pt x="315210" y="119960"/>
                  </a:cubicBezTo>
                  <a:cubicBezTo>
                    <a:pt x="315210" y="95452"/>
                    <a:pt x="294540" y="74814"/>
                    <a:pt x="269995" y="74814"/>
                  </a:cubicBezTo>
                  <a:cubicBezTo>
                    <a:pt x="262244" y="74814"/>
                    <a:pt x="248034" y="79973"/>
                    <a:pt x="246742" y="78683"/>
                  </a:cubicBezTo>
                  <a:cubicBezTo>
                    <a:pt x="249326" y="73524"/>
                    <a:pt x="249326" y="68364"/>
                    <a:pt x="249326" y="63205"/>
                  </a:cubicBezTo>
                  <a:cubicBezTo>
                    <a:pt x="249326" y="60625"/>
                    <a:pt x="249326" y="59335"/>
                    <a:pt x="249326" y="56755"/>
                  </a:cubicBezTo>
                  <a:cubicBezTo>
                    <a:pt x="246742" y="42566"/>
                    <a:pt x="233824" y="32247"/>
                    <a:pt x="219613" y="32247"/>
                  </a:cubicBezTo>
                  <a:cubicBezTo>
                    <a:pt x="215738" y="32247"/>
                    <a:pt x="213154" y="33537"/>
                    <a:pt x="209279" y="34827"/>
                  </a:cubicBezTo>
                  <a:cubicBezTo>
                    <a:pt x="202819" y="37407"/>
                    <a:pt x="196360" y="42566"/>
                    <a:pt x="192485" y="49016"/>
                  </a:cubicBezTo>
                  <a:cubicBezTo>
                    <a:pt x="189901" y="41276"/>
                    <a:pt x="184734" y="36117"/>
                    <a:pt x="179566" y="30957"/>
                  </a:cubicBezTo>
                  <a:cubicBezTo>
                    <a:pt x="171815" y="24508"/>
                    <a:pt x="162772" y="21928"/>
                    <a:pt x="152438" y="21928"/>
                  </a:cubicBezTo>
                  <a:close/>
                  <a:moveTo>
                    <a:pt x="152438" y="0"/>
                  </a:moveTo>
                  <a:cubicBezTo>
                    <a:pt x="169231" y="0"/>
                    <a:pt x="184734" y="6449"/>
                    <a:pt x="196360" y="16769"/>
                  </a:cubicBezTo>
                  <a:cubicBezTo>
                    <a:pt x="202819" y="12899"/>
                    <a:pt x="210570" y="11609"/>
                    <a:pt x="219613" y="11609"/>
                  </a:cubicBezTo>
                  <a:cubicBezTo>
                    <a:pt x="245450" y="11609"/>
                    <a:pt x="266120" y="29667"/>
                    <a:pt x="269995" y="54175"/>
                  </a:cubicBezTo>
                  <a:cubicBezTo>
                    <a:pt x="306167" y="54175"/>
                    <a:pt x="335879" y="83843"/>
                    <a:pt x="335879" y="119960"/>
                  </a:cubicBezTo>
                  <a:cubicBezTo>
                    <a:pt x="335879" y="138018"/>
                    <a:pt x="328128" y="156076"/>
                    <a:pt x="315210" y="167685"/>
                  </a:cubicBezTo>
                  <a:cubicBezTo>
                    <a:pt x="315210" y="167685"/>
                    <a:pt x="315210" y="168975"/>
                    <a:pt x="315210" y="168975"/>
                  </a:cubicBezTo>
                  <a:lnTo>
                    <a:pt x="320377" y="241209"/>
                  </a:lnTo>
                  <a:lnTo>
                    <a:pt x="356549" y="241209"/>
                  </a:lnTo>
                  <a:cubicBezTo>
                    <a:pt x="396596" y="241209"/>
                    <a:pt x="428892" y="272166"/>
                    <a:pt x="428892" y="310863"/>
                  </a:cubicBezTo>
                  <a:lnTo>
                    <a:pt x="428892" y="403735"/>
                  </a:lnTo>
                  <a:cubicBezTo>
                    <a:pt x="428892" y="441141"/>
                    <a:pt x="396596" y="473389"/>
                    <a:pt x="356549" y="473389"/>
                  </a:cubicBezTo>
                  <a:lnTo>
                    <a:pt x="333296" y="473389"/>
                  </a:lnTo>
                  <a:lnTo>
                    <a:pt x="337171" y="553362"/>
                  </a:lnTo>
                  <a:cubicBezTo>
                    <a:pt x="337171" y="557231"/>
                    <a:pt x="335879" y="561101"/>
                    <a:pt x="333296" y="564971"/>
                  </a:cubicBezTo>
                  <a:cubicBezTo>
                    <a:pt x="329420" y="567550"/>
                    <a:pt x="325545" y="570130"/>
                    <a:pt x="321669" y="570130"/>
                  </a:cubicBezTo>
                  <a:lnTo>
                    <a:pt x="16794" y="570130"/>
                  </a:lnTo>
                  <a:cubicBezTo>
                    <a:pt x="11627" y="570130"/>
                    <a:pt x="7751" y="567550"/>
                    <a:pt x="3876" y="564971"/>
                  </a:cubicBezTo>
                  <a:cubicBezTo>
                    <a:pt x="1292" y="561101"/>
                    <a:pt x="0" y="557231"/>
                    <a:pt x="0" y="553362"/>
                  </a:cubicBezTo>
                  <a:lnTo>
                    <a:pt x="21961" y="168975"/>
                  </a:lnTo>
                  <a:cubicBezTo>
                    <a:pt x="21961" y="167685"/>
                    <a:pt x="21961" y="165106"/>
                    <a:pt x="23253" y="163816"/>
                  </a:cubicBezTo>
                  <a:cubicBezTo>
                    <a:pt x="15502" y="150917"/>
                    <a:pt x="10335" y="135438"/>
                    <a:pt x="10335" y="119960"/>
                  </a:cubicBezTo>
                  <a:cubicBezTo>
                    <a:pt x="10335" y="74814"/>
                    <a:pt x="47798" y="37407"/>
                    <a:pt x="93013" y="37407"/>
                  </a:cubicBezTo>
                  <a:cubicBezTo>
                    <a:pt x="103347" y="15479"/>
                    <a:pt x="125309" y="0"/>
                    <a:pt x="152438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270" y="5988"/>
              <a:ext cx="2674" cy="61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全球门店规模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474" y="6526"/>
              <a:ext cx="4266" cy="191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46</a:t>
              </a:r>
              <a:r>
                <a:rPr lang="en-MY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,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479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家</a:t>
              </a:r>
              <a:endParaRPr lang="en-MY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dist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超越月亮克，成为全球门店数量最多的现制饮品品牌</a:t>
              </a:r>
            </a:p>
          </p:txBody>
        </p:sp>
      </p:grpSp>
      <p:grpSp>
        <p:nvGrpSpPr>
          <p:cNvPr id="43" name="组合 27"/>
          <p:cNvGrpSpPr/>
          <p:nvPr/>
        </p:nvGrpSpPr>
        <p:grpSpPr>
          <a:xfrm>
            <a:off x="3226403" y="2413000"/>
            <a:ext cx="2734945" cy="3256883"/>
            <a:chOff x="1340" y="3930"/>
            <a:chExt cx="4535" cy="5399"/>
          </a:xfrm>
        </p:grpSpPr>
        <p:sp>
          <p:nvSpPr>
            <p:cNvPr id="44" name="矩形 43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beer-drink-jar-outline_39529"/>
            <p:cNvSpPr/>
            <p:nvPr/>
          </p:nvSpPr>
          <p:spPr>
            <a:xfrm>
              <a:off x="3371" y="4110"/>
              <a:ext cx="471" cy="960"/>
            </a:xfrm>
            <a:custGeom>
              <a:avLst/>
              <a:gdLst>
                <a:gd name="T0" fmla="*/ 147 w 198"/>
                <a:gd name="T1" fmla="*/ 363 h 404"/>
                <a:gd name="T2" fmla="*/ 198 w 198"/>
                <a:gd name="T3" fmla="*/ 100 h 404"/>
                <a:gd name="T4" fmla="*/ 185 w 198"/>
                <a:gd name="T5" fmla="*/ 9 h 404"/>
                <a:gd name="T6" fmla="*/ 172 w 198"/>
                <a:gd name="T7" fmla="*/ 0 h 404"/>
                <a:gd name="T8" fmla="*/ 26 w 198"/>
                <a:gd name="T9" fmla="*/ 0 h 404"/>
                <a:gd name="T10" fmla="*/ 13 w 198"/>
                <a:gd name="T11" fmla="*/ 9 h 404"/>
                <a:gd name="T12" fmla="*/ 0 w 198"/>
                <a:gd name="T13" fmla="*/ 100 h 404"/>
                <a:gd name="T14" fmla="*/ 51 w 198"/>
                <a:gd name="T15" fmla="*/ 363 h 404"/>
                <a:gd name="T16" fmla="*/ 24 w 198"/>
                <a:gd name="T17" fmla="*/ 381 h 404"/>
                <a:gd name="T18" fmla="*/ 99 w 198"/>
                <a:gd name="T19" fmla="*/ 404 h 404"/>
                <a:gd name="T20" fmla="*/ 174 w 198"/>
                <a:gd name="T21" fmla="*/ 381 h 404"/>
                <a:gd name="T22" fmla="*/ 147 w 198"/>
                <a:gd name="T23" fmla="*/ 363 h 404"/>
                <a:gd name="T24" fmla="*/ 73 w 198"/>
                <a:gd name="T25" fmla="*/ 195 h 404"/>
                <a:gd name="T26" fmla="*/ 60 w 198"/>
                <a:gd name="T27" fmla="*/ 209 h 404"/>
                <a:gd name="T28" fmla="*/ 46 w 198"/>
                <a:gd name="T29" fmla="*/ 195 h 404"/>
                <a:gd name="T30" fmla="*/ 46 w 198"/>
                <a:gd name="T31" fmla="*/ 100 h 404"/>
                <a:gd name="T32" fmla="*/ 27 w 198"/>
                <a:gd name="T33" fmla="*/ 100 h 404"/>
                <a:gd name="T34" fmla="*/ 36 w 198"/>
                <a:gd name="T35" fmla="*/ 27 h 404"/>
                <a:gd name="T36" fmla="*/ 162 w 198"/>
                <a:gd name="T37" fmla="*/ 27 h 404"/>
                <a:gd name="T38" fmla="*/ 172 w 198"/>
                <a:gd name="T39" fmla="*/ 100 h 404"/>
                <a:gd name="T40" fmla="*/ 73 w 198"/>
                <a:gd name="T41" fmla="*/ 100 h 404"/>
                <a:gd name="T42" fmla="*/ 73 w 198"/>
                <a:gd name="T43" fmla="*/ 195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8" h="404">
                  <a:moveTo>
                    <a:pt x="147" y="363"/>
                  </a:moveTo>
                  <a:cubicBezTo>
                    <a:pt x="160" y="312"/>
                    <a:pt x="198" y="160"/>
                    <a:pt x="198" y="100"/>
                  </a:cubicBezTo>
                  <a:cubicBezTo>
                    <a:pt x="198" y="68"/>
                    <a:pt x="194" y="37"/>
                    <a:pt x="185" y="9"/>
                  </a:cubicBezTo>
                  <a:cubicBezTo>
                    <a:pt x="183" y="4"/>
                    <a:pt x="178" y="0"/>
                    <a:pt x="172" y="0"/>
                  </a:cubicBezTo>
                  <a:lnTo>
                    <a:pt x="26" y="0"/>
                  </a:lnTo>
                  <a:cubicBezTo>
                    <a:pt x="20" y="0"/>
                    <a:pt x="15" y="4"/>
                    <a:pt x="13" y="9"/>
                  </a:cubicBezTo>
                  <a:cubicBezTo>
                    <a:pt x="5" y="37"/>
                    <a:pt x="0" y="68"/>
                    <a:pt x="0" y="100"/>
                  </a:cubicBezTo>
                  <a:cubicBezTo>
                    <a:pt x="0" y="160"/>
                    <a:pt x="38" y="312"/>
                    <a:pt x="51" y="363"/>
                  </a:cubicBezTo>
                  <a:cubicBezTo>
                    <a:pt x="35" y="368"/>
                    <a:pt x="24" y="374"/>
                    <a:pt x="24" y="381"/>
                  </a:cubicBezTo>
                  <a:cubicBezTo>
                    <a:pt x="24" y="394"/>
                    <a:pt x="58" y="404"/>
                    <a:pt x="99" y="404"/>
                  </a:cubicBezTo>
                  <a:cubicBezTo>
                    <a:pt x="141" y="404"/>
                    <a:pt x="174" y="394"/>
                    <a:pt x="174" y="381"/>
                  </a:cubicBezTo>
                  <a:cubicBezTo>
                    <a:pt x="174" y="374"/>
                    <a:pt x="164" y="368"/>
                    <a:pt x="147" y="363"/>
                  </a:cubicBezTo>
                  <a:close/>
                  <a:moveTo>
                    <a:pt x="73" y="195"/>
                  </a:moveTo>
                  <a:cubicBezTo>
                    <a:pt x="73" y="203"/>
                    <a:pt x="67" y="209"/>
                    <a:pt x="60" y="209"/>
                  </a:cubicBezTo>
                  <a:cubicBezTo>
                    <a:pt x="52" y="209"/>
                    <a:pt x="46" y="203"/>
                    <a:pt x="46" y="195"/>
                  </a:cubicBezTo>
                  <a:lnTo>
                    <a:pt x="46" y="100"/>
                  </a:lnTo>
                  <a:lnTo>
                    <a:pt x="27" y="100"/>
                  </a:lnTo>
                  <a:cubicBezTo>
                    <a:pt x="27" y="74"/>
                    <a:pt x="30" y="49"/>
                    <a:pt x="36" y="27"/>
                  </a:cubicBezTo>
                  <a:lnTo>
                    <a:pt x="162" y="27"/>
                  </a:lnTo>
                  <a:cubicBezTo>
                    <a:pt x="168" y="49"/>
                    <a:pt x="172" y="74"/>
                    <a:pt x="172" y="100"/>
                  </a:cubicBezTo>
                  <a:lnTo>
                    <a:pt x="73" y="100"/>
                  </a:lnTo>
                  <a:lnTo>
                    <a:pt x="73" y="195"/>
                  </a:ln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2270" y="5988"/>
              <a:ext cx="2674" cy="61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海外市场覆盖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1474" y="6526"/>
              <a:ext cx="4266" cy="191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11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个国家和地区</a:t>
              </a:r>
              <a:endParaRPr lang="en-MY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dist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海外门店超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4800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家</a:t>
              </a:r>
              <a:endParaRPr lang="en-MY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dist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东南亚市场尤为突出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  <p:grpSp>
        <p:nvGrpSpPr>
          <p:cNvPr id="48" name="组合 32"/>
          <p:cNvGrpSpPr/>
          <p:nvPr/>
        </p:nvGrpSpPr>
        <p:grpSpPr>
          <a:xfrm>
            <a:off x="6134703" y="2413000"/>
            <a:ext cx="2734945" cy="3256883"/>
            <a:chOff x="1340" y="3930"/>
            <a:chExt cx="4535" cy="5399"/>
          </a:xfrm>
        </p:grpSpPr>
        <p:sp>
          <p:nvSpPr>
            <p:cNvPr id="49" name="矩形 48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beer-drink-jar-outline_39529"/>
            <p:cNvSpPr/>
            <p:nvPr/>
          </p:nvSpPr>
          <p:spPr>
            <a:xfrm>
              <a:off x="3207" y="4110"/>
              <a:ext cx="799" cy="960"/>
            </a:xfrm>
            <a:custGeom>
              <a:avLst/>
              <a:gdLst>
                <a:gd name="connsiteX0" fmla="*/ 253613 w 444120"/>
                <a:gd name="connsiteY0" fmla="*/ 419121 h 533400"/>
                <a:gd name="connsiteX1" fmla="*/ 267901 w 444120"/>
                <a:gd name="connsiteY1" fmla="*/ 419121 h 533400"/>
                <a:gd name="connsiteX2" fmla="*/ 267901 w 444120"/>
                <a:gd name="connsiteY2" fmla="*/ 476249 h 533400"/>
                <a:gd name="connsiteX3" fmla="*/ 310765 w 444120"/>
                <a:gd name="connsiteY3" fmla="*/ 519112 h 533400"/>
                <a:gd name="connsiteX4" fmla="*/ 386968 w 444120"/>
                <a:gd name="connsiteY4" fmla="*/ 519112 h 533400"/>
                <a:gd name="connsiteX5" fmla="*/ 429832 w 444120"/>
                <a:gd name="connsiteY5" fmla="*/ 476249 h 533400"/>
                <a:gd name="connsiteX6" fmla="*/ 429832 w 444120"/>
                <a:gd name="connsiteY6" fmla="*/ 419121 h 533400"/>
                <a:gd name="connsiteX7" fmla="*/ 444120 w 444120"/>
                <a:gd name="connsiteY7" fmla="*/ 419121 h 533400"/>
                <a:gd name="connsiteX8" fmla="*/ 444120 w 444120"/>
                <a:gd name="connsiteY8" fmla="*/ 476249 h 533400"/>
                <a:gd name="connsiteX9" fmla="*/ 386968 w 444120"/>
                <a:gd name="connsiteY9" fmla="*/ 533400 h 533400"/>
                <a:gd name="connsiteX10" fmla="*/ 310765 w 444120"/>
                <a:gd name="connsiteY10" fmla="*/ 533400 h 533400"/>
                <a:gd name="connsiteX11" fmla="*/ 253613 w 444120"/>
                <a:gd name="connsiteY11" fmla="*/ 476249 h 533400"/>
                <a:gd name="connsiteX12" fmla="*/ 429831 w 444120"/>
                <a:gd name="connsiteY12" fmla="*/ 358410 h 533400"/>
                <a:gd name="connsiteX13" fmla="*/ 429832 w 444120"/>
                <a:gd name="connsiteY13" fmla="*/ 358410 h 533400"/>
                <a:gd name="connsiteX14" fmla="*/ 429832 w 444120"/>
                <a:gd name="connsiteY14" fmla="*/ 419121 h 533400"/>
                <a:gd name="connsiteX15" fmla="*/ 267901 w 444120"/>
                <a:gd name="connsiteY15" fmla="*/ 419121 h 533400"/>
                <a:gd name="connsiteX16" fmla="*/ 267901 w 444120"/>
                <a:gd name="connsiteY16" fmla="*/ 404829 h 533400"/>
                <a:gd name="connsiteX17" fmla="*/ 429831 w 444120"/>
                <a:gd name="connsiteY17" fmla="*/ 404829 h 533400"/>
                <a:gd name="connsiteX18" fmla="*/ 176219 w 444120"/>
                <a:gd name="connsiteY18" fmla="*/ 358379 h 533400"/>
                <a:gd name="connsiteX19" fmla="*/ 176272 w 444120"/>
                <a:gd name="connsiteY19" fmla="*/ 358379 h 533400"/>
                <a:gd name="connsiteX20" fmla="*/ 176272 w 444120"/>
                <a:gd name="connsiteY20" fmla="*/ 419098 h 533400"/>
                <a:gd name="connsiteX21" fmla="*/ 14292 w 444120"/>
                <a:gd name="connsiteY21" fmla="*/ 419098 h 533400"/>
                <a:gd name="connsiteX22" fmla="*/ 14292 w 444120"/>
                <a:gd name="connsiteY22" fmla="*/ 404811 h 533400"/>
                <a:gd name="connsiteX23" fmla="*/ 176219 w 444120"/>
                <a:gd name="connsiteY23" fmla="*/ 404811 h 533400"/>
                <a:gd name="connsiteX24" fmla="*/ 429832 w 444120"/>
                <a:gd name="connsiteY24" fmla="*/ 344104 h 533400"/>
                <a:gd name="connsiteX25" fmla="*/ 431026 w 444120"/>
                <a:gd name="connsiteY25" fmla="*/ 344104 h 533400"/>
                <a:gd name="connsiteX26" fmla="*/ 438168 w 444120"/>
                <a:gd name="connsiteY26" fmla="*/ 351257 h 533400"/>
                <a:gd name="connsiteX27" fmla="*/ 431026 w 444120"/>
                <a:gd name="connsiteY27" fmla="*/ 358410 h 533400"/>
                <a:gd name="connsiteX28" fmla="*/ 429832 w 444120"/>
                <a:gd name="connsiteY28" fmla="*/ 358410 h 533400"/>
                <a:gd name="connsiteX29" fmla="*/ 388171 w 444120"/>
                <a:gd name="connsiteY29" fmla="*/ 344104 h 533400"/>
                <a:gd name="connsiteX30" fmla="*/ 429831 w 444120"/>
                <a:gd name="connsiteY30" fmla="*/ 344104 h 533400"/>
                <a:gd name="connsiteX31" fmla="*/ 429831 w 444120"/>
                <a:gd name="connsiteY31" fmla="*/ 358410 h 533400"/>
                <a:gd name="connsiteX32" fmla="*/ 388171 w 444120"/>
                <a:gd name="connsiteY32" fmla="*/ 358410 h 533400"/>
                <a:gd name="connsiteX33" fmla="*/ 381029 w 444120"/>
                <a:gd name="connsiteY33" fmla="*/ 351257 h 533400"/>
                <a:gd name="connsiteX34" fmla="*/ 388171 w 444120"/>
                <a:gd name="connsiteY34" fmla="*/ 344104 h 533400"/>
                <a:gd name="connsiteX35" fmla="*/ 176272 w 444120"/>
                <a:gd name="connsiteY35" fmla="*/ 344086 h 533400"/>
                <a:gd name="connsiteX36" fmla="*/ 177386 w 444120"/>
                <a:gd name="connsiteY36" fmla="*/ 344086 h 533400"/>
                <a:gd name="connsiteX37" fmla="*/ 184530 w 444120"/>
                <a:gd name="connsiteY37" fmla="*/ 351233 h 533400"/>
                <a:gd name="connsiteX38" fmla="*/ 177386 w 444120"/>
                <a:gd name="connsiteY38" fmla="*/ 358379 h 533400"/>
                <a:gd name="connsiteX39" fmla="*/ 176272 w 444120"/>
                <a:gd name="connsiteY39" fmla="*/ 358379 h 533400"/>
                <a:gd name="connsiteX40" fmla="*/ 134518 w 444120"/>
                <a:gd name="connsiteY40" fmla="*/ 344086 h 533400"/>
                <a:gd name="connsiteX41" fmla="*/ 176219 w 444120"/>
                <a:gd name="connsiteY41" fmla="*/ 344086 h 533400"/>
                <a:gd name="connsiteX42" fmla="*/ 176219 w 444120"/>
                <a:gd name="connsiteY42" fmla="*/ 358379 h 533400"/>
                <a:gd name="connsiteX43" fmla="*/ 134518 w 444120"/>
                <a:gd name="connsiteY43" fmla="*/ 358379 h 533400"/>
                <a:gd name="connsiteX44" fmla="*/ 127373 w 444120"/>
                <a:gd name="connsiteY44" fmla="*/ 351233 h 533400"/>
                <a:gd name="connsiteX45" fmla="*/ 134518 w 444120"/>
                <a:gd name="connsiteY45" fmla="*/ 344086 h 533400"/>
                <a:gd name="connsiteX46" fmla="*/ 176219 w 444120"/>
                <a:gd name="connsiteY46" fmla="*/ 304783 h 533400"/>
                <a:gd name="connsiteX47" fmla="*/ 176272 w 444120"/>
                <a:gd name="connsiteY47" fmla="*/ 304783 h 533400"/>
                <a:gd name="connsiteX48" fmla="*/ 176272 w 444120"/>
                <a:gd name="connsiteY48" fmla="*/ 344086 h 533400"/>
                <a:gd name="connsiteX49" fmla="*/ 176219 w 444120"/>
                <a:gd name="connsiteY49" fmla="*/ 344086 h 533400"/>
                <a:gd name="connsiteX50" fmla="*/ 429831 w 444120"/>
                <a:gd name="connsiteY50" fmla="*/ 304764 h 533400"/>
                <a:gd name="connsiteX51" fmla="*/ 429832 w 444120"/>
                <a:gd name="connsiteY51" fmla="*/ 304764 h 533400"/>
                <a:gd name="connsiteX52" fmla="*/ 429832 w 444120"/>
                <a:gd name="connsiteY52" fmla="*/ 344104 h 533400"/>
                <a:gd name="connsiteX53" fmla="*/ 429831 w 444120"/>
                <a:gd name="connsiteY53" fmla="*/ 344104 h 533400"/>
                <a:gd name="connsiteX54" fmla="*/ 176272 w 444120"/>
                <a:gd name="connsiteY54" fmla="*/ 290490 h 533400"/>
                <a:gd name="connsiteX55" fmla="*/ 177386 w 444120"/>
                <a:gd name="connsiteY55" fmla="*/ 290490 h 533400"/>
                <a:gd name="connsiteX56" fmla="*/ 184530 w 444120"/>
                <a:gd name="connsiteY56" fmla="*/ 297636 h 533400"/>
                <a:gd name="connsiteX57" fmla="*/ 177386 w 444120"/>
                <a:gd name="connsiteY57" fmla="*/ 304783 h 533400"/>
                <a:gd name="connsiteX58" fmla="*/ 176272 w 444120"/>
                <a:gd name="connsiteY58" fmla="*/ 304783 h 533400"/>
                <a:gd name="connsiteX59" fmla="*/ 134518 w 444120"/>
                <a:gd name="connsiteY59" fmla="*/ 290490 h 533400"/>
                <a:gd name="connsiteX60" fmla="*/ 176219 w 444120"/>
                <a:gd name="connsiteY60" fmla="*/ 290490 h 533400"/>
                <a:gd name="connsiteX61" fmla="*/ 176219 w 444120"/>
                <a:gd name="connsiteY61" fmla="*/ 304783 h 533400"/>
                <a:gd name="connsiteX62" fmla="*/ 134518 w 444120"/>
                <a:gd name="connsiteY62" fmla="*/ 304783 h 533400"/>
                <a:gd name="connsiteX63" fmla="*/ 127373 w 444120"/>
                <a:gd name="connsiteY63" fmla="*/ 297636 h 533400"/>
                <a:gd name="connsiteX64" fmla="*/ 134518 w 444120"/>
                <a:gd name="connsiteY64" fmla="*/ 290490 h 533400"/>
                <a:gd name="connsiteX65" fmla="*/ 429832 w 444120"/>
                <a:gd name="connsiteY65" fmla="*/ 290458 h 533400"/>
                <a:gd name="connsiteX66" fmla="*/ 431026 w 444120"/>
                <a:gd name="connsiteY66" fmla="*/ 290458 h 533400"/>
                <a:gd name="connsiteX67" fmla="*/ 438168 w 444120"/>
                <a:gd name="connsiteY67" fmla="*/ 297611 h 533400"/>
                <a:gd name="connsiteX68" fmla="*/ 431026 w 444120"/>
                <a:gd name="connsiteY68" fmla="*/ 304764 h 533400"/>
                <a:gd name="connsiteX69" fmla="*/ 429832 w 444120"/>
                <a:gd name="connsiteY69" fmla="*/ 304764 h 533400"/>
                <a:gd name="connsiteX70" fmla="*/ 388171 w 444120"/>
                <a:gd name="connsiteY70" fmla="*/ 290458 h 533400"/>
                <a:gd name="connsiteX71" fmla="*/ 429831 w 444120"/>
                <a:gd name="connsiteY71" fmla="*/ 290458 h 533400"/>
                <a:gd name="connsiteX72" fmla="*/ 429831 w 444120"/>
                <a:gd name="connsiteY72" fmla="*/ 304764 h 533400"/>
                <a:gd name="connsiteX73" fmla="*/ 388171 w 444120"/>
                <a:gd name="connsiteY73" fmla="*/ 304764 h 533400"/>
                <a:gd name="connsiteX74" fmla="*/ 381029 w 444120"/>
                <a:gd name="connsiteY74" fmla="*/ 297611 h 533400"/>
                <a:gd name="connsiteX75" fmla="*/ 388171 w 444120"/>
                <a:gd name="connsiteY75" fmla="*/ 290458 h 533400"/>
                <a:gd name="connsiteX76" fmla="*/ 14288 w 444120"/>
                <a:gd name="connsiteY76" fmla="*/ 242883 h 533400"/>
                <a:gd name="connsiteX77" fmla="*/ 14292 w 444120"/>
                <a:gd name="connsiteY77" fmla="*/ 242883 h 533400"/>
                <a:gd name="connsiteX78" fmla="*/ 14292 w 444120"/>
                <a:gd name="connsiteY78" fmla="*/ 404811 h 533400"/>
                <a:gd name="connsiteX79" fmla="*/ 14288 w 444120"/>
                <a:gd name="connsiteY79" fmla="*/ 404811 h 533400"/>
                <a:gd name="connsiteX80" fmla="*/ 267885 w 444120"/>
                <a:gd name="connsiteY80" fmla="*/ 242849 h 533400"/>
                <a:gd name="connsiteX81" fmla="*/ 267901 w 444120"/>
                <a:gd name="connsiteY81" fmla="*/ 242849 h 533400"/>
                <a:gd name="connsiteX82" fmla="*/ 267901 w 444120"/>
                <a:gd name="connsiteY82" fmla="*/ 404829 h 533400"/>
                <a:gd name="connsiteX83" fmla="*/ 267885 w 444120"/>
                <a:gd name="connsiteY83" fmla="*/ 404829 h 533400"/>
                <a:gd name="connsiteX84" fmla="*/ 14292 w 444120"/>
                <a:gd name="connsiteY84" fmla="*/ 228596 h 533400"/>
                <a:gd name="connsiteX85" fmla="*/ 176272 w 444120"/>
                <a:gd name="connsiteY85" fmla="*/ 228596 h 533400"/>
                <a:gd name="connsiteX86" fmla="*/ 176272 w 444120"/>
                <a:gd name="connsiteY86" fmla="*/ 290490 h 533400"/>
                <a:gd name="connsiteX87" fmla="*/ 176219 w 444120"/>
                <a:gd name="connsiteY87" fmla="*/ 290490 h 533400"/>
                <a:gd name="connsiteX88" fmla="*/ 176219 w 444120"/>
                <a:gd name="connsiteY88" fmla="*/ 242883 h 533400"/>
                <a:gd name="connsiteX89" fmla="*/ 14292 w 444120"/>
                <a:gd name="connsiteY89" fmla="*/ 242883 h 533400"/>
                <a:gd name="connsiteX90" fmla="*/ 267901 w 444120"/>
                <a:gd name="connsiteY90" fmla="*/ 228557 h 533400"/>
                <a:gd name="connsiteX91" fmla="*/ 429832 w 444120"/>
                <a:gd name="connsiteY91" fmla="*/ 228557 h 533400"/>
                <a:gd name="connsiteX92" fmla="*/ 429832 w 444120"/>
                <a:gd name="connsiteY92" fmla="*/ 290458 h 533400"/>
                <a:gd name="connsiteX93" fmla="*/ 429831 w 444120"/>
                <a:gd name="connsiteY93" fmla="*/ 290458 h 533400"/>
                <a:gd name="connsiteX94" fmla="*/ 429831 w 444120"/>
                <a:gd name="connsiteY94" fmla="*/ 242849 h 533400"/>
                <a:gd name="connsiteX95" fmla="*/ 267901 w 444120"/>
                <a:gd name="connsiteY95" fmla="*/ 242849 h 533400"/>
                <a:gd name="connsiteX96" fmla="*/ 253595 w 444120"/>
                <a:gd name="connsiteY96" fmla="*/ 228557 h 533400"/>
                <a:gd name="connsiteX97" fmla="*/ 253613 w 444120"/>
                <a:gd name="connsiteY97" fmla="*/ 228557 h 533400"/>
                <a:gd name="connsiteX98" fmla="*/ 253613 w 444120"/>
                <a:gd name="connsiteY98" fmla="*/ 419121 h 533400"/>
                <a:gd name="connsiteX99" fmla="*/ 253595 w 444120"/>
                <a:gd name="connsiteY99" fmla="*/ 419121 h 533400"/>
                <a:gd name="connsiteX100" fmla="*/ 319100 w 444120"/>
                <a:gd name="connsiteY100" fmla="*/ 52378 h 533400"/>
                <a:gd name="connsiteX101" fmla="*/ 378633 w 444120"/>
                <a:gd name="connsiteY101" fmla="*/ 52378 h 533400"/>
                <a:gd name="connsiteX102" fmla="*/ 378633 w 444120"/>
                <a:gd name="connsiteY102" fmla="*/ 71431 h 533400"/>
                <a:gd name="connsiteX103" fmla="*/ 444120 w 444120"/>
                <a:gd name="connsiteY103" fmla="*/ 161920 h 533400"/>
                <a:gd name="connsiteX104" fmla="*/ 444120 w 444120"/>
                <a:gd name="connsiteY104" fmla="*/ 228557 h 533400"/>
                <a:gd name="connsiteX105" fmla="*/ 429832 w 444120"/>
                <a:gd name="connsiteY105" fmla="*/ 228557 h 533400"/>
                <a:gd name="connsiteX106" fmla="*/ 429832 w 444120"/>
                <a:gd name="connsiteY106" fmla="*/ 161920 h 533400"/>
                <a:gd name="connsiteX107" fmla="*/ 414115 w 444120"/>
                <a:gd name="connsiteY107" fmla="*/ 114008 h 533400"/>
                <a:gd name="connsiteX108" fmla="*/ 374156 w 444120"/>
                <a:gd name="connsiteY108" fmla="*/ 85004 h 533400"/>
                <a:gd name="connsiteX109" fmla="*/ 364345 w 444120"/>
                <a:gd name="connsiteY109" fmla="*/ 81813 h 533400"/>
                <a:gd name="connsiteX110" fmla="*/ 364345 w 444120"/>
                <a:gd name="connsiteY110" fmla="*/ 52381 h 533400"/>
                <a:gd name="connsiteX111" fmla="*/ 333388 w 444120"/>
                <a:gd name="connsiteY111" fmla="*/ 52381 h 533400"/>
                <a:gd name="connsiteX112" fmla="*/ 333388 w 444120"/>
                <a:gd name="connsiteY112" fmla="*/ 81813 h 533400"/>
                <a:gd name="connsiteX113" fmla="*/ 323529 w 444120"/>
                <a:gd name="connsiteY113" fmla="*/ 85004 h 533400"/>
                <a:gd name="connsiteX114" fmla="*/ 283618 w 444120"/>
                <a:gd name="connsiteY114" fmla="*/ 114008 h 533400"/>
                <a:gd name="connsiteX115" fmla="*/ 267901 w 444120"/>
                <a:gd name="connsiteY115" fmla="*/ 161920 h 533400"/>
                <a:gd name="connsiteX116" fmla="*/ 267901 w 444120"/>
                <a:gd name="connsiteY116" fmla="*/ 228557 h 533400"/>
                <a:gd name="connsiteX117" fmla="*/ 253613 w 444120"/>
                <a:gd name="connsiteY117" fmla="*/ 228557 h 533400"/>
                <a:gd name="connsiteX118" fmla="*/ 253613 w 444120"/>
                <a:gd name="connsiteY118" fmla="*/ 161920 h 533400"/>
                <a:gd name="connsiteX119" fmla="*/ 319100 w 444120"/>
                <a:gd name="connsiteY119" fmla="*/ 71431 h 533400"/>
                <a:gd name="connsiteX120" fmla="*/ 61745 w 444120"/>
                <a:gd name="connsiteY120" fmla="*/ 52378 h 533400"/>
                <a:gd name="connsiteX121" fmla="*/ 128771 w 444120"/>
                <a:gd name="connsiteY121" fmla="*/ 52378 h 533400"/>
                <a:gd name="connsiteX122" fmla="*/ 153309 w 444120"/>
                <a:gd name="connsiteY122" fmla="*/ 90910 h 533400"/>
                <a:gd name="connsiteX123" fmla="*/ 190564 w 444120"/>
                <a:gd name="connsiteY123" fmla="*/ 218785 h 533400"/>
                <a:gd name="connsiteX124" fmla="*/ 190564 w 444120"/>
                <a:gd name="connsiteY124" fmla="*/ 476249 h 533400"/>
                <a:gd name="connsiteX125" fmla="*/ 133395 w 444120"/>
                <a:gd name="connsiteY125" fmla="*/ 533400 h 533400"/>
                <a:gd name="connsiteX126" fmla="*/ 57169 w 444120"/>
                <a:gd name="connsiteY126" fmla="*/ 533400 h 533400"/>
                <a:gd name="connsiteX127" fmla="*/ 0 w 444120"/>
                <a:gd name="connsiteY127" fmla="*/ 476249 h 533400"/>
                <a:gd name="connsiteX128" fmla="*/ 0 w 444120"/>
                <a:gd name="connsiteY128" fmla="*/ 419098 h 533400"/>
                <a:gd name="connsiteX129" fmla="*/ 14292 w 444120"/>
                <a:gd name="connsiteY129" fmla="*/ 419098 h 533400"/>
                <a:gd name="connsiteX130" fmla="*/ 14292 w 444120"/>
                <a:gd name="connsiteY130" fmla="*/ 476249 h 533400"/>
                <a:gd name="connsiteX131" fmla="*/ 57169 w 444120"/>
                <a:gd name="connsiteY131" fmla="*/ 519112 h 533400"/>
                <a:gd name="connsiteX132" fmla="*/ 133395 w 444120"/>
                <a:gd name="connsiteY132" fmla="*/ 519112 h 533400"/>
                <a:gd name="connsiteX133" fmla="*/ 176272 w 444120"/>
                <a:gd name="connsiteY133" fmla="*/ 476249 h 533400"/>
                <a:gd name="connsiteX134" fmla="*/ 176272 w 444120"/>
                <a:gd name="connsiteY134" fmla="*/ 419098 h 533400"/>
                <a:gd name="connsiteX135" fmla="*/ 190507 w 444120"/>
                <a:gd name="connsiteY135" fmla="*/ 419098 h 533400"/>
                <a:gd name="connsiteX136" fmla="*/ 190507 w 444120"/>
                <a:gd name="connsiteY136" fmla="*/ 228596 h 533400"/>
                <a:gd name="connsiteX137" fmla="*/ 176272 w 444120"/>
                <a:gd name="connsiteY137" fmla="*/ 228596 h 533400"/>
                <a:gd name="connsiteX138" fmla="*/ 176272 w 444120"/>
                <a:gd name="connsiteY138" fmla="*/ 218785 h 533400"/>
                <a:gd name="connsiteX139" fmla="*/ 141256 w 444120"/>
                <a:gd name="connsiteY139" fmla="*/ 98578 h 533400"/>
                <a:gd name="connsiteX140" fmla="*/ 111813 w 444120"/>
                <a:gd name="connsiteY140" fmla="*/ 52381 h 533400"/>
                <a:gd name="connsiteX141" fmla="*/ 78703 w 444120"/>
                <a:gd name="connsiteY141" fmla="*/ 52381 h 533400"/>
                <a:gd name="connsiteX142" fmla="*/ 49308 w 444120"/>
                <a:gd name="connsiteY142" fmla="*/ 98578 h 533400"/>
                <a:gd name="connsiteX143" fmla="*/ 14292 w 444120"/>
                <a:gd name="connsiteY143" fmla="*/ 218785 h 533400"/>
                <a:gd name="connsiteX144" fmla="*/ 14292 w 444120"/>
                <a:gd name="connsiteY144" fmla="*/ 228596 h 533400"/>
                <a:gd name="connsiteX145" fmla="*/ 0 w 444120"/>
                <a:gd name="connsiteY145" fmla="*/ 228596 h 533400"/>
                <a:gd name="connsiteX146" fmla="*/ 0 w 444120"/>
                <a:gd name="connsiteY146" fmla="*/ 218785 h 533400"/>
                <a:gd name="connsiteX147" fmla="*/ 37208 w 444120"/>
                <a:gd name="connsiteY147" fmla="*/ 90910 h 533400"/>
                <a:gd name="connsiteX148" fmla="*/ 325060 w 444120"/>
                <a:gd name="connsiteY148" fmla="*/ 0 h 533400"/>
                <a:gd name="connsiteX149" fmla="*/ 372690 w 444120"/>
                <a:gd name="connsiteY149" fmla="*/ 0 h 533400"/>
                <a:gd name="connsiteX150" fmla="*/ 391742 w 444120"/>
                <a:gd name="connsiteY150" fmla="*/ 19047 h 533400"/>
                <a:gd name="connsiteX151" fmla="*/ 391742 w 444120"/>
                <a:gd name="connsiteY151" fmla="*/ 52378 h 533400"/>
                <a:gd name="connsiteX152" fmla="*/ 378633 w 444120"/>
                <a:gd name="connsiteY152" fmla="*/ 52378 h 533400"/>
                <a:gd name="connsiteX153" fmla="*/ 378633 w 444120"/>
                <a:gd name="connsiteY153" fmla="*/ 38093 h 533400"/>
                <a:gd name="connsiteX154" fmla="*/ 377453 w 444120"/>
                <a:gd name="connsiteY154" fmla="*/ 38093 h 533400"/>
                <a:gd name="connsiteX155" fmla="*/ 377453 w 444120"/>
                <a:gd name="connsiteY155" fmla="*/ 19047 h 533400"/>
                <a:gd name="connsiteX156" fmla="*/ 372690 w 444120"/>
                <a:gd name="connsiteY156" fmla="*/ 14285 h 533400"/>
                <a:gd name="connsiteX157" fmla="*/ 325060 w 444120"/>
                <a:gd name="connsiteY157" fmla="*/ 14285 h 533400"/>
                <a:gd name="connsiteX158" fmla="*/ 320297 w 444120"/>
                <a:gd name="connsiteY158" fmla="*/ 19047 h 533400"/>
                <a:gd name="connsiteX159" fmla="*/ 320297 w 444120"/>
                <a:gd name="connsiteY159" fmla="*/ 38093 h 533400"/>
                <a:gd name="connsiteX160" fmla="*/ 319100 w 444120"/>
                <a:gd name="connsiteY160" fmla="*/ 38093 h 533400"/>
                <a:gd name="connsiteX161" fmla="*/ 319100 w 444120"/>
                <a:gd name="connsiteY161" fmla="*/ 52378 h 533400"/>
                <a:gd name="connsiteX162" fmla="*/ 306008 w 444120"/>
                <a:gd name="connsiteY162" fmla="*/ 52378 h 533400"/>
                <a:gd name="connsiteX163" fmla="*/ 306008 w 444120"/>
                <a:gd name="connsiteY163" fmla="*/ 19047 h 533400"/>
                <a:gd name="connsiteX164" fmla="*/ 325060 w 444120"/>
                <a:gd name="connsiteY164" fmla="*/ 0 h 533400"/>
                <a:gd name="connsiteX165" fmla="*/ 71430 w 444120"/>
                <a:gd name="connsiteY165" fmla="*/ 0 h 533400"/>
                <a:gd name="connsiteX166" fmla="*/ 119060 w 444120"/>
                <a:gd name="connsiteY166" fmla="*/ 0 h 533400"/>
                <a:gd name="connsiteX167" fmla="*/ 138112 w 444120"/>
                <a:gd name="connsiteY167" fmla="*/ 19047 h 533400"/>
                <a:gd name="connsiteX168" fmla="*/ 138112 w 444120"/>
                <a:gd name="connsiteY168" fmla="*/ 52378 h 533400"/>
                <a:gd name="connsiteX169" fmla="*/ 128771 w 444120"/>
                <a:gd name="connsiteY169" fmla="*/ 52378 h 533400"/>
                <a:gd name="connsiteX170" fmla="*/ 119674 w 444120"/>
                <a:gd name="connsiteY170" fmla="*/ 38093 h 533400"/>
                <a:gd name="connsiteX171" fmla="*/ 123823 w 444120"/>
                <a:gd name="connsiteY171" fmla="*/ 38093 h 533400"/>
                <a:gd name="connsiteX172" fmla="*/ 123823 w 444120"/>
                <a:gd name="connsiteY172" fmla="*/ 19047 h 533400"/>
                <a:gd name="connsiteX173" fmla="*/ 119060 w 444120"/>
                <a:gd name="connsiteY173" fmla="*/ 14285 h 533400"/>
                <a:gd name="connsiteX174" fmla="*/ 71430 w 444120"/>
                <a:gd name="connsiteY174" fmla="*/ 14285 h 533400"/>
                <a:gd name="connsiteX175" fmla="*/ 66667 w 444120"/>
                <a:gd name="connsiteY175" fmla="*/ 19047 h 533400"/>
                <a:gd name="connsiteX176" fmla="*/ 66667 w 444120"/>
                <a:gd name="connsiteY176" fmla="*/ 38093 h 533400"/>
                <a:gd name="connsiteX177" fmla="*/ 70842 w 444120"/>
                <a:gd name="connsiteY177" fmla="*/ 38093 h 533400"/>
                <a:gd name="connsiteX178" fmla="*/ 61745 w 444120"/>
                <a:gd name="connsiteY178" fmla="*/ 52378 h 533400"/>
                <a:gd name="connsiteX179" fmla="*/ 52378 w 444120"/>
                <a:gd name="connsiteY179" fmla="*/ 52378 h 533400"/>
                <a:gd name="connsiteX180" fmla="*/ 52378 w 444120"/>
                <a:gd name="connsiteY180" fmla="*/ 19047 h 533400"/>
                <a:gd name="connsiteX181" fmla="*/ 71430 w 444120"/>
                <a:gd name="connsiteY181" fmla="*/ 0 h 533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</a:cxnLst>
              <a:rect l="l" t="t" r="r" b="b"/>
              <a:pathLst>
                <a:path w="444120" h="533400">
                  <a:moveTo>
                    <a:pt x="253613" y="419121"/>
                  </a:moveTo>
                  <a:lnTo>
                    <a:pt x="267901" y="419121"/>
                  </a:lnTo>
                  <a:lnTo>
                    <a:pt x="267901" y="476249"/>
                  </a:lnTo>
                  <a:cubicBezTo>
                    <a:pt x="267901" y="499872"/>
                    <a:pt x="287094" y="519112"/>
                    <a:pt x="310765" y="519112"/>
                  </a:cubicBezTo>
                  <a:lnTo>
                    <a:pt x="386968" y="519112"/>
                  </a:lnTo>
                  <a:cubicBezTo>
                    <a:pt x="410591" y="519112"/>
                    <a:pt x="429832" y="499872"/>
                    <a:pt x="429832" y="476249"/>
                  </a:cubicBezTo>
                  <a:lnTo>
                    <a:pt x="429832" y="419121"/>
                  </a:lnTo>
                  <a:lnTo>
                    <a:pt x="444120" y="419121"/>
                  </a:lnTo>
                  <a:lnTo>
                    <a:pt x="444120" y="476249"/>
                  </a:lnTo>
                  <a:cubicBezTo>
                    <a:pt x="444120" y="507825"/>
                    <a:pt x="418497" y="533400"/>
                    <a:pt x="386968" y="533400"/>
                  </a:cubicBezTo>
                  <a:lnTo>
                    <a:pt x="310765" y="533400"/>
                  </a:lnTo>
                  <a:cubicBezTo>
                    <a:pt x="279188" y="533400"/>
                    <a:pt x="253613" y="507825"/>
                    <a:pt x="253613" y="476249"/>
                  </a:cubicBezTo>
                  <a:close/>
                  <a:moveTo>
                    <a:pt x="429831" y="358410"/>
                  </a:moveTo>
                  <a:lnTo>
                    <a:pt x="429832" y="358410"/>
                  </a:lnTo>
                  <a:lnTo>
                    <a:pt x="429832" y="419121"/>
                  </a:lnTo>
                  <a:lnTo>
                    <a:pt x="267901" y="419121"/>
                  </a:lnTo>
                  <a:lnTo>
                    <a:pt x="267901" y="404829"/>
                  </a:lnTo>
                  <a:lnTo>
                    <a:pt x="429831" y="404829"/>
                  </a:lnTo>
                  <a:close/>
                  <a:moveTo>
                    <a:pt x="176219" y="358379"/>
                  </a:moveTo>
                  <a:lnTo>
                    <a:pt x="176272" y="358379"/>
                  </a:lnTo>
                  <a:lnTo>
                    <a:pt x="176272" y="419098"/>
                  </a:lnTo>
                  <a:lnTo>
                    <a:pt x="14292" y="419098"/>
                  </a:lnTo>
                  <a:lnTo>
                    <a:pt x="14292" y="404811"/>
                  </a:lnTo>
                  <a:lnTo>
                    <a:pt x="176219" y="404811"/>
                  </a:lnTo>
                  <a:close/>
                  <a:moveTo>
                    <a:pt x="429832" y="344104"/>
                  </a:moveTo>
                  <a:lnTo>
                    <a:pt x="431026" y="344104"/>
                  </a:lnTo>
                  <a:cubicBezTo>
                    <a:pt x="434930" y="344104"/>
                    <a:pt x="438168" y="347347"/>
                    <a:pt x="438168" y="351257"/>
                  </a:cubicBezTo>
                  <a:cubicBezTo>
                    <a:pt x="438168" y="355215"/>
                    <a:pt x="434930" y="358410"/>
                    <a:pt x="431026" y="358410"/>
                  </a:cubicBezTo>
                  <a:lnTo>
                    <a:pt x="429832" y="358410"/>
                  </a:lnTo>
                  <a:close/>
                  <a:moveTo>
                    <a:pt x="388171" y="344104"/>
                  </a:moveTo>
                  <a:lnTo>
                    <a:pt x="429831" y="344104"/>
                  </a:lnTo>
                  <a:lnTo>
                    <a:pt x="429831" y="358410"/>
                  </a:lnTo>
                  <a:lnTo>
                    <a:pt x="388171" y="358410"/>
                  </a:lnTo>
                  <a:cubicBezTo>
                    <a:pt x="384219" y="358410"/>
                    <a:pt x="381029" y="355215"/>
                    <a:pt x="381029" y="351257"/>
                  </a:cubicBezTo>
                  <a:cubicBezTo>
                    <a:pt x="381029" y="347347"/>
                    <a:pt x="384219" y="344104"/>
                    <a:pt x="388171" y="344104"/>
                  </a:cubicBezTo>
                  <a:close/>
                  <a:moveTo>
                    <a:pt x="176272" y="344086"/>
                  </a:moveTo>
                  <a:lnTo>
                    <a:pt x="177386" y="344086"/>
                  </a:lnTo>
                  <a:cubicBezTo>
                    <a:pt x="181291" y="344086"/>
                    <a:pt x="184530" y="347326"/>
                    <a:pt x="184530" y="351233"/>
                  </a:cubicBezTo>
                  <a:cubicBezTo>
                    <a:pt x="184530" y="355187"/>
                    <a:pt x="181291" y="358379"/>
                    <a:pt x="177386" y="358379"/>
                  </a:cubicBezTo>
                  <a:lnTo>
                    <a:pt x="176272" y="358379"/>
                  </a:lnTo>
                  <a:close/>
                  <a:moveTo>
                    <a:pt x="134518" y="344086"/>
                  </a:moveTo>
                  <a:lnTo>
                    <a:pt x="176219" y="344086"/>
                  </a:lnTo>
                  <a:lnTo>
                    <a:pt x="176219" y="358379"/>
                  </a:lnTo>
                  <a:lnTo>
                    <a:pt x="134518" y="358379"/>
                  </a:lnTo>
                  <a:cubicBezTo>
                    <a:pt x="130564" y="358379"/>
                    <a:pt x="127373" y="355187"/>
                    <a:pt x="127373" y="351233"/>
                  </a:cubicBezTo>
                  <a:cubicBezTo>
                    <a:pt x="127373" y="347326"/>
                    <a:pt x="130564" y="344086"/>
                    <a:pt x="134518" y="344086"/>
                  </a:cubicBezTo>
                  <a:close/>
                  <a:moveTo>
                    <a:pt x="176219" y="304783"/>
                  </a:moveTo>
                  <a:lnTo>
                    <a:pt x="176272" y="304783"/>
                  </a:lnTo>
                  <a:lnTo>
                    <a:pt x="176272" y="344086"/>
                  </a:lnTo>
                  <a:lnTo>
                    <a:pt x="176219" y="344086"/>
                  </a:lnTo>
                  <a:close/>
                  <a:moveTo>
                    <a:pt x="429831" y="304764"/>
                  </a:moveTo>
                  <a:lnTo>
                    <a:pt x="429832" y="304764"/>
                  </a:lnTo>
                  <a:lnTo>
                    <a:pt x="429832" y="344104"/>
                  </a:lnTo>
                  <a:lnTo>
                    <a:pt x="429831" y="344104"/>
                  </a:lnTo>
                  <a:close/>
                  <a:moveTo>
                    <a:pt x="176272" y="290490"/>
                  </a:moveTo>
                  <a:lnTo>
                    <a:pt x="177386" y="290490"/>
                  </a:lnTo>
                  <a:cubicBezTo>
                    <a:pt x="181291" y="290490"/>
                    <a:pt x="184530" y="293730"/>
                    <a:pt x="184530" y="297636"/>
                  </a:cubicBezTo>
                  <a:cubicBezTo>
                    <a:pt x="184530" y="301591"/>
                    <a:pt x="181291" y="304783"/>
                    <a:pt x="177386" y="304783"/>
                  </a:cubicBezTo>
                  <a:lnTo>
                    <a:pt x="176272" y="304783"/>
                  </a:lnTo>
                  <a:close/>
                  <a:moveTo>
                    <a:pt x="134518" y="290490"/>
                  </a:moveTo>
                  <a:lnTo>
                    <a:pt x="176219" y="290490"/>
                  </a:lnTo>
                  <a:lnTo>
                    <a:pt x="176219" y="304783"/>
                  </a:lnTo>
                  <a:lnTo>
                    <a:pt x="134518" y="304783"/>
                  </a:lnTo>
                  <a:cubicBezTo>
                    <a:pt x="130564" y="304783"/>
                    <a:pt x="127373" y="301591"/>
                    <a:pt x="127373" y="297636"/>
                  </a:cubicBezTo>
                  <a:cubicBezTo>
                    <a:pt x="127373" y="293730"/>
                    <a:pt x="130564" y="290490"/>
                    <a:pt x="134518" y="290490"/>
                  </a:cubicBezTo>
                  <a:close/>
                  <a:moveTo>
                    <a:pt x="429832" y="290458"/>
                  </a:moveTo>
                  <a:lnTo>
                    <a:pt x="431026" y="290458"/>
                  </a:lnTo>
                  <a:cubicBezTo>
                    <a:pt x="434930" y="290458"/>
                    <a:pt x="438168" y="293701"/>
                    <a:pt x="438168" y="297611"/>
                  </a:cubicBezTo>
                  <a:cubicBezTo>
                    <a:pt x="438168" y="301569"/>
                    <a:pt x="434930" y="304764"/>
                    <a:pt x="431026" y="304764"/>
                  </a:cubicBezTo>
                  <a:lnTo>
                    <a:pt x="429832" y="304764"/>
                  </a:lnTo>
                  <a:close/>
                  <a:moveTo>
                    <a:pt x="388171" y="290458"/>
                  </a:moveTo>
                  <a:lnTo>
                    <a:pt x="429831" y="290458"/>
                  </a:lnTo>
                  <a:lnTo>
                    <a:pt x="429831" y="304764"/>
                  </a:lnTo>
                  <a:lnTo>
                    <a:pt x="388171" y="304764"/>
                  </a:lnTo>
                  <a:cubicBezTo>
                    <a:pt x="384219" y="304764"/>
                    <a:pt x="381029" y="301569"/>
                    <a:pt x="381029" y="297611"/>
                  </a:cubicBezTo>
                  <a:cubicBezTo>
                    <a:pt x="381029" y="293701"/>
                    <a:pt x="384219" y="290458"/>
                    <a:pt x="388171" y="290458"/>
                  </a:cubicBezTo>
                  <a:close/>
                  <a:moveTo>
                    <a:pt x="14288" y="242883"/>
                  </a:moveTo>
                  <a:lnTo>
                    <a:pt x="14292" y="242883"/>
                  </a:lnTo>
                  <a:lnTo>
                    <a:pt x="14292" y="404811"/>
                  </a:lnTo>
                  <a:lnTo>
                    <a:pt x="14288" y="404811"/>
                  </a:lnTo>
                  <a:close/>
                  <a:moveTo>
                    <a:pt x="267885" y="242849"/>
                  </a:moveTo>
                  <a:lnTo>
                    <a:pt x="267901" y="242849"/>
                  </a:lnTo>
                  <a:lnTo>
                    <a:pt x="267901" y="404829"/>
                  </a:lnTo>
                  <a:lnTo>
                    <a:pt x="267885" y="404829"/>
                  </a:lnTo>
                  <a:close/>
                  <a:moveTo>
                    <a:pt x="14292" y="228596"/>
                  </a:moveTo>
                  <a:lnTo>
                    <a:pt x="176272" y="228596"/>
                  </a:lnTo>
                  <a:lnTo>
                    <a:pt x="176272" y="290490"/>
                  </a:lnTo>
                  <a:lnTo>
                    <a:pt x="176219" y="290490"/>
                  </a:lnTo>
                  <a:lnTo>
                    <a:pt x="176219" y="242883"/>
                  </a:lnTo>
                  <a:lnTo>
                    <a:pt x="14292" y="242883"/>
                  </a:lnTo>
                  <a:close/>
                  <a:moveTo>
                    <a:pt x="267901" y="228557"/>
                  </a:moveTo>
                  <a:lnTo>
                    <a:pt x="429832" y="228557"/>
                  </a:lnTo>
                  <a:lnTo>
                    <a:pt x="429832" y="290458"/>
                  </a:lnTo>
                  <a:lnTo>
                    <a:pt x="429831" y="290458"/>
                  </a:lnTo>
                  <a:lnTo>
                    <a:pt x="429831" y="242849"/>
                  </a:lnTo>
                  <a:lnTo>
                    <a:pt x="267901" y="242849"/>
                  </a:lnTo>
                  <a:close/>
                  <a:moveTo>
                    <a:pt x="253595" y="228557"/>
                  </a:moveTo>
                  <a:lnTo>
                    <a:pt x="253613" y="228557"/>
                  </a:lnTo>
                  <a:lnTo>
                    <a:pt x="253613" y="419121"/>
                  </a:lnTo>
                  <a:lnTo>
                    <a:pt x="253595" y="419121"/>
                  </a:lnTo>
                  <a:close/>
                  <a:moveTo>
                    <a:pt x="319100" y="52378"/>
                  </a:moveTo>
                  <a:lnTo>
                    <a:pt x="378633" y="52378"/>
                  </a:lnTo>
                  <a:lnTo>
                    <a:pt x="378633" y="71431"/>
                  </a:lnTo>
                  <a:cubicBezTo>
                    <a:pt x="416639" y="83957"/>
                    <a:pt x="444120" y="119723"/>
                    <a:pt x="444120" y="161920"/>
                  </a:cubicBezTo>
                  <a:lnTo>
                    <a:pt x="444120" y="228557"/>
                  </a:lnTo>
                  <a:lnTo>
                    <a:pt x="429832" y="228557"/>
                  </a:lnTo>
                  <a:lnTo>
                    <a:pt x="429832" y="161920"/>
                  </a:lnTo>
                  <a:cubicBezTo>
                    <a:pt x="429832" y="144536"/>
                    <a:pt x="424402" y="127915"/>
                    <a:pt x="414115" y="114008"/>
                  </a:cubicBezTo>
                  <a:cubicBezTo>
                    <a:pt x="404018" y="100292"/>
                    <a:pt x="390206" y="90291"/>
                    <a:pt x="374156" y="85004"/>
                  </a:cubicBezTo>
                  <a:lnTo>
                    <a:pt x="364345" y="81813"/>
                  </a:lnTo>
                  <a:lnTo>
                    <a:pt x="364345" y="52381"/>
                  </a:lnTo>
                  <a:lnTo>
                    <a:pt x="333388" y="52381"/>
                  </a:lnTo>
                  <a:lnTo>
                    <a:pt x="333388" y="81813"/>
                  </a:lnTo>
                  <a:lnTo>
                    <a:pt x="323529" y="85004"/>
                  </a:lnTo>
                  <a:cubicBezTo>
                    <a:pt x="307479" y="90243"/>
                    <a:pt x="293667" y="100292"/>
                    <a:pt x="283618" y="114008"/>
                  </a:cubicBezTo>
                  <a:cubicBezTo>
                    <a:pt x="273283" y="127915"/>
                    <a:pt x="267901" y="144536"/>
                    <a:pt x="267901" y="161920"/>
                  </a:cubicBezTo>
                  <a:lnTo>
                    <a:pt x="267901" y="228557"/>
                  </a:lnTo>
                  <a:lnTo>
                    <a:pt x="253613" y="228557"/>
                  </a:lnTo>
                  <a:lnTo>
                    <a:pt x="253613" y="161920"/>
                  </a:lnTo>
                  <a:cubicBezTo>
                    <a:pt x="253613" y="119723"/>
                    <a:pt x="281046" y="83957"/>
                    <a:pt x="319100" y="71431"/>
                  </a:cubicBezTo>
                  <a:close/>
                  <a:moveTo>
                    <a:pt x="61745" y="52378"/>
                  </a:moveTo>
                  <a:lnTo>
                    <a:pt x="128771" y="52378"/>
                  </a:lnTo>
                  <a:lnTo>
                    <a:pt x="153309" y="90910"/>
                  </a:lnTo>
                  <a:cubicBezTo>
                    <a:pt x="177606" y="129106"/>
                    <a:pt x="190564" y="173493"/>
                    <a:pt x="190564" y="218785"/>
                  </a:cubicBezTo>
                  <a:lnTo>
                    <a:pt x="190564" y="476249"/>
                  </a:lnTo>
                  <a:cubicBezTo>
                    <a:pt x="190564" y="507825"/>
                    <a:pt x="164933" y="533400"/>
                    <a:pt x="133395" y="533400"/>
                  </a:cubicBezTo>
                  <a:lnTo>
                    <a:pt x="57169" y="533400"/>
                  </a:lnTo>
                  <a:cubicBezTo>
                    <a:pt x="25583" y="533400"/>
                    <a:pt x="0" y="507825"/>
                    <a:pt x="0" y="476249"/>
                  </a:cubicBezTo>
                  <a:lnTo>
                    <a:pt x="0" y="419098"/>
                  </a:lnTo>
                  <a:lnTo>
                    <a:pt x="14292" y="419098"/>
                  </a:lnTo>
                  <a:lnTo>
                    <a:pt x="14292" y="476249"/>
                  </a:lnTo>
                  <a:cubicBezTo>
                    <a:pt x="14292" y="499872"/>
                    <a:pt x="33492" y="519112"/>
                    <a:pt x="57169" y="519112"/>
                  </a:cubicBezTo>
                  <a:lnTo>
                    <a:pt x="133395" y="519112"/>
                  </a:lnTo>
                  <a:cubicBezTo>
                    <a:pt x="157025" y="519112"/>
                    <a:pt x="176272" y="499872"/>
                    <a:pt x="176272" y="476249"/>
                  </a:cubicBezTo>
                  <a:lnTo>
                    <a:pt x="176272" y="419098"/>
                  </a:lnTo>
                  <a:lnTo>
                    <a:pt x="190507" y="419098"/>
                  </a:lnTo>
                  <a:lnTo>
                    <a:pt x="190507" y="228596"/>
                  </a:lnTo>
                  <a:lnTo>
                    <a:pt x="176272" y="228596"/>
                  </a:lnTo>
                  <a:lnTo>
                    <a:pt x="176272" y="218785"/>
                  </a:lnTo>
                  <a:cubicBezTo>
                    <a:pt x="176272" y="176160"/>
                    <a:pt x="164171" y="134535"/>
                    <a:pt x="141256" y="98578"/>
                  </a:cubicBezTo>
                  <a:lnTo>
                    <a:pt x="111813" y="52381"/>
                  </a:lnTo>
                  <a:lnTo>
                    <a:pt x="78703" y="52381"/>
                  </a:lnTo>
                  <a:lnTo>
                    <a:pt x="49308" y="98578"/>
                  </a:lnTo>
                  <a:cubicBezTo>
                    <a:pt x="26345" y="134583"/>
                    <a:pt x="14292" y="176160"/>
                    <a:pt x="14292" y="218785"/>
                  </a:cubicBezTo>
                  <a:lnTo>
                    <a:pt x="14292" y="228596"/>
                  </a:lnTo>
                  <a:lnTo>
                    <a:pt x="0" y="228596"/>
                  </a:lnTo>
                  <a:lnTo>
                    <a:pt x="0" y="218785"/>
                  </a:lnTo>
                  <a:cubicBezTo>
                    <a:pt x="0" y="173493"/>
                    <a:pt x="12911" y="129106"/>
                    <a:pt x="37208" y="90910"/>
                  </a:cubicBezTo>
                  <a:close/>
                  <a:moveTo>
                    <a:pt x="325060" y="0"/>
                  </a:moveTo>
                  <a:lnTo>
                    <a:pt x="372690" y="0"/>
                  </a:lnTo>
                  <a:cubicBezTo>
                    <a:pt x="383216" y="0"/>
                    <a:pt x="391742" y="8523"/>
                    <a:pt x="391742" y="19047"/>
                  </a:cubicBezTo>
                  <a:lnTo>
                    <a:pt x="391742" y="52378"/>
                  </a:lnTo>
                  <a:lnTo>
                    <a:pt x="378633" y="52378"/>
                  </a:lnTo>
                  <a:lnTo>
                    <a:pt x="378633" y="38093"/>
                  </a:lnTo>
                  <a:lnTo>
                    <a:pt x="377453" y="38093"/>
                  </a:lnTo>
                  <a:lnTo>
                    <a:pt x="377453" y="19047"/>
                  </a:lnTo>
                  <a:cubicBezTo>
                    <a:pt x="377453" y="16428"/>
                    <a:pt x="375310" y="14285"/>
                    <a:pt x="372690" y="14285"/>
                  </a:cubicBezTo>
                  <a:lnTo>
                    <a:pt x="325060" y="14285"/>
                  </a:lnTo>
                  <a:cubicBezTo>
                    <a:pt x="322440" y="14285"/>
                    <a:pt x="320297" y="16428"/>
                    <a:pt x="320297" y="19047"/>
                  </a:cubicBezTo>
                  <a:lnTo>
                    <a:pt x="320297" y="38093"/>
                  </a:lnTo>
                  <a:lnTo>
                    <a:pt x="319100" y="38093"/>
                  </a:lnTo>
                  <a:lnTo>
                    <a:pt x="319100" y="52378"/>
                  </a:lnTo>
                  <a:lnTo>
                    <a:pt x="306008" y="52378"/>
                  </a:lnTo>
                  <a:lnTo>
                    <a:pt x="306008" y="19047"/>
                  </a:lnTo>
                  <a:cubicBezTo>
                    <a:pt x="306008" y="8523"/>
                    <a:pt x="314486" y="0"/>
                    <a:pt x="325060" y="0"/>
                  </a:cubicBezTo>
                  <a:close/>
                  <a:moveTo>
                    <a:pt x="71430" y="0"/>
                  </a:moveTo>
                  <a:lnTo>
                    <a:pt x="119060" y="0"/>
                  </a:lnTo>
                  <a:cubicBezTo>
                    <a:pt x="129586" y="0"/>
                    <a:pt x="138112" y="8523"/>
                    <a:pt x="138112" y="19047"/>
                  </a:cubicBezTo>
                  <a:lnTo>
                    <a:pt x="138112" y="52378"/>
                  </a:lnTo>
                  <a:lnTo>
                    <a:pt x="128771" y="52378"/>
                  </a:lnTo>
                  <a:lnTo>
                    <a:pt x="119674" y="38093"/>
                  </a:lnTo>
                  <a:lnTo>
                    <a:pt x="123823" y="38093"/>
                  </a:lnTo>
                  <a:lnTo>
                    <a:pt x="123823" y="19047"/>
                  </a:lnTo>
                  <a:cubicBezTo>
                    <a:pt x="123823" y="16428"/>
                    <a:pt x="121680" y="14285"/>
                    <a:pt x="119060" y="14285"/>
                  </a:cubicBezTo>
                  <a:lnTo>
                    <a:pt x="71430" y="14285"/>
                  </a:lnTo>
                  <a:cubicBezTo>
                    <a:pt x="68810" y="14285"/>
                    <a:pt x="66667" y="16428"/>
                    <a:pt x="66667" y="19047"/>
                  </a:cubicBezTo>
                  <a:lnTo>
                    <a:pt x="66667" y="38093"/>
                  </a:lnTo>
                  <a:lnTo>
                    <a:pt x="70842" y="38093"/>
                  </a:lnTo>
                  <a:lnTo>
                    <a:pt x="61745" y="52378"/>
                  </a:lnTo>
                  <a:lnTo>
                    <a:pt x="52378" y="52378"/>
                  </a:lnTo>
                  <a:lnTo>
                    <a:pt x="52378" y="19047"/>
                  </a:lnTo>
                  <a:cubicBezTo>
                    <a:pt x="52378" y="8523"/>
                    <a:pt x="60856" y="0"/>
                    <a:pt x="71430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2270" y="5988"/>
              <a:ext cx="2674" cy="61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2024</a:t>
              </a: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年净利润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474" y="6526"/>
              <a:ext cx="4266" cy="130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44.5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亿元</a:t>
              </a:r>
              <a:endParaRPr lang="en-MY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dist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同比增长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20%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，盈利能力强劲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  <p:grpSp>
        <p:nvGrpSpPr>
          <p:cNvPr id="53" name="组合 37"/>
          <p:cNvGrpSpPr/>
          <p:nvPr/>
        </p:nvGrpSpPr>
        <p:grpSpPr>
          <a:xfrm>
            <a:off x="9043003" y="2413000"/>
            <a:ext cx="2734945" cy="3256883"/>
            <a:chOff x="1340" y="3930"/>
            <a:chExt cx="4535" cy="5399"/>
          </a:xfrm>
        </p:grpSpPr>
        <p:sp>
          <p:nvSpPr>
            <p:cNvPr id="54" name="矩形 53"/>
            <p:cNvSpPr/>
            <p:nvPr/>
          </p:nvSpPr>
          <p:spPr>
            <a:xfrm>
              <a:off x="1340" y="3930"/>
              <a:ext cx="4535" cy="539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scene3d>
              <a:camera prst="orthographicFront"/>
              <a:lightRig rig="threePt" dir="t"/>
            </a:scene3d>
            <a:sp3d>
              <a:bevelT w="114300" prst="artDeco"/>
            </a:sp3d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1968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beer-drink-jar-outline_39529"/>
            <p:cNvSpPr/>
            <p:nvPr/>
          </p:nvSpPr>
          <p:spPr>
            <a:xfrm>
              <a:off x="3148" y="4110"/>
              <a:ext cx="916" cy="960"/>
            </a:xfrm>
            <a:custGeom>
              <a:avLst/>
              <a:gdLst>
                <a:gd name="connsiteX0" fmla="*/ 374660 w 579537"/>
                <a:gd name="connsiteY0" fmla="*/ 260514 h 607132"/>
                <a:gd name="connsiteX1" fmla="*/ 393543 w 579537"/>
                <a:gd name="connsiteY1" fmla="*/ 279550 h 607132"/>
                <a:gd name="connsiteX2" fmla="*/ 393543 w 579537"/>
                <a:gd name="connsiteY2" fmla="*/ 488740 h 607132"/>
                <a:gd name="connsiteX3" fmla="*/ 374660 w 579537"/>
                <a:gd name="connsiteY3" fmla="*/ 507775 h 607132"/>
                <a:gd name="connsiteX4" fmla="*/ 355579 w 579537"/>
                <a:gd name="connsiteY4" fmla="*/ 488740 h 607132"/>
                <a:gd name="connsiteX5" fmla="*/ 355579 w 579537"/>
                <a:gd name="connsiteY5" fmla="*/ 279550 h 607132"/>
                <a:gd name="connsiteX6" fmla="*/ 374660 w 579537"/>
                <a:gd name="connsiteY6" fmla="*/ 260514 h 607132"/>
                <a:gd name="connsiteX7" fmla="*/ 280949 w 579537"/>
                <a:gd name="connsiteY7" fmla="*/ 260514 h 607132"/>
                <a:gd name="connsiteX8" fmla="*/ 299832 w 579537"/>
                <a:gd name="connsiteY8" fmla="*/ 279550 h 607132"/>
                <a:gd name="connsiteX9" fmla="*/ 299832 w 579537"/>
                <a:gd name="connsiteY9" fmla="*/ 488740 h 607132"/>
                <a:gd name="connsiteX10" fmla="*/ 280949 w 579537"/>
                <a:gd name="connsiteY10" fmla="*/ 507775 h 607132"/>
                <a:gd name="connsiteX11" fmla="*/ 261868 w 579537"/>
                <a:gd name="connsiteY11" fmla="*/ 488740 h 607132"/>
                <a:gd name="connsiteX12" fmla="*/ 261868 w 579537"/>
                <a:gd name="connsiteY12" fmla="*/ 279550 h 607132"/>
                <a:gd name="connsiteX13" fmla="*/ 280949 w 579537"/>
                <a:gd name="connsiteY13" fmla="*/ 260514 h 607132"/>
                <a:gd name="connsiteX14" fmla="*/ 187209 w 579537"/>
                <a:gd name="connsiteY14" fmla="*/ 260514 h 607132"/>
                <a:gd name="connsiteX15" fmla="*/ 206262 w 579537"/>
                <a:gd name="connsiteY15" fmla="*/ 279550 h 607132"/>
                <a:gd name="connsiteX16" fmla="*/ 206262 w 579537"/>
                <a:gd name="connsiteY16" fmla="*/ 488740 h 607132"/>
                <a:gd name="connsiteX17" fmla="*/ 187209 w 579537"/>
                <a:gd name="connsiteY17" fmla="*/ 507775 h 607132"/>
                <a:gd name="connsiteX18" fmla="*/ 168157 w 579537"/>
                <a:gd name="connsiteY18" fmla="*/ 488740 h 607132"/>
                <a:gd name="connsiteX19" fmla="*/ 168157 w 579537"/>
                <a:gd name="connsiteY19" fmla="*/ 279550 h 607132"/>
                <a:gd name="connsiteX20" fmla="*/ 187209 w 579537"/>
                <a:gd name="connsiteY20" fmla="*/ 260514 h 607132"/>
                <a:gd name="connsiteX21" fmla="*/ 500556 w 579537"/>
                <a:gd name="connsiteY21" fmla="*/ 239125 h 607132"/>
                <a:gd name="connsiteX22" fmla="*/ 500556 w 579537"/>
                <a:gd name="connsiteY22" fmla="*/ 447517 h 607132"/>
                <a:gd name="connsiteX23" fmla="*/ 500556 w 579537"/>
                <a:gd name="connsiteY23" fmla="*/ 239125 h 607132"/>
                <a:gd name="connsiteX24" fmla="*/ 141569 w 579537"/>
                <a:gd name="connsiteY24" fmla="*/ 176866 h 607132"/>
                <a:gd name="connsiteX25" fmla="*/ 99277 w 579537"/>
                <a:gd name="connsiteY25" fmla="*/ 188961 h 607132"/>
                <a:gd name="connsiteX26" fmla="*/ 99277 w 579537"/>
                <a:gd name="connsiteY26" fmla="*/ 569261 h 607132"/>
                <a:gd name="connsiteX27" fmla="*/ 462632 w 579537"/>
                <a:gd name="connsiteY27" fmla="*/ 569261 h 607132"/>
                <a:gd name="connsiteX28" fmla="*/ 462632 w 579537"/>
                <a:gd name="connsiteY28" fmla="*/ 220685 h 607132"/>
                <a:gd name="connsiteX29" fmla="*/ 462632 w 579537"/>
                <a:gd name="connsiteY29" fmla="*/ 208987 h 607132"/>
                <a:gd name="connsiteX30" fmla="*/ 462632 w 579537"/>
                <a:gd name="connsiteY30" fmla="*/ 188961 h 607132"/>
                <a:gd name="connsiteX31" fmla="*/ 422524 w 579537"/>
                <a:gd name="connsiteY31" fmla="*/ 176866 h 607132"/>
                <a:gd name="connsiteX32" fmla="*/ 328806 w 579537"/>
                <a:gd name="connsiteY32" fmla="*/ 176866 h 607132"/>
                <a:gd name="connsiteX33" fmla="*/ 235287 w 579537"/>
                <a:gd name="connsiteY33" fmla="*/ 176866 h 607132"/>
                <a:gd name="connsiteX34" fmla="*/ 141569 w 579537"/>
                <a:gd name="connsiteY34" fmla="*/ 176866 h 607132"/>
                <a:gd name="connsiteX35" fmla="*/ 94711 w 579537"/>
                <a:gd name="connsiteY35" fmla="*/ 37872 h 607132"/>
                <a:gd name="connsiteX36" fmla="*/ 37924 w 579537"/>
                <a:gd name="connsiteY36" fmla="*/ 94580 h 607132"/>
                <a:gd name="connsiteX37" fmla="*/ 61949 w 579537"/>
                <a:gd name="connsiteY37" fmla="*/ 140779 h 607132"/>
                <a:gd name="connsiteX38" fmla="*/ 94711 w 579537"/>
                <a:gd name="connsiteY38" fmla="*/ 151486 h 607132"/>
                <a:gd name="connsiteX39" fmla="*/ 129855 w 579537"/>
                <a:gd name="connsiteY39" fmla="*/ 139192 h 607132"/>
                <a:gd name="connsiteX40" fmla="*/ 141569 w 579537"/>
                <a:gd name="connsiteY40" fmla="*/ 130072 h 607132"/>
                <a:gd name="connsiteX41" fmla="*/ 153284 w 579537"/>
                <a:gd name="connsiteY41" fmla="*/ 139192 h 607132"/>
                <a:gd name="connsiteX42" fmla="*/ 223572 w 579537"/>
                <a:gd name="connsiteY42" fmla="*/ 139192 h 607132"/>
                <a:gd name="connsiteX43" fmla="*/ 235287 w 579537"/>
                <a:gd name="connsiteY43" fmla="*/ 130072 h 607132"/>
                <a:gd name="connsiteX44" fmla="*/ 247002 w 579537"/>
                <a:gd name="connsiteY44" fmla="*/ 139192 h 607132"/>
                <a:gd name="connsiteX45" fmla="*/ 317092 w 579537"/>
                <a:gd name="connsiteY45" fmla="*/ 139192 h 607132"/>
                <a:gd name="connsiteX46" fmla="*/ 329005 w 579537"/>
                <a:gd name="connsiteY46" fmla="*/ 130072 h 607132"/>
                <a:gd name="connsiteX47" fmla="*/ 340720 w 579537"/>
                <a:gd name="connsiteY47" fmla="*/ 139192 h 607132"/>
                <a:gd name="connsiteX48" fmla="*/ 410809 w 579537"/>
                <a:gd name="connsiteY48" fmla="*/ 139192 h 607132"/>
                <a:gd name="connsiteX49" fmla="*/ 422524 w 579537"/>
                <a:gd name="connsiteY49" fmla="*/ 130072 h 607132"/>
                <a:gd name="connsiteX50" fmla="*/ 434239 w 579537"/>
                <a:gd name="connsiteY50" fmla="*/ 139192 h 607132"/>
                <a:gd name="connsiteX51" fmla="*/ 469383 w 579537"/>
                <a:gd name="connsiteY51" fmla="*/ 151486 h 607132"/>
                <a:gd name="connsiteX52" fmla="*/ 500159 w 579537"/>
                <a:gd name="connsiteY52" fmla="*/ 142365 h 607132"/>
                <a:gd name="connsiteX53" fmla="*/ 526170 w 579537"/>
                <a:gd name="connsiteY53" fmla="*/ 94580 h 607132"/>
                <a:gd name="connsiteX54" fmla="*/ 469383 w 579537"/>
                <a:gd name="connsiteY54" fmla="*/ 37872 h 607132"/>
                <a:gd name="connsiteX55" fmla="*/ 434239 w 579537"/>
                <a:gd name="connsiteY55" fmla="*/ 50165 h 607132"/>
                <a:gd name="connsiteX56" fmla="*/ 422524 w 579537"/>
                <a:gd name="connsiteY56" fmla="*/ 59286 h 607132"/>
                <a:gd name="connsiteX57" fmla="*/ 410809 w 579537"/>
                <a:gd name="connsiteY57" fmla="*/ 50165 h 607132"/>
                <a:gd name="connsiteX58" fmla="*/ 340720 w 579537"/>
                <a:gd name="connsiteY58" fmla="*/ 50165 h 607132"/>
                <a:gd name="connsiteX59" fmla="*/ 328806 w 579537"/>
                <a:gd name="connsiteY59" fmla="*/ 59286 h 607132"/>
                <a:gd name="connsiteX60" fmla="*/ 317092 w 579537"/>
                <a:gd name="connsiteY60" fmla="*/ 50165 h 607132"/>
                <a:gd name="connsiteX61" fmla="*/ 247002 w 579537"/>
                <a:gd name="connsiteY61" fmla="*/ 50165 h 607132"/>
                <a:gd name="connsiteX62" fmla="*/ 235287 w 579537"/>
                <a:gd name="connsiteY62" fmla="*/ 59286 h 607132"/>
                <a:gd name="connsiteX63" fmla="*/ 223374 w 579537"/>
                <a:gd name="connsiteY63" fmla="*/ 50165 h 607132"/>
                <a:gd name="connsiteX64" fmla="*/ 153284 w 579537"/>
                <a:gd name="connsiteY64" fmla="*/ 50165 h 607132"/>
                <a:gd name="connsiteX65" fmla="*/ 141569 w 579537"/>
                <a:gd name="connsiteY65" fmla="*/ 59286 h 607132"/>
                <a:gd name="connsiteX66" fmla="*/ 129855 w 579537"/>
                <a:gd name="connsiteY66" fmla="*/ 50165 h 607132"/>
                <a:gd name="connsiteX67" fmla="*/ 94711 w 579537"/>
                <a:gd name="connsiteY67" fmla="*/ 37872 h 607132"/>
                <a:gd name="connsiteX68" fmla="*/ 94711 w 579537"/>
                <a:gd name="connsiteY68" fmla="*/ 0 h 607132"/>
                <a:gd name="connsiteX69" fmla="*/ 141569 w 579537"/>
                <a:gd name="connsiteY69" fmla="*/ 12294 h 607132"/>
                <a:gd name="connsiteX70" fmla="*/ 235287 w 579537"/>
                <a:gd name="connsiteY70" fmla="*/ 12294 h 607132"/>
                <a:gd name="connsiteX71" fmla="*/ 328806 w 579537"/>
                <a:gd name="connsiteY71" fmla="*/ 12294 h 607132"/>
                <a:gd name="connsiteX72" fmla="*/ 422524 w 579537"/>
                <a:gd name="connsiteY72" fmla="*/ 12294 h 607132"/>
                <a:gd name="connsiteX73" fmla="*/ 469383 w 579537"/>
                <a:gd name="connsiteY73" fmla="*/ 0 h 607132"/>
                <a:gd name="connsiteX74" fmla="*/ 564093 w 579537"/>
                <a:gd name="connsiteY74" fmla="*/ 94580 h 607132"/>
                <a:gd name="connsiteX75" fmla="*/ 500556 w 579537"/>
                <a:gd name="connsiteY75" fmla="*/ 184004 h 607132"/>
                <a:gd name="connsiteX76" fmla="*/ 500556 w 579537"/>
                <a:gd name="connsiteY76" fmla="*/ 196495 h 607132"/>
                <a:gd name="connsiteX77" fmla="*/ 523985 w 579537"/>
                <a:gd name="connsiteY77" fmla="*/ 524450 h 607132"/>
                <a:gd name="connsiteX78" fmla="*/ 500556 w 579537"/>
                <a:gd name="connsiteY78" fmla="*/ 543485 h 607132"/>
                <a:gd name="connsiteX79" fmla="*/ 500556 w 579537"/>
                <a:gd name="connsiteY79" fmla="*/ 576002 h 607132"/>
                <a:gd name="connsiteX80" fmla="*/ 466206 w 579537"/>
                <a:gd name="connsiteY80" fmla="*/ 607132 h 607132"/>
                <a:gd name="connsiteX81" fmla="*/ 95505 w 579537"/>
                <a:gd name="connsiteY81" fmla="*/ 607132 h 607132"/>
                <a:gd name="connsiteX82" fmla="*/ 61155 w 579537"/>
                <a:gd name="connsiteY82" fmla="*/ 576002 h 607132"/>
                <a:gd name="connsiteX83" fmla="*/ 61155 w 579537"/>
                <a:gd name="connsiteY83" fmla="*/ 183210 h 607132"/>
                <a:gd name="connsiteX84" fmla="*/ 0 w 579537"/>
                <a:gd name="connsiteY84" fmla="*/ 94580 h 607132"/>
                <a:gd name="connsiteX85" fmla="*/ 94711 w 579537"/>
                <a:gd name="connsiteY85" fmla="*/ 0 h 607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79537" h="607132">
                  <a:moveTo>
                    <a:pt x="374660" y="260514"/>
                  </a:moveTo>
                  <a:cubicBezTo>
                    <a:pt x="384996" y="260514"/>
                    <a:pt x="393543" y="269040"/>
                    <a:pt x="393543" y="279550"/>
                  </a:cubicBezTo>
                  <a:lnTo>
                    <a:pt x="393543" y="488740"/>
                  </a:lnTo>
                  <a:cubicBezTo>
                    <a:pt x="393543" y="499249"/>
                    <a:pt x="384996" y="507775"/>
                    <a:pt x="374660" y="507775"/>
                  </a:cubicBezTo>
                  <a:cubicBezTo>
                    <a:pt x="364126" y="507775"/>
                    <a:pt x="355579" y="499249"/>
                    <a:pt x="355579" y="488740"/>
                  </a:cubicBezTo>
                  <a:lnTo>
                    <a:pt x="355579" y="279550"/>
                  </a:lnTo>
                  <a:cubicBezTo>
                    <a:pt x="355579" y="269040"/>
                    <a:pt x="364126" y="260514"/>
                    <a:pt x="374660" y="260514"/>
                  </a:cubicBezTo>
                  <a:close/>
                  <a:moveTo>
                    <a:pt x="280949" y="260514"/>
                  </a:moveTo>
                  <a:cubicBezTo>
                    <a:pt x="291484" y="260514"/>
                    <a:pt x="299832" y="269040"/>
                    <a:pt x="299832" y="279550"/>
                  </a:cubicBezTo>
                  <a:lnTo>
                    <a:pt x="299832" y="488740"/>
                  </a:lnTo>
                  <a:cubicBezTo>
                    <a:pt x="299832" y="499249"/>
                    <a:pt x="291484" y="507775"/>
                    <a:pt x="280949" y="507775"/>
                  </a:cubicBezTo>
                  <a:cubicBezTo>
                    <a:pt x="270415" y="507775"/>
                    <a:pt x="261868" y="499249"/>
                    <a:pt x="261868" y="488740"/>
                  </a:cubicBezTo>
                  <a:lnTo>
                    <a:pt x="261868" y="279550"/>
                  </a:lnTo>
                  <a:cubicBezTo>
                    <a:pt x="261868" y="269040"/>
                    <a:pt x="270415" y="260514"/>
                    <a:pt x="280949" y="260514"/>
                  </a:cubicBezTo>
                  <a:close/>
                  <a:moveTo>
                    <a:pt x="187209" y="260514"/>
                  </a:moveTo>
                  <a:cubicBezTo>
                    <a:pt x="197728" y="260514"/>
                    <a:pt x="206262" y="269040"/>
                    <a:pt x="206262" y="279550"/>
                  </a:cubicBezTo>
                  <a:lnTo>
                    <a:pt x="206262" y="488740"/>
                  </a:lnTo>
                  <a:cubicBezTo>
                    <a:pt x="206262" y="499249"/>
                    <a:pt x="197728" y="507775"/>
                    <a:pt x="187209" y="507775"/>
                  </a:cubicBezTo>
                  <a:cubicBezTo>
                    <a:pt x="176691" y="507775"/>
                    <a:pt x="168157" y="499249"/>
                    <a:pt x="168157" y="488740"/>
                  </a:cubicBezTo>
                  <a:lnTo>
                    <a:pt x="168157" y="279550"/>
                  </a:lnTo>
                  <a:cubicBezTo>
                    <a:pt x="168157" y="269040"/>
                    <a:pt x="176691" y="260514"/>
                    <a:pt x="187209" y="260514"/>
                  </a:cubicBezTo>
                  <a:close/>
                  <a:moveTo>
                    <a:pt x="500556" y="239125"/>
                  </a:moveTo>
                  <a:lnTo>
                    <a:pt x="500556" y="447517"/>
                  </a:lnTo>
                  <a:cubicBezTo>
                    <a:pt x="528751" y="366818"/>
                    <a:pt x="575411" y="270454"/>
                    <a:pt x="500556" y="239125"/>
                  </a:cubicBezTo>
                  <a:close/>
                  <a:moveTo>
                    <a:pt x="141569" y="176866"/>
                  </a:moveTo>
                  <a:cubicBezTo>
                    <a:pt x="128663" y="184400"/>
                    <a:pt x="114169" y="188366"/>
                    <a:pt x="99277" y="188961"/>
                  </a:cubicBezTo>
                  <a:lnTo>
                    <a:pt x="99277" y="569261"/>
                  </a:lnTo>
                  <a:lnTo>
                    <a:pt x="462632" y="569261"/>
                  </a:lnTo>
                  <a:lnTo>
                    <a:pt x="462632" y="220685"/>
                  </a:lnTo>
                  <a:cubicBezTo>
                    <a:pt x="461441" y="216918"/>
                    <a:pt x="461441" y="212952"/>
                    <a:pt x="462632" y="208987"/>
                  </a:cubicBezTo>
                  <a:lnTo>
                    <a:pt x="462632" y="188961"/>
                  </a:lnTo>
                  <a:cubicBezTo>
                    <a:pt x="448336" y="187969"/>
                    <a:pt x="434834" y="184004"/>
                    <a:pt x="422524" y="176866"/>
                  </a:cubicBezTo>
                  <a:cubicBezTo>
                    <a:pt x="394131" y="193323"/>
                    <a:pt x="357200" y="193323"/>
                    <a:pt x="328806" y="176866"/>
                  </a:cubicBezTo>
                  <a:cubicBezTo>
                    <a:pt x="300413" y="193323"/>
                    <a:pt x="263680" y="193323"/>
                    <a:pt x="235287" y="176866"/>
                  </a:cubicBezTo>
                  <a:cubicBezTo>
                    <a:pt x="206695" y="193323"/>
                    <a:pt x="169963" y="193323"/>
                    <a:pt x="141569" y="176866"/>
                  </a:cubicBezTo>
                  <a:close/>
                  <a:moveTo>
                    <a:pt x="94711" y="37872"/>
                  </a:moveTo>
                  <a:cubicBezTo>
                    <a:pt x="63339" y="37872"/>
                    <a:pt x="37924" y="63251"/>
                    <a:pt x="37924" y="94580"/>
                  </a:cubicBezTo>
                  <a:cubicBezTo>
                    <a:pt x="37924" y="113813"/>
                    <a:pt x="47455" y="130468"/>
                    <a:pt x="61949" y="140779"/>
                  </a:cubicBezTo>
                  <a:cubicBezTo>
                    <a:pt x="71281" y="147520"/>
                    <a:pt x="82400" y="151486"/>
                    <a:pt x="94711" y="151486"/>
                  </a:cubicBezTo>
                  <a:cubicBezTo>
                    <a:pt x="107617" y="151486"/>
                    <a:pt x="119728" y="147124"/>
                    <a:pt x="129855" y="139192"/>
                  </a:cubicBezTo>
                  <a:lnTo>
                    <a:pt x="141569" y="130072"/>
                  </a:lnTo>
                  <a:lnTo>
                    <a:pt x="153284" y="139192"/>
                  </a:lnTo>
                  <a:cubicBezTo>
                    <a:pt x="173537" y="155253"/>
                    <a:pt x="203320" y="155253"/>
                    <a:pt x="223572" y="139192"/>
                  </a:cubicBezTo>
                  <a:lnTo>
                    <a:pt x="235287" y="130072"/>
                  </a:lnTo>
                  <a:lnTo>
                    <a:pt x="247002" y="139192"/>
                  </a:lnTo>
                  <a:cubicBezTo>
                    <a:pt x="267254" y="155253"/>
                    <a:pt x="296839" y="155253"/>
                    <a:pt x="317092" y="139192"/>
                  </a:cubicBezTo>
                  <a:lnTo>
                    <a:pt x="329005" y="130072"/>
                  </a:lnTo>
                  <a:lnTo>
                    <a:pt x="340720" y="139192"/>
                  </a:lnTo>
                  <a:cubicBezTo>
                    <a:pt x="360972" y="155253"/>
                    <a:pt x="390557" y="155253"/>
                    <a:pt x="410809" y="139192"/>
                  </a:cubicBezTo>
                  <a:lnTo>
                    <a:pt x="422524" y="130072"/>
                  </a:lnTo>
                  <a:lnTo>
                    <a:pt x="434239" y="139192"/>
                  </a:lnTo>
                  <a:cubicBezTo>
                    <a:pt x="444365" y="147124"/>
                    <a:pt x="456675" y="151486"/>
                    <a:pt x="469383" y="151486"/>
                  </a:cubicBezTo>
                  <a:cubicBezTo>
                    <a:pt x="480701" y="151486"/>
                    <a:pt x="491224" y="147917"/>
                    <a:pt x="500159" y="142365"/>
                  </a:cubicBezTo>
                  <a:cubicBezTo>
                    <a:pt x="515845" y="132054"/>
                    <a:pt x="526170" y="114606"/>
                    <a:pt x="526170" y="94580"/>
                  </a:cubicBezTo>
                  <a:cubicBezTo>
                    <a:pt x="526170" y="63450"/>
                    <a:pt x="500755" y="37872"/>
                    <a:pt x="469383" y="37872"/>
                  </a:cubicBezTo>
                  <a:cubicBezTo>
                    <a:pt x="456675" y="37872"/>
                    <a:pt x="444564" y="42036"/>
                    <a:pt x="434239" y="50165"/>
                  </a:cubicBezTo>
                  <a:lnTo>
                    <a:pt x="422524" y="59286"/>
                  </a:lnTo>
                  <a:lnTo>
                    <a:pt x="410809" y="50165"/>
                  </a:lnTo>
                  <a:cubicBezTo>
                    <a:pt x="390557" y="34104"/>
                    <a:pt x="360972" y="34104"/>
                    <a:pt x="340720" y="50165"/>
                  </a:cubicBezTo>
                  <a:lnTo>
                    <a:pt x="328806" y="59286"/>
                  </a:lnTo>
                  <a:lnTo>
                    <a:pt x="317092" y="50165"/>
                  </a:lnTo>
                  <a:cubicBezTo>
                    <a:pt x="296839" y="34104"/>
                    <a:pt x="267254" y="34104"/>
                    <a:pt x="247002" y="50165"/>
                  </a:cubicBezTo>
                  <a:lnTo>
                    <a:pt x="235287" y="59286"/>
                  </a:lnTo>
                  <a:lnTo>
                    <a:pt x="223374" y="50165"/>
                  </a:lnTo>
                  <a:cubicBezTo>
                    <a:pt x="203121" y="34104"/>
                    <a:pt x="173537" y="34104"/>
                    <a:pt x="153284" y="50165"/>
                  </a:cubicBezTo>
                  <a:lnTo>
                    <a:pt x="141569" y="59286"/>
                  </a:lnTo>
                  <a:lnTo>
                    <a:pt x="129855" y="50165"/>
                  </a:lnTo>
                  <a:cubicBezTo>
                    <a:pt x="119728" y="42036"/>
                    <a:pt x="107418" y="37872"/>
                    <a:pt x="94711" y="37872"/>
                  </a:cubicBezTo>
                  <a:close/>
                  <a:moveTo>
                    <a:pt x="94711" y="0"/>
                  </a:moveTo>
                  <a:cubicBezTo>
                    <a:pt x="111389" y="0"/>
                    <a:pt x="127273" y="4164"/>
                    <a:pt x="141569" y="12294"/>
                  </a:cubicBezTo>
                  <a:cubicBezTo>
                    <a:pt x="169963" y="-3965"/>
                    <a:pt x="206695" y="-3965"/>
                    <a:pt x="235287" y="12294"/>
                  </a:cubicBezTo>
                  <a:cubicBezTo>
                    <a:pt x="263680" y="-3965"/>
                    <a:pt x="300413" y="-3965"/>
                    <a:pt x="328806" y="12294"/>
                  </a:cubicBezTo>
                  <a:cubicBezTo>
                    <a:pt x="357200" y="-3965"/>
                    <a:pt x="394131" y="-3965"/>
                    <a:pt x="422524" y="12294"/>
                  </a:cubicBezTo>
                  <a:cubicBezTo>
                    <a:pt x="436820" y="4164"/>
                    <a:pt x="452704" y="0"/>
                    <a:pt x="469383" y="0"/>
                  </a:cubicBezTo>
                  <a:cubicBezTo>
                    <a:pt x="521603" y="0"/>
                    <a:pt x="564093" y="42432"/>
                    <a:pt x="564093" y="94580"/>
                  </a:cubicBezTo>
                  <a:cubicBezTo>
                    <a:pt x="564093" y="136020"/>
                    <a:pt x="537487" y="171115"/>
                    <a:pt x="500556" y="184004"/>
                  </a:cubicBezTo>
                  <a:lnTo>
                    <a:pt x="500556" y="196495"/>
                  </a:lnTo>
                  <a:cubicBezTo>
                    <a:pt x="666349" y="237936"/>
                    <a:pt x="518823" y="421146"/>
                    <a:pt x="523985" y="524450"/>
                  </a:cubicBezTo>
                  <a:cubicBezTo>
                    <a:pt x="524780" y="539321"/>
                    <a:pt x="511874" y="545467"/>
                    <a:pt x="500556" y="543485"/>
                  </a:cubicBezTo>
                  <a:lnTo>
                    <a:pt x="500556" y="576002"/>
                  </a:lnTo>
                  <a:cubicBezTo>
                    <a:pt x="500556" y="593253"/>
                    <a:pt x="485267" y="607132"/>
                    <a:pt x="466206" y="607132"/>
                  </a:cubicBezTo>
                  <a:lnTo>
                    <a:pt x="95505" y="607132"/>
                  </a:lnTo>
                  <a:cubicBezTo>
                    <a:pt x="76642" y="607132"/>
                    <a:pt x="61155" y="593253"/>
                    <a:pt x="61155" y="576002"/>
                  </a:cubicBezTo>
                  <a:lnTo>
                    <a:pt x="61155" y="183210"/>
                  </a:lnTo>
                  <a:cubicBezTo>
                    <a:pt x="25415" y="169529"/>
                    <a:pt x="0" y="135029"/>
                    <a:pt x="0" y="94580"/>
                  </a:cubicBezTo>
                  <a:cubicBezTo>
                    <a:pt x="0" y="42432"/>
                    <a:pt x="42491" y="0"/>
                    <a:pt x="94711" y="0"/>
                  </a:cubicBezTo>
                  <a:close/>
                </a:path>
              </a:pathLst>
            </a:custGeom>
            <a:gradFill>
              <a:gsLst>
                <a:gs pos="4000">
                  <a:srgbClr val="FCAF97"/>
                </a:gs>
                <a:gs pos="100000">
                  <a:srgbClr val="FED6C7"/>
                </a:gs>
              </a:gsLst>
              <a:lin ang="19680000" scaled="0"/>
            </a:gradFill>
            <a:ln>
              <a:noFill/>
            </a:ln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2270" y="5988"/>
              <a:ext cx="2674" cy="612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港交所上市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1474" y="6526"/>
              <a:ext cx="4266" cy="1913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2025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年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月</a:t>
              </a:r>
              <a:r>
                <a:rPr lang="en-US" altLang="zh-CN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</a:t>
              </a:r>
              <a:r>
                <a:rPr lang="zh-CN" alt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日</a:t>
              </a:r>
              <a:endParaRPr lang="en-MY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  <a:p>
              <a:pPr algn="dist">
                <a:lnSpc>
                  <a:spcPct val="200000"/>
                </a:lnSpc>
              </a:pP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首日涨幅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43.2%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，截止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23/4/2025 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市值已达</a:t>
              </a:r>
              <a:r>
                <a:rPr lang="en-US" altLang="zh-CN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1894.3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</a:rPr>
                <a:t>亿港元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40" y="454660"/>
            <a:ext cx="3390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全球市场扩张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aphicFrame>
        <p:nvGraphicFramePr>
          <p:cNvPr id="34" name="Chart 33"/>
          <p:cNvGraphicFramePr/>
          <p:nvPr/>
        </p:nvGraphicFramePr>
        <p:xfrm>
          <a:off x="2496184" y="532418"/>
          <a:ext cx="6659033" cy="39954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5" name="组合 4"/>
          <p:cNvGrpSpPr/>
          <p:nvPr/>
        </p:nvGrpSpPr>
        <p:grpSpPr>
          <a:xfrm>
            <a:off x="561340" y="4997161"/>
            <a:ext cx="5210810" cy="1328421"/>
            <a:chOff x="1203" y="6240"/>
            <a:chExt cx="7770" cy="3119"/>
          </a:xfrm>
        </p:grpSpPr>
        <p:sp>
          <p:nvSpPr>
            <p:cNvPr id="36" name="矩形 1"/>
            <p:cNvSpPr/>
            <p:nvPr/>
          </p:nvSpPr>
          <p:spPr>
            <a:xfrm>
              <a:off x="1203" y="6240"/>
              <a:ext cx="7770" cy="311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cool-drink-glass-with-a-straw-and-ice-cubes-floating-in-dark-liquid_37613"/>
            <p:cNvSpPr/>
            <p:nvPr/>
          </p:nvSpPr>
          <p:spPr>
            <a:xfrm>
              <a:off x="1691" y="7319"/>
              <a:ext cx="648" cy="960"/>
            </a:xfrm>
            <a:custGeom>
              <a:avLst/>
              <a:gdLst>
                <a:gd name="T0" fmla="*/ 171 w 182"/>
                <a:gd name="T1" fmla="*/ 40 h 270"/>
                <a:gd name="T2" fmla="*/ 86 w 182"/>
                <a:gd name="T3" fmla="*/ 40 h 270"/>
                <a:gd name="T4" fmla="*/ 85 w 182"/>
                <a:gd name="T5" fmla="*/ 31 h 270"/>
                <a:gd name="T6" fmla="*/ 58 w 182"/>
                <a:gd name="T7" fmla="*/ 4 h 270"/>
                <a:gd name="T8" fmla="*/ 1 w 182"/>
                <a:gd name="T9" fmla="*/ 0 h 270"/>
                <a:gd name="T10" fmla="*/ 0 w 182"/>
                <a:gd name="T11" fmla="*/ 14 h 270"/>
                <a:gd name="T12" fmla="*/ 57 w 182"/>
                <a:gd name="T13" fmla="*/ 18 h 270"/>
                <a:gd name="T14" fmla="*/ 71 w 182"/>
                <a:gd name="T15" fmla="*/ 33 h 270"/>
                <a:gd name="T16" fmla="*/ 72 w 182"/>
                <a:gd name="T17" fmla="*/ 40 h 270"/>
                <a:gd name="T18" fmla="*/ 44 w 182"/>
                <a:gd name="T19" fmla="*/ 40 h 270"/>
                <a:gd name="T20" fmla="*/ 33 w 182"/>
                <a:gd name="T21" fmla="*/ 40 h 270"/>
                <a:gd name="T22" fmla="*/ 33 w 182"/>
                <a:gd name="T23" fmla="*/ 51 h 270"/>
                <a:gd name="T24" fmla="*/ 33 w 182"/>
                <a:gd name="T25" fmla="*/ 259 h 270"/>
                <a:gd name="T26" fmla="*/ 33 w 182"/>
                <a:gd name="T27" fmla="*/ 270 h 270"/>
                <a:gd name="T28" fmla="*/ 44 w 182"/>
                <a:gd name="T29" fmla="*/ 270 h 270"/>
                <a:gd name="T30" fmla="*/ 171 w 182"/>
                <a:gd name="T31" fmla="*/ 270 h 270"/>
                <a:gd name="T32" fmla="*/ 182 w 182"/>
                <a:gd name="T33" fmla="*/ 270 h 270"/>
                <a:gd name="T34" fmla="*/ 182 w 182"/>
                <a:gd name="T35" fmla="*/ 259 h 270"/>
                <a:gd name="T36" fmla="*/ 182 w 182"/>
                <a:gd name="T37" fmla="*/ 51 h 270"/>
                <a:gd name="T38" fmla="*/ 182 w 182"/>
                <a:gd name="T39" fmla="*/ 40 h 270"/>
                <a:gd name="T40" fmla="*/ 171 w 182"/>
                <a:gd name="T41" fmla="*/ 40 h 270"/>
                <a:gd name="T42" fmla="*/ 171 w 182"/>
                <a:gd name="T43" fmla="*/ 259 h 270"/>
                <a:gd name="T44" fmla="*/ 44 w 182"/>
                <a:gd name="T45" fmla="*/ 259 h 270"/>
                <a:gd name="T46" fmla="*/ 44 w 182"/>
                <a:gd name="T47" fmla="*/ 51 h 270"/>
                <a:gd name="T48" fmla="*/ 74 w 182"/>
                <a:gd name="T49" fmla="*/ 51 h 270"/>
                <a:gd name="T50" fmla="*/ 81 w 182"/>
                <a:gd name="T51" fmla="*/ 108 h 270"/>
                <a:gd name="T52" fmla="*/ 51 w 182"/>
                <a:gd name="T53" fmla="*/ 108 h 270"/>
                <a:gd name="T54" fmla="*/ 51 w 182"/>
                <a:gd name="T55" fmla="*/ 252 h 270"/>
                <a:gd name="T56" fmla="*/ 164 w 182"/>
                <a:gd name="T57" fmla="*/ 252 h 270"/>
                <a:gd name="T58" fmla="*/ 164 w 182"/>
                <a:gd name="T59" fmla="*/ 108 h 270"/>
                <a:gd name="T60" fmla="*/ 95 w 182"/>
                <a:gd name="T61" fmla="*/ 108 h 270"/>
                <a:gd name="T62" fmla="*/ 88 w 182"/>
                <a:gd name="T63" fmla="*/ 51 h 270"/>
                <a:gd name="T64" fmla="*/ 171 w 182"/>
                <a:gd name="T65" fmla="*/ 51 h 270"/>
                <a:gd name="T66" fmla="*/ 171 w 182"/>
                <a:gd name="T67" fmla="*/ 259 h 270"/>
                <a:gd name="T68" fmla="*/ 102 w 182"/>
                <a:gd name="T69" fmla="*/ 175 h 270"/>
                <a:gd name="T70" fmla="*/ 106 w 182"/>
                <a:gd name="T71" fmla="*/ 184 h 270"/>
                <a:gd name="T72" fmla="*/ 98 w 182"/>
                <a:gd name="T73" fmla="*/ 206 h 270"/>
                <a:gd name="T74" fmla="*/ 89 w 182"/>
                <a:gd name="T75" fmla="*/ 210 h 270"/>
                <a:gd name="T76" fmla="*/ 67 w 182"/>
                <a:gd name="T77" fmla="*/ 202 h 270"/>
                <a:gd name="T78" fmla="*/ 62 w 182"/>
                <a:gd name="T79" fmla="*/ 193 h 270"/>
                <a:gd name="T80" fmla="*/ 70 w 182"/>
                <a:gd name="T81" fmla="*/ 171 h 270"/>
                <a:gd name="T82" fmla="*/ 79 w 182"/>
                <a:gd name="T83" fmla="*/ 166 h 270"/>
                <a:gd name="T84" fmla="*/ 102 w 182"/>
                <a:gd name="T85" fmla="*/ 175 h 270"/>
                <a:gd name="T86" fmla="*/ 152 w 182"/>
                <a:gd name="T87" fmla="*/ 141 h 270"/>
                <a:gd name="T88" fmla="*/ 144 w 182"/>
                <a:gd name="T89" fmla="*/ 163 h 270"/>
                <a:gd name="T90" fmla="*/ 135 w 182"/>
                <a:gd name="T91" fmla="*/ 168 h 270"/>
                <a:gd name="T92" fmla="*/ 113 w 182"/>
                <a:gd name="T93" fmla="*/ 159 h 270"/>
                <a:gd name="T94" fmla="*/ 109 w 182"/>
                <a:gd name="T95" fmla="*/ 150 h 270"/>
                <a:gd name="T96" fmla="*/ 117 w 182"/>
                <a:gd name="T97" fmla="*/ 128 h 270"/>
                <a:gd name="T98" fmla="*/ 126 w 182"/>
                <a:gd name="T99" fmla="*/ 124 h 270"/>
                <a:gd name="T100" fmla="*/ 148 w 182"/>
                <a:gd name="T101" fmla="*/ 132 h 270"/>
                <a:gd name="T102" fmla="*/ 152 w 182"/>
                <a:gd name="T103" fmla="*/ 141 h 270"/>
                <a:gd name="T104" fmla="*/ 156 w 182"/>
                <a:gd name="T105" fmla="*/ 225 h 270"/>
                <a:gd name="T106" fmla="*/ 152 w 182"/>
                <a:gd name="T107" fmla="*/ 234 h 270"/>
                <a:gd name="T108" fmla="*/ 129 w 182"/>
                <a:gd name="T109" fmla="*/ 242 h 270"/>
                <a:gd name="T110" fmla="*/ 120 w 182"/>
                <a:gd name="T111" fmla="*/ 238 h 270"/>
                <a:gd name="T112" fmla="*/ 112 w 182"/>
                <a:gd name="T113" fmla="*/ 216 h 270"/>
                <a:gd name="T114" fmla="*/ 116 w 182"/>
                <a:gd name="T115" fmla="*/ 207 h 270"/>
                <a:gd name="T116" fmla="*/ 138 w 182"/>
                <a:gd name="T117" fmla="*/ 198 h 270"/>
                <a:gd name="T118" fmla="*/ 148 w 182"/>
                <a:gd name="T119" fmla="*/ 202 h 270"/>
                <a:gd name="T120" fmla="*/ 156 w 182"/>
                <a:gd name="T121" fmla="*/ 22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" h="270">
                  <a:moveTo>
                    <a:pt x="171" y="40"/>
                  </a:moveTo>
                  <a:lnTo>
                    <a:pt x="86" y="40"/>
                  </a:lnTo>
                  <a:lnTo>
                    <a:pt x="85" y="31"/>
                  </a:lnTo>
                  <a:cubicBezTo>
                    <a:pt x="84" y="22"/>
                    <a:pt x="78" y="5"/>
                    <a:pt x="58" y="4"/>
                  </a:cubicBezTo>
                  <a:cubicBezTo>
                    <a:pt x="39" y="2"/>
                    <a:pt x="2" y="0"/>
                    <a:pt x="1" y="0"/>
                  </a:cubicBezTo>
                  <a:lnTo>
                    <a:pt x="0" y="14"/>
                  </a:lnTo>
                  <a:cubicBezTo>
                    <a:pt x="0" y="14"/>
                    <a:pt x="38" y="16"/>
                    <a:pt x="57" y="18"/>
                  </a:cubicBezTo>
                  <a:cubicBezTo>
                    <a:pt x="69" y="19"/>
                    <a:pt x="71" y="31"/>
                    <a:pt x="71" y="33"/>
                  </a:cubicBezTo>
                  <a:lnTo>
                    <a:pt x="72" y="40"/>
                  </a:lnTo>
                  <a:lnTo>
                    <a:pt x="44" y="40"/>
                  </a:lnTo>
                  <a:lnTo>
                    <a:pt x="33" y="40"/>
                  </a:lnTo>
                  <a:lnTo>
                    <a:pt x="33" y="51"/>
                  </a:lnTo>
                  <a:lnTo>
                    <a:pt x="33" y="259"/>
                  </a:lnTo>
                  <a:lnTo>
                    <a:pt x="33" y="270"/>
                  </a:lnTo>
                  <a:lnTo>
                    <a:pt x="44" y="270"/>
                  </a:lnTo>
                  <a:lnTo>
                    <a:pt x="171" y="270"/>
                  </a:lnTo>
                  <a:lnTo>
                    <a:pt x="182" y="270"/>
                  </a:lnTo>
                  <a:lnTo>
                    <a:pt x="182" y="259"/>
                  </a:lnTo>
                  <a:lnTo>
                    <a:pt x="182" y="51"/>
                  </a:lnTo>
                  <a:lnTo>
                    <a:pt x="182" y="40"/>
                  </a:lnTo>
                  <a:lnTo>
                    <a:pt x="171" y="40"/>
                  </a:lnTo>
                  <a:close/>
                  <a:moveTo>
                    <a:pt x="171" y="259"/>
                  </a:moveTo>
                  <a:lnTo>
                    <a:pt x="44" y="259"/>
                  </a:lnTo>
                  <a:lnTo>
                    <a:pt x="44" y="51"/>
                  </a:lnTo>
                  <a:lnTo>
                    <a:pt x="74" y="51"/>
                  </a:lnTo>
                  <a:lnTo>
                    <a:pt x="81" y="108"/>
                  </a:lnTo>
                  <a:lnTo>
                    <a:pt x="51" y="108"/>
                  </a:lnTo>
                  <a:lnTo>
                    <a:pt x="51" y="252"/>
                  </a:lnTo>
                  <a:lnTo>
                    <a:pt x="164" y="252"/>
                  </a:lnTo>
                  <a:lnTo>
                    <a:pt x="164" y="108"/>
                  </a:lnTo>
                  <a:lnTo>
                    <a:pt x="95" y="108"/>
                  </a:lnTo>
                  <a:lnTo>
                    <a:pt x="88" y="51"/>
                  </a:lnTo>
                  <a:lnTo>
                    <a:pt x="171" y="51"/>
                  </a:lnTo>
                  <a:lnTo>
                    <a:pt x="171" y="259"/>
                  </a:lnTo>
                  <a:close/>
                  <a:moveTo>
                    <a:pt x="102" y="175"/>
                  </a:moveTo>
                  <a:cubicBezTo>
                    <a:pt x="106" y="176"/>
                    <a:pt x="108" y="180"/>
                    <a:pt x="106" y="184"/>
                  </a:cubicBezTo>
                  <a:lnTo>
                    <a:pt x="98" y="206"/>
                  </a:lnTo>
                  <a:cubicBezTo>
                    <a:pt x="97" y="210"/>
                    <a:pt x="93" y="212"/>
                    <a:pt x="89" y="210"/>
                  </a:cubicBezTo>
                  <a:lnTo>
                    <a:pt x="67" y="202"/>
                  </a:lnTo>
                  <a:cubicBezTo>
                    <a:pt x="63" y="201"/>
                    <a:pt x="61" y="197"/>
                    <a:pt x="62" y="193"/>
                  </a:cubicBezTo>
                  <a:lnTo>
                    <a:pt x="70" y="171"/>
                  </a:lnTo>
                  <a:cubicBezTo>
                    <a:pt x="72" y="167"/>
                    <a:pt x="76" y="165"/>
                    <a:pt x="79" y="166"/>
                  </a:cubicBezTo>
                  <a:lnTo>
                    <a:pt x="102" y="175"/>
                  </a:lnTo>
                  <a:close/>
                  <a:moveTo>
                    <a:pt x="152" y="141"/>
                  </a:moveTo>
                  <a:lnTo>
                    <a:pt x="144" y="163"/>
                  </a:lnTo>
                  <a:cubicBezTo>
                    <a:pt x="143" y="167"/>
                    <a:pt x="139" y="169"/>
                    <a:pt x="135" y="168"/>
                  </a:cubicBezTo>
                  <a:lnTo>
                    <a:pt x="113" y="159"/>
                  </a:lnTo>
                  <a:cubicBezTo>
                    <a:pt x="109" y="158"/>
                    <a:pt x="107" y="154"/>
                    <a:pt x="109" y="150"/>
                  </a:cubicBezTo>
                  <a:lnTo>
                    <a:pt x="117" y="128"/>
                  </a:lnTo>
                  <a:cubicBezTo>
                    <a:pt x="118" y="124"/>
                    <a:pt x="122" y="122"/>
                    <a:pt x="126" y="124"/>
                  </a:cubicBezTo>
                  <a:lnTo>
                    <a:pt x="148" y="132"/>
                  </a:lnTo>
                  <a:cubicBezTo>
                    <a:pt x="152" y="133"/>
                    <a:pt x="154" y="137"/>
                    <a:pt x="152" y="141"/>
                  </a:cubicBezTo>
                  <a:close/>
                  <a:moveTo>
                    <a:pt x="156" y="225"/>
                  </a:moveTo>
                  <a:cubicBezTo>
                    <a:pt x="157" y="229"/>
                    <a:pt x="155" y="233"/>
                    <a:pt x="152" y="234"/>
                  </a:cubicBezTo>
                  <a:lnTo>
                    <a:pt x="129" y="242"/>
                  </a:lnTo>
                  <a:cubicBezTo>
                    <a:pt x="126" y="244"/>
                    <a:pt x="122" y="242"/>
                    <a:pt x="120" y="238"/>
                  </a:cubicBezTo>
                  <a:lnTo>
                    <a:pt x="112" y="216"/>
                  </a:lnTo>
                  <a:cubicBezTo>
                    <a:pt x="110" y="212"/>
                    <a:pt x="112" y="208"/>
                    <a:pt x="116" y="207"/>
                  </a:cubicBezTo>
                  <a:lnTo>
                    <a:pt x="138" y="198"/>
                  </a:lnTo>
                  <a:cubicBezTo>
                    <a:pt x="142" y="197"/>
                    <a:pt x="146" y="199"/>
                    <a:pt x="148" y="202"/>
                  </a:cubicBezTo>
                  <a:lnTo>
                    <a:pt x="156" y="22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文本框 16"/>
            <p:cNvSpPr txBox="1"/>
            <p:nvPr/>
          </p:nvSpPr>
          <p:spPr>
            <a:xfrm>
              <a:off x="2821" y="6621"/>
              <a:ext cx="2835" cy="6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东南亚市场表现</a:t>
              </a:r>
            </a:p>
          </p:txBody>
        </p:sp>
        <p:sp>
          <p:nvSpPr>
            <p:cNvPr id="39" name="文本框 17"/>
            <p:cNvSpPr txBox="1"/>
            <p:nvPr/>
          </p:nvSpPr>
          <p:spPr>
            <a:xfrm>
              <a:off x="2821" y="7099"/>
              <a:ext cx="6152" cy="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200000"/>
                </a:lnSpc>
              </a:pPr>
              <a:r>
                <a:rPr lang="zh-CN" altLang="en-US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截至</a:t>
              </a:r>
              <a:r>
                <a:rPr lang="en-US" altLang="zh-CN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2024</a:t>
              </a:r>
              <a:r>
                <a:rPr lang="zh-CN" altLang="en-US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年</a:t>
              </a:r>
              <a:r>
                <a:rPr lang="en-US" altLang="zh-CN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9</a:t>
              </a:r>
              <a:r>
                <a:rPr lang="zh-CN" altLang="en-US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月</a:t>
              </a:r>
              <a:r>
                <a:rPr lang="en-US" altLang="zh-CN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30</a:t>
              </a:r>
              <a:r>
                <a:rPr lang="zh-CN" altLang="en-US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日，光启茶韵在东南亚的门店总数已超过</a:t>
              </a:r>
              <a:r>
                <a:rPr lang="en-US" altLang="zh-CN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4,800</a:t>
              </a:r>
              <a:r>
                <a:rPr lang="zh-CN" altLang="en-US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家，覆盖印尼、越南、马来西亚等</a:t>
              </a:r>
              <a:r>
                <a:rPr lang="en-US" altLang="zh-CN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13</a:t>
              </a:r>
              <a:r>
                <a:rPr lang="zh-CN" altLang="en-US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个国家或地区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  <p:grpSp>
        <p:nvGrpSpPr>
          <p:cNvPr id="40" name="组合 5"/>
          <p:cNvGrpSpPr/>
          <p:nvPr/>
        </p:nvGrpSpPr>
        <p:grpSpPr>
          <a:xfrm>
            <a:off x="6383655" y="4997161"/>
            <a:ext cx="4933950" cy="1328421"/>
            <a:chOff x="1203" y="6240"/>
            <a:chExt cx="7770" cy="3119"/>
          </a:xfrm>
        </p:grpSpPr>
        <p:sp>
          <p:nvSpPr>
            <p:cNvPr id="41" name="矩形 12"/>
            <p:cNvSpPr/>
            <p:nvPr/>
          </p:nvSpPr>
          <p:spPr>
            <a:xfrm>
              <a:off x="1203" y="6240"/>
              <a:ext cx="7770" cy="3119"/>
            </a:xfrm>
            <a:prstGeom prst="rect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cool-drink-glass-with-a-straw-and-ice-cubes-floating-in-dark-liquid_37613"/>
            <p:cNvSpPr/>
            <p:nvPr/>
          </p:nvSpPr>
          <p:spPr>
            <a:xfrm>
              <a:off x="1576" y="7319"/>
              <a:ext cx="876" cy="960"/>
            </a:xfrm>
            <a:custGeom>
              <a:avLst/>
              <a:gdLst>
                <a:gd name="T0" fmla="*/ 206 w 444"/>
                <a:gd name="T1" fmla="*/ 155 h 487"/>
                <a:gd name="T2" fmla="*/ 215 w 444"/>
                <a:gd name="T3" fmla="*/ 134 h 487"/>
                <a:gd name="T4" fmla="*/ 287 w 444"/>
                <a:gd name="T5" fmla="*/ 80 h 487"/>
                <a:gd name="T6" fmla="*/ 325 w 444"/>
                <a:gd name="T7" fmla="*/ 4 h 487"/>
                <a:gd name="T8" fmla="*/ 332 w 444"/>
                <a:gd name="T9" fmla="*/ 1 h 487"/>
                <a:gd name="T10" fmla="*/ 364 w 444"/>
                <a:gd name="T11" fmla="*/ 13 h 487"/>
                <a:gd name="T12" fmla="*/ 366 w 444"/>
                <a:gd name="T13" fmla="*/ 19 h 487"/>
                <a:gd name="T14" fmla="*/ 329 w 444"/>
                <a:gd name="T15" fmla="*/ 93 h 487"/>
                <a:gd name="T16" fmla="*/ 339 w 444"/>
                <a:gd name="T17" fmla="*/ 155 h 487"/>
                <a:gd name="T18" fmla="*/ 206 w 444"/>
                <a:gd name="T19" fmla="*/ 155 h 487"/>
                <a:gd name="T20" fmla="*/ 100 w 444"/>
                <a:gd name="T21" fmla="*/ 93 h 487"/>
                <a:gd name="T22" fmla="*/ 78 w 444"/>
                <a:gd name="T23" fmla="*/ 155 h 487"/>
                <a:gd name="T24" fmla="*/ 205 w 444"/>
                <a:gd name="T25" fmla="*/ 155 h 487"/>
                <a:gd name="T26" fmla="*/ 204 w 444"/>
                <a:gd name="T27" fmla="*/ 149 h 487"/>
                <a:gd name="T28" fmla="*/ 143 w 444"/>
                <a:gd name="T29" fmla="*/ 83 h 487"/>
                <a:gd name="T30" fmla="*/ 121 w 444"/>
                <a:gd name="T31" fmla="*/ 5 h 487"/>
                <a:gd name="T32" fmla="*/ 115 w 444"/>
                <a:gd name="T33" fmla="*/ 1 h 487"/>
                <a:gd name="T34" fmla="*/ 81 w 444"/>
                <a:gd name="T35" fmla="*/ 8 h 487"/>
                <a:gd name="T36" fmla="*/ 77 w 444"/>
                <a:gd name="T37" fmla="*/ 14 h 487"/>
                <a:gd name="T38" fmla="*/ 100 w 444"/>
                <a:gd name="T39" fmla="*/ 93 h 487"/>
                <a:gd name="T40" fmla="*/ 328 w 444"/>
                <a:gd name="T41" fmla="*/ 472 h 487"/>
                <a:gd name="T42" fmla="*/ 310 w 444"/>
                <a:gd name="T43" fmla="*/ 456 h 487"/>
                <a:gd name="T44" fmla="*/ 134 w 444"/>
                <a:gd name="T45" fmla="*/ 456 h 487"/>
                <a:gd name="T46" fmla="*/ 116 w 444"/>
                <a:gd name="T47" fmla="*/ 472 h 487"/>
                <a:gd name="T48" fmla="*/ 134 w 444"/>
                <a:gd name="T49" fmla="*/ 487 h 487"/>
                <a:gd name="T50" fmla="*/ 310 w 444"/>
                <a:gd name="T51" fmla="*/ 487 h 487"/>
                <a:gd name="T52" fmla="*/ 328 w 444"/>
                <a:gd name="T53" fmla="*/ 472 h 487"/>
                <a:gd name="T54" fmla="*/ 426 w 444"/>
                <a:gd name="T55" fmla="*/ 211 h 487"/>
                <a:gd name="T56" fmla="*/ 410 w 444"/>
                <a:gd name="T57" fmla="*/ 220 h 487"/>
                <a:gd name="T58" fmla="*/ 402 w 444"/>
                <a:gd name="T59" fmla="*/ 220 h 487"/>
                <a:gd name="T60" fmla="*/ 405 w 444"/>
                <a:gd name="T61" fmla="*/ 211 h 487"/>
                <a:gd name="T62" fmla="*/ 399 w 444"/>
                <a:gd name="T63" fmla="*/ 184 h 487"/>
                <a:gd name="T64" fmla="*/ 370 w 444"/>
                <a:gd name="T65" fmla="*/ 172 h 487"/>
                <a:gd name="T66" fmla="*/ 74 w 444"/>
                <a:gd name="T67" fmla="*/ 172 h 487"/>
                <a:gd name="T68" fmla="*/ 45 w 444"/>
                <a:gd name="T69" fmla="*/ 184 h 487"/>
                <a:gd name="T70" fmla="*/ 39 w 444"/>
                <a:gd name="T71" fmla="*/ 211 h 487"/>
                <a:gd name="T72" fmla="*/ 42 w 444"/>
                <a:gd name="T73" fmla="*/ 220 h 487"/>
                <a:gd name="T74" fmla="*/ 34 w 444"/>
                <a:gd name="T75" fmla="*/ 220 h 487"/>
                <a:gd name="T76" fmla="*/ 18 w 444"/>
                <a:gd name="T77" fmla="*/ 211 h 487"/>
                <a:gd name="T78" fmla="*/ 0 w 444"/>
                <a:gd name="T79" fmla="*/ 226 h 487"/>
                <a:gd name="T80" fmla="*/ 0 w 444"/>
                <a:gd name="T81" fmla="*/ 250 h 487"/>
                <a:gd name="T82" fmla="*/ 18 w 444"/>
                <a:gd name="T83" fmla="*/ 265 h 487"/>
                <a:gd name="T84" fmla="*/ 36 w 444"/>
                <a:gd name="T85" fmla="*/ 250 h 487"/>
                <a:gd name="T86" fmla="*/ 53 w 444"/>
                <a:gd name="T87" fmla="*/ 250 h 487"/>
                <a:gd name="T88" fmla="*/ 113 w 444"/>
                <a:gd name="T89" fmla="*/ 419 h 487"/>
                <a:gd name="T90" fmla="*/ 148 w 444"/>
                <a:gd name="T91" fmla="*/ 441 h 487"/>
                <a:gd name="T92" fmla="*/ 296 w 444"/>
                <a:gd name="T93" fmla="*/ 441 h 487"/>
                <a:gd name="T94" fmla="*/ 331 w 444"/>
                <a:gd name="T95" fmla="*/ 419 h 487"/>
                <a:gd name="T96" fmla="*/ 391 w 444"/>
                <a:gd name="T97" fmla="*/ 250 h 487"/>
                <a:gd name="T98" fmla="*/ 408 w 444"/>
                <a:gd name="T99" fmla="*/ 250 h 487"/>
                <a:gd name="T100" fmla="*/ 426 w 444"/>
                <a:gd name="T101" fmla="*/ 265 h 487"/>
                <a:gd name="T102" fmla="*/ 444 w 444"/>
                <a:gd name="T103" fmla="*/ 250 h 487"/>
                <a:gd name="T104" fmla="*/ 444 w 444"/>
                <a:gd name="T105" fmla="*/ 226 h 487"/>
                <a:gd name="T106" fmla="*/ 426 w 444"/>
                <a:gd name="T107" fmla="*/ 211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4" h="487">
                  <a:moveTo>
                    <a:pt x="206" y="155"/>
                  </a:moveTo>
                  <a:cubicBezTo>
                    <a:pt x="209" y="148"/>
                    <a:pt x="212" y="141"/>
                    <a:pt x="215" y="134"/>
                  </a:cubicBezTo>
                  <a:cubicBezTo>
                    <a:pt x="235" y="90"/>
                    <a:pt x="273" y="108"/>
                    <a:pt x="287" y="80"/>
                  </a:cubicBezTo>
                  <a:cubicBezTo>
                    <a:pt x="302" y="50"/>
                    <a:pt x="312" y="30"/>
                    <a:pt x="325" y="4"/>
                  </a:cubicBezTo>
                  <a:cubicBezTo>
                    <a:pt x="326" y="1"/>
                    <a:pt x="329" y="0"/>
                    <a:pt x="332" y="1"/>
                  </a:cubicBezTo>
                  <a:cubicBezTo>
                    <a:pt x="342" y="5"/>
                    <a:pt x="353" y="9"/>
                    <a:pt x="364" y="13"/>
                  </a:cubicBezTo>
                  <a:cubicBezTo>
                    <a:pt x="366" y="14"/>
                    <a:pt x="368" y="17"/>
                    <a:pt x="366" y="19"/>
                  </a:cubicBezTo>
                  <a:cubicBezTo>
                    <a:pt x="354" y="44"/>
                    <a:pt x="343" y="64"/>
                    <a:pt x="329" y="93"/>
                  </a:cubicBezTo>
                  <a:cubicBezTo>
                    <a:pt x="316" y="118"/>
                    <a:pt x="341" y="129"/>
                    <a:pt x="339" y="155"/>
                  </a:cubicBezTo>
                  <a:lnTo>
                    <a:pt x="206" y="155"/>
                  </a:lnTo>
                  <a:close/>
                  <a:moveTo>
                    <a:pt x="100" y="93"/>
                  </a:moveTo>
                  <a:cubicBezTo>
                    <a:pt x="108" y="119"/>
                    <a:pt x="79" y="126"/>
                    <a:pt x="78" y="155"/>
                  </a:cubicBezTo>
                  <a:lnTo>
                    <a:pt x="205" y="155"/>
                  </a:lnTo>
                  <a:cubicBezTo>
                    <a:pt x="205" y="153"/>
                    <a:pt x="204" y="151"/>
                    <a:pt x="204" y="149"/>
                  </a:cubicBezTo>
                  <a:cubicBezTo>
                    <a:pt x="194" y="102"/>
                    <a:pt x="152" y="116"/>
                    <a:pt x="143" y="83"/>
                  </a:cubicBezTo>
                  <a:cubicBezTo>
                    <a:pt x="134" y="53"/>
                    <a:pt x="129" y="31"/>
                    <a:pt x="121" y="5"/>
                  </a:cubicBezTo>
                  <a:cubicBezTo>
                    <a:pt x="121" y="2"/>
                    <a:pt x="118" y="1"/>
                    <a:pt x="115" y="1"/>
                  </a:cubicBezTo>
                  <a:cubicBezTo>
                    <a:pt x="104" y="3"/>
                    <a:pt x="93" y="6"/>
                    <a:pt x="81" y="8"/>
                  </a:cubicBezTo>
                  <a:cubicBezTo>
                    <a:pt x="78" y="9"/>
                    <a:pt x="77" y="11"/>
                    <a:pt x="77" y="14"/>
                  </a:cubicBezTo>
                  <a:cubicBezTo>
                    <a:pt x="85" y="41"/>
                    <a:pt x="92" y="63"/>
                    <a:pt x="100" y="93"/>
                  </a:cubicBezTo>
                  <a:close/>
                  <a:moveTo>
                    <a:pt x="328" y="472"/>
                  </a:moveTo>
                  <a:cubicBezTo>
                    <a:pt x="328" y="463"/>
                    <a:pt x="320" y="456"/>
                    <a:pt x="310" y="456"/>
                  </a:cubicBezTo>
                  <a:lnTo>
                    <a:pt x="134" y="456"/>
                  </a:lnTo>
                  <a:cubicBezTo>
                    <a:pt x="124" y="456"/>
                    <a:pt x="116" y="463"/>
                    <a:pt x="116" y="472"/>
                  </a:cubicBezTo>
                  <a:cubicBezTo>
                    <a:pt x="116" y="480"/>
                    <a:pt x="124" y="487"/>
                    <a:pt x="134" y="487"/>
                  </a:cubicBezTo>
                  <a:lnTo>
                    <a:pt x="310" y="487"/>
                  </a:lnTo>
                  <a:cubicBezTo>
                    <a:pt x="320" y="487"/>
                    <a:pt x="328" y="480"/>
                    <a:pt x="328" y="472"/>
                  </a:cubicBezTo>
                  <a:close/>
                  <a:moveTo>
                    <a:pt x="426" y="211"/>
                  </a:moveTo>
                  <a:cubicBezTo>
                    <a:pt x="419" y="211"/>
                    <a:pt x="413" y="214"/>
                    <a:pt x="410" y="220"/>
                  </a:cubicBezTo>
                  <a:lnTo>
                    <a:pt x="402" y="220"/>
                  </a:lnTo>
                  <a:lnTo>
                    <a:pt x="405" y="211"/>
                  </a:lnTo>
                  <a:cubicBezTo>
                    <a:pt x="408" y="202"/>
                    <a:pt x="406" y="192"/>
                    <a:pt x="399" y="184"/>
                  </a:cubicBezTo>
                  <a:cubicBezTo>
                    <a:pt x="393" y="176"/>
                    <a:pt x="382" y="172"/>
                    <a:pt x="370" y="172"/>
                  </a:cubicBezTo>
                  <a:lnTo>
                    <a:pt x="74" y="172"/>
                  </a:lnTo>
                  <a:cubicBezTo>
                    <a:pt x="62" y="172"/>
                    <a:pt x="51" y="176"/>
                    <a:pt x="45" y="184"/>
                  </a:cubicBezTo>
                  <a:cubicBezTo>
                    <a:pt x="38" y="192"/>
                    <a:pt x="36" y="202"/>
                    <a:pt x="39" y="211"/>
                  </a:cubicBezTo>
                  <a:lnTo>
                    <a:pt x="42" y="220"/>
                  </a:lnTo>
                  <a:lnTo>
                    <a:pt x="34" y="220"/>
                  </a:lnTo>
                  <a:cubicBezTo>
                    <a:pt x="31" y="214"/>
                    <a:pt x="25" y="211"/>
                    <a:pt x="18" y="211"/>
                  </a:cubicBezTo>
                  <a:cubicBezTo>
                    <a:pt x="8" y="211"/>
                    <a:pt x="0" y="218"/>
                    <a:pt x="0" y="226"/>
                  </a:cubicBezTo>
                  <a:lnTo>
                    <a:pt x="0" y="250"/>
                  </a:lnTo>
                  <a:cubicBezTo>
                    <a:pt x="0" y="258"/>
                    <a:pt x="8" y="265"/>
                    <a:pt x="18" y="265"/>
                  </a:cubicBezTo>
                  <a:cubicBezTo>
                    <a:pt x="28" y="265"/>
                    <a:pt x="36" y="259"/>
                    <a:pt x="36" y="250"/>
                  </a:cubicBezTo>
                  <a:lnTo>
                    <a:pt x="53" y="250"/>
                  </a:lnTo>
                  <a:lnTo>
                    <a:pt x="113" y="419"/>
                  </a:lnTo>
                  <a:cubicBezTo>
                    <a:pt x="118" y="432"/>
                    <a:pt x="132" y="441"/>
                    <a:pt x="148" y="441"/>
                  </a:cubicBezTo>
                  <a:lnTo>
                    <a:pt x="296" y="441"/>
                  </a:lnTo>
                  <a:cubicBezTo>
                    <a:pt x="312" y="441"/>
                    <a:pt x="326" y="432"/>
                    <a:pt x="331" y="419"/>
                  </a:cubicBezTo>
                  <a:lnTo>
                    <a:pt x="391" y="250"/>
                  </a:lnTo>
                  <a:lnTo>
                    <a:pt x="408" y="250"/>
                  </a:lnTo>
                  <a:cubicBezTo>
                    <a:pt x="409" y="259"/>
                    <a:pt x="416" y="265"/>
                    <a:pt x="426" y="265"/>
                  </a:cubicBezTo>
                  <a:cubicBezTo>
                    <a:pt x="436" y="265"/>
                    <a:pt x="444" y="258"/>
                    <a:pt x="444" y="250"/>
                  </a:cubicBezTo>
                  <a:lnTo>
                    <a:pt x="444" y="226"/>
                  </a:lnTo>
                  <a:cubicBezTo>
                    <a:pt x="444" y="218"/>
                    <a:pt x="436" y="211"/>
                    <a:pt x="426" y="211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文本框 15"/>
            <p:cNvSpPr txBox="1"/>
            <p:nvPr/>
          </p:nvSpPr>
          <p:spPr>
            <a:xfrm>
              <a:off x="2821" y="6621"/>
              <a:ext cx="2472" cy="63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l"/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正圆-55W" panose="00020600040101010101" charset="-122"/>
                  <a:ea typeface="汉仪正圆-55W" panose="00020600040101010101" charset="-122"/>
                  <a:cs typeface="汉仪正圆-55W" panose="00020600040101010101" charset="-122"/>
                  <a:sym typeface="+mn-ea"/>
                </a:rPr>
                <a:t>未来扩张计划</a:t>
              </a:r>
            </a:p>
          </p:txBody>
        </p:sp>
        <p:sp>
          <p:nvSpPr>
            <p:cNvPr id="44" name="文本框 18"/>
            <p:cNvSpPr txBox="1"/>
            <p:nvPr/>
          </p:nvSpPr>
          <p:spPr>
            <a:xfrm>
              <a:off x="2821" y="7131"/>
              <a:ext cx="6152" cy="18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ct val="200000"/>
                </a:lnSpc>
              </a:pPr>
              <a:r>
                <a:rPr lang="zh-CN" altLang="en-US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计划继续扩展至东亚、澳洲及中亚市场，并通过</a:t>
              </a:r>
              <a:r>
                <a:rPr lang="en-US" altLang="zh-CN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"</a:t>
              </a:r>
              <a:r>
                <a:rPr lang="zh-CN" altLang="en-US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中欧班列</a:t>
              </a:r>
              <a:r>
                <a:rPr lang="en-US" altLang="zh-CN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+</a:t>
              </a:r>
              <a:r>
                <a:rPr lang="zh-CN" altLang="en-US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本地合资工厂</a:t>
              </a:r>
              <a:r>
                <a:rPr lang="en-US" altLang="zh-CN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"</a:t>
              </a:r>
              <a:r>
                <a:rPr lang="zh-CN" altLang="en-US" sz="1200" b="0" i="0" dirty="0">
                  <a:solidFill>
                    <a:srgbClr val="1F2937"/>
                  </a:solidFill>
                  <a:effectLst/>
                  <a:latin typeface="汉仪正圆-55W" panose="00020600040101010101" charset="-122"/>
                  <a:ea typeface="汉仪正圆-55W" panose="00020600040101010101" charset="-122"/>
                </a:rPr>
                <a:t>的模式进一步降低物流成本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23666" y="171509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050290" y="407452"/>
            <a:ext cx="33909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财务表现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358140" y="407452"/>
            <a:ext cx="412333" cy="412333"/>
            <a:chOff x="2209800" y="1790700"/>
            <a:chExt cx="647700" cy="647700"/>
          </a:xfrm>
        </p:grpSpPr>
        <p:sp>
          <p:nvSpPr>
            <p:cNvPr id="8" name="Freeform: Shape 7"/>
            <p:cNvSpPr/>
            <p:nvPr/>
          </p:nvSpPr>
          <p:spPr>
            <a:xfrm>
              <a:off x="2209800" y="1790700"/>
              <a:ext cx="647700" cy="647700"/>
            </a:xfrm>
            <a:custGeom>
              <a:avLst/>
              <a:gdLst>
                <a:gd name="connsiteX0" fmla="*/ 57150 w 647700"/>
                <a:gd name="connsiteY0" fmla="*/ 0 h 647700"/>
                <a:gd name="connsiteX1" fmla="*/ 0 w 647700"/>
                <a:gd name="connsiteY1" fmla="*/ 0 h 647700"/>
                <a:gd name="connsiteX2" fmla="*/ 0 w 647700"/>
                <a:gd name="connsiteY2" fmla="*/ 647700 h 647700"/>
                <a:gd name="connsiteX3" fmla="*/ 647700 w 647700"/>
                <a:gd name="connsiteY3" fmla="*/ 647700 h 647700"/>
                <a:gd name="connsiteX4" fmla="*/ 647700 w 647700"/>
                <a:gd name="connsiteY4" fmla="*/ 590550 h 647700"/>
                <a:gd name="connsiteX5" fmla="*/ 57150 w 647700"/>
                <a:gd name="connsiteY5" fmla="*/ 59055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47700" h="647700">
                  <a:moveTo>
                    <a:pt x="57150" y="0"/>
                  </a:moveTo>
                  <a:lnTo>
                    <a:pt x="0" y="0"/>
                  </a:lnTo>
                  <a:lnTo>
                    <a:pt x="0" y="647700"/>
                  </a:lnTo>
                  <a:lnTo>
                    <a:pt x="647700" y="647700"/>
                  </a:lnTo>
                  <a:lnTo>
                    <a:pt x="647700" y="590550"/>
                  </a:lnTo>
                  <a:lnTo>
                    <a:pt x="57150" y="59055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MY"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  <p:sp>
          <p:nvSpPr>
            <p:cNvPr id="10" name="Freeform: Shape 9"/>
            <p:cNvSpPr/>
            <p:nvPr/>
          </p:nvSpPr>
          <p:spPr>
            <a:xfrm>
              <a:off x="2304097" y="1952625"/>
              <a:ext cx="553402" cy="324802"/>
            </a:xfrm>
            <a:custGeom>
              <a:avLst/>
              <a:gdLst>
                <a:gd name="connsiteX0" fmla="*/ 401003 w 553402"/>
                <a:gd name="connsiteY0" fmla="*/ 0 h 324802"/>
                <a:gd name="connsiteX1" fmla="*/ 457200 w 553402"/>
                <a:gd name="connsiteY1" fmla="*/ 56198 h 324802"/>
                <a:gd name="connsiteX2" fmla="*/ 381953 w 553402"/>
                <a:gd name="connsiteY2" fmla="*/ 131445 h 324802"/>
                <a:gd name="connsiteX3" fmla="*/ 324803 w 553402"/>
                <a:gd name="connsiteY3" fmla="*/ 74295 h 324802"/>
                <a:gd name="connsiteX4" fmla="*/ 229553 w 553402"/>
                <a:gd name="connsiteY4" fmla="*/ 169545 h 324802"/>
                <a:gd name="connsiteX5" fmla="*/ 172403 w 553402"/>
                <a:gd name="connsiteY5" fmla="*/ 112395 h 324802"/>
                <a:gd name="connsiteX6" fmla="*/ 0 w 553402"/>
                <a:gd name="connsiteY6" fmla="*/ 284798 h 324802"/>
                <a:gd name="connsiteX7" fmla="*/ 40005 w 553402"/>
                <a:gd name="connsiteY7" fmla="*/ 324803 h 324802"/>
                <a:gd name="connsiteX8" fmla="*/ 172403 w 553402"/>
                <a:gd name="connsiteY8" fmla="*/ 192405 h 324802"/>
                <a:gd name="connsiteX9" fmla="*/ 229553 w 553402"/>
                <a:gd name="connsiteY9" fmla="*/ 249555 h 324802"/>
                <a:gd name="connsiteX10" fmla="*/ 324803 w 553402"/>
                <a:gd name="connsiteY10" fmla="*/ 154305 h 324802"/>
                <a:gd name="connsiteX11" fmla="*/ 381953 w 553402"/>
                <a:gd name="connsiteY11" fmla="*/ 211455 h 324802"/>
                <a:gd name="connsiteX12" fmla="*/ 497205 w 553402"/>
                <a:gd name="connsiteY12" fmla="*/ 96202 h 324802"/>
                <a:gd name="connsiteX13" fmla="*/ 553403 w 553402"/>
                <a:gd name="connsiteY13" fmla="*/ 152400 h 324802"/>
                <a:gd name="connsiteX14" fmla="*/ 553403 w 553402"/>
                <a:gd name="connsiteY14" fmla="*/ 0 h 324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53402" h="324802">
                  <a:moveTo>
                    <a:pt x="401003" y="0"/>
                  </a:moveTo>
                  <a:lnTo>
                    <a:pt x="457200" y="56198"/>
                  </a:lnTo>
                  <a:lnTo>
                    <a:pt x="381953" y="131445"/>
                  </a:lnTo>
                  <a:lnTo>
                    <a:pt x="324803" y="74295"/>
                  </a:lnTo>
                  <a:lnTo>
                    <a:pt x="229553" y="169545"/>
                  </a:lnTo>
                  <a:lnTo>
                    <a:pt x="172403" y="112395"/>
                  </a:lnTo>
                  <a:lnTo>
                    <a:pt x="0" y="284798"/>
                  </a:lnTo>
                  <a:lnTo>
                    <a:pt x="40005" y="324803"/>
                  </a:lnTo>
                  <a:lnTo>
                    <a:pt x="172403" y="192405"/>
                  </a:lnTo>
                  <a:lnTo>
                    <a:pt x="229553" y="249555"/>
                  </a:lnTo>
                  <a:lnTo>
                    <a:pt x="324803" y="154305"/>
                  </a:lnTo>
                  <a:lnTo>
                    <a:pt x="381953" y="211455"/>
                  </a:lnTo>
                  <a:lnTo>
                    <a:pt x="497205" y="96202"/>
                  </a:lnTo>
                  <a:lnTo>
                    <a:pt x="553403" y="152400"/>
                  </a:lnTo>
                  <a:lnTo>
                    <a:pt x="553403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MY">
                <a:latin typeface="汉仪正圆-55W" panose="00020600040101010101" charset="-122"/>
                <a:ea typeface="汉仪正圆-55W" panose="00020600040101010101" charset="-122"/>
              </a:endParaRPr>
            </a:p>
          </p:txBody>
        </p:sp>
      </p:grpSp>
      <p:sp>
        <p:nvSpPr>
          <p:cNvPr id="20" name="Rectangle: Rounded Corners 19"/>
          <p:cNvSpPr/>
          <p:nvPr/>
        </p:nvSpPr>
        <p:spPr>
          <a:xfrm>
            <a:off x="541446" y="1630383"/>
            <a:ext cx="11064169" cy="390525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rgbClr val="FFFFFF"/>
            </a:solidFill>
          </a:ln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80830" y="2040815"/>
            <a:ext cx="23968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汉仪正圆-55W" panose="00020600040101010101" charset="-122"/>
                <a:ea typeface="汉仪正圆-55W" panose="00020600040101010101" charset="-122"/>
              </a:rPr>
              <a:t>2024</a:t>
            </a:r>
            <a:r>
              <a:rPr lang="zh-CN" altLang="en-US" sz="2400" b="1" dirty="0">
                <a:latin typeface="汉仪正圆-55W" panose="00020600040101010101" charset="-122"/>
                <a:ea typeface="汉仪正圆-55W" panose="00020600040101010101" charset="-122"/>
              </a:rPr>
              <a:t>年业绩亮点</a:t>
            </a:r>
            <a:endParaRPr lang="en-MY" sz="2400" b="1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0830" y="27004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汉仪正圆-55W" panose="00020600040101010101" charset="-122"/>
                <a:ea typeface="汉仪正圆-55W" panose="00020600040101010101" charset="-122"/>
              </a:rPr>
              <a:t>净利润</a:t>
            </a:r>
            <a:endParaRPr lang="en-MY" b="1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80831" y="404012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汉仪正圆-55W" panose="00020600040101010101" charset="-122"/>
                <a:ea typeface="汉仪正圆-55W" panose="00020600040101010101" charset="-122"/>
              </a:rPr>
              <a:t>净利率</a:t>
            </a:r>
            <a:endParaRPr lang="en-MY" b="1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49803" y="2885128"/>
            <a:ext cx="18020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正圆-55W" panose="00020600040101010101" charset="-122"/>
                <a:ea typeface="汉仪正圆-55W" panose="00020600040101010101" charset="-122"/>
              </a:rPr>
              <a:t>44.5</a:t>
            </a:r>
            <a:r>
              <a:rPr lang="zh-CN" altLang="en-US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正圆-55W" panose="00020600040101010101" charset="-122"/>
                <a:ea typeface="汉仪正圆-55W" panose="00020600040101010101" charset="-122"/>
              </a:rPr>
              <a:t>亿元</a:t>
            </a:r>
            <a:endParaRPr lang="en-MY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939333" y="3437656"/>
            <a:ext cx="14125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汉仪正圆-55W" panose="00020600040101010101" charset="-122"/>
                <a:ea typeface="汉仪正圆-55W" panose="00020600040101010101" charset="-122"/>
              </a:rPr>
              <a:t>同比增长</a:t>
            </a:r>
            <a:r>
              <a:rPr lang="en-US" altLang="zh-CN" sz="1600" dirty="0">
                <a:latin typeface="汉仪正圆-55W" panose="00020600040101010101" charset="-122"/>
                <a:ea typeface="汉仪正圆-55W" panose="00020600040101010101" charset="-122"/>
              </a:rPr>
              <a:t>20%</a:t>
            </a:r>
            <a:endParaRPr lang="en-MY" sz="16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7" name="Rectangle: Rounded Corners 26"/>
          <p:cNvSpPr/>
          <p:nvPr/>
        </p:nvSpPr>
        <p:spPr>
          <a:xfrm>
            <a:off x="4536831" y="3274837"/>
            <a:ext cx="3702050" cy="162819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28" name="TextBox 27"/>
          <p:cNvSpPr txBox="1"/>
          <p:nvPr/>
        </p:nvSpPr>
        <p:spPr>
          <a:xfrm>
            <a:off x="8238881" y="3037627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zh-CN" sz="1600" b="1" dirty="0">
                <a:latin typeface="汉仪正圆-55W" panose="00020600040101010101" charset="-122"/>
                <a:ea typeface="汉仪正圆-55W" panose="00020600040101010101" charset="-122"/>
              </a:rPr>
              <a:t>2024</a:t>
            </a:r>
            <a:r>
              <a:rPr lang="zh-CN" altLang="en-US" sz="1600" b="1" dirty="0">
                <a:latin typeface="汉仪正圆-55W" panose="00020600040101010101" charset="-122"/>
                <a:ea typeface="汉仪正圆-55W" panose="00020600040101010101" charset="-122"/>
              </a:rPr>
              <a:t>年前三季度</a:t>
            </a:r>
            <a:endParaRPr lang="en-MY" sz="1600" b="1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238881" y="3449582"/>
            <a:ext cx="3207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汉仪正圆-55W" panose="00020600040101010101" charset="-122"/>
                <a:ea typeface="汉仪正圆-55W" panose="00020600040101010101" charset="-122"/>
              </a:rPr>
              <a:t>净利润</a:t>
            </a:r>
            <a:r>
              <a:rPr lang="en-US" altLang="zh-CN" sz="1600" dirty="0">
                <a:latin typeface="汉仪正圆-55W" panose="00020600040101010101" charset="-122"/>
                <a:ea typeface="汉仪正圆-55W" panose="00020600040101010101" charset="-122"/>
              </a:rPr>
              <a:t>34.9</a:t>
            </a:r>
            <a:r>
              <a:rPr lang="zh-CN" altLang="en-US" sz="1600" dirty="0">
                <a:latin typeface="汉仪正圆-55W" panose="00020600040101010101" charset="-122"/>
                <a:ea typeface="汉仪正圆-55W" panose="00020600040101010101" charset="-122"/>
              </a:rPr>
              <a:t>亿元，同比增长</a:t>
            </a:r>
            <a:r>
              <a:rPr lang="en-US" altLang="zh-CN" sz="1600" dirty="0">
                <a:latin typeface="汉仪正圆-55W" panose="00020600040101010101" charset="-122"/>
                <a:ea typeface="汉仪正圆-55W" panose="00020600040101010101" charset="-122"/>
              </a:rPr>
              <a:t>42.3%</a:t>
            </a:r>
            <a:endParaRPr lang="en-MY" sz="16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549803" y="4256955"/>
            <a:ext cx="18020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MY" altLang="zh-CN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汉仪正圆-55W" panose="00020600040101010101" charset="-122"/>
                <a:ea typeface="汉仪正圆-55W" panose="00020600040101010101" charset="-122"/>
              </a:rPr>
              <a:t>18.7%</a:t>
            </a:r>
            <a:endParaRPr lang="en-MY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3346496" y="4841730"/>
            <a:ext cx="10054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汉仪正圆-55W" panose="00020600040101010101" charset="-122"/>
                <a:ea typeface="汉仪正圆-55W" panose="00020600040101010101" charset="-122"/>
              </a:rPr>
              <a:t>遥遥领先</a:t>
            </a:r>
            <a:endParaRPr lang="en-MY" sz="16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37" name="Rectangle: Rounded Corners 36"/>
          <p:cNvSpPr/>
          <p:nvPr/>
        </p:nvSpPr>
        <p:spPr>
          <a:xfrm>
            <a:off x="4536831" y="4646664"/>
            <a:ext cx="3702050" cy="162819"/>
          </a:xfrm>
          <a:prstGeom prst="roundRect">
            <a:avLst>
              <a:gd name="adj" fmla="val 50000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8" name="TextBox 37"/>
          <p:cNvSpPr txBox="1"/>
          <p:nvPr/>
        </p:nvSpPr>
        <p:spPr>
          <a:xfrm>
            <a:off x="8238881" y="4409454"/>
            <a:ext cx="16594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Y" altLang="zh-CN" sz="1600" b="1" dirty="0">
                <a:latin typeface="汉仪正圆-55W" panose="00020600040101010101" charset="-122"/>
                <a:ea typeface="汉仪正圆-55W" panose="00020600040101010101" charset="-122"/>
              </a:rPr>
              <a:t>2024</a:t>
            </a:r>
            <a:r>
              <a:rPr lang="zh-CN" altLang="en-US" sz="1600" b="1" dirty="0">
                <a:latin typeface="汉仪正圆-55W" panose="00020600040101010101" charset="-122"/>
                <a:ea typeface="汉仪正圆-55W" panose="00020600040101010101" charset="-122"/>
              </a:rPr>
              <a:t>年前三季度</a:t>
            </a:r>
            <a:endParaRPr lang="en-MY" sz="1600" b="1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238881" y="4821409"/>
            <a:ext cx="1511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latin typeface="汉仪正圆-55W" panose="00020600040101010101" charset="-122"/>
                <a:ea typeface="汉仪正圆-55W" panose="00020600040101010101" charset="-122"/>
              </a:rPr>
              <a:t>营收</a:t>
            </a:r>
            <a:r>
              <a:rPr lang="en-US" altLang="zh-CN" sz="1600" dirty="0">
                <a:latin typeface="汉仪正圆-55W" panose="00020600040101010101" charset="-122"/>
                <a:ea typeface="汉仪正圆-55W" panose="00020600040101010101" charset="-122"/>
              </a:rPr>
              <a:t>186.6</a:t>
            </a:r>
            <a:r>
              <a:rPr lang="zh-CN" altLang="en-US" sz="1600" dirty="0">
                <a:latin typeface="汉仪正圆-55W" panose="00020600040101010101" charset="-122"/>
                <a:ea typeface="汉仪正圆-55W" panose="00020600040101010101" charset="-122"/>
              </a:rPr>
              <a:t>亿元</a:t>
            </a:r>
            <a:endParaRPr lang="en-MY" sz="16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ldLvl="0" animBg="1"/>
      <p:bldP spid="3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/>
          <p:cNvSpPr/>
          <p:nvPr/>
        </p:nvSpPr>
        <p:spPr>
          <a:xfrm>
            <a:off x="626496" y="1646839"/>
            <a:ext cx="4959798" cy="3989157"/>
          </a:xfrm>
          <a:prstGeom prst="roundRect">
            <a:avLst>
              <a:gd name="adj" fmla="val 870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046932" y="322493"/>
            <a:ext cx="4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供应链管理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7400" y="1959804"/>
            <a:ext cx="2083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1F2937"/>
                </a:solidFill>
                <a:latin typeface="汉仪正圆-55W" panose="00020600040101010101" charset="-122"/>
                <a:ea typeface="汉仪正圆-55W" panose="00020600040101010101" charset="-122"/>
              </a:rPr>
              <a:t>垂直整合供应链</a:t>
            </a:r>
            <a:endParaRPr lang="zh-CN" altLang="en-US" sz="2000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5" name="Graphic 4" descr="Truck with solid fill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0350" y="300647"/>
            <a:ext cx="628469" cy="62846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37400" y="2464694"/>
            <a:ext cx="4531359" cy="2616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None/>
            </a:pP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光启茶韵通过自建中央工厂和冷链物流体系，实现了从原材料采购到产品配送的全流程控制。这种模式不仅保障了产品的品质，还大幅降低了成本。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核心原料</a:t>
            </a:r>
            <a:r>
              <a:rPr lang="en-US" altLang="zh-CN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100%</a:t>
            </a: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自产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超过</a:t>
            </a:r>
            <a:r>
              <a:rPr lang="en-US" altLang="zh-CN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50</a:t>
            </a: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条智能化生产线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zh-CN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2023</a:t>
            </a: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年前九个月耗损率仅为</a:t>
            </a:r>
            <a:r>
              <a:rPr lang="en-US" altLang="zh-CN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0.86%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6394802" y="1646839"/>
            <a:ext cx="4959798" cy="3989157"/>
          </a:xfrm>
          <a:prstGeom prst="roundRect">
            <a:avLst>
              <a:gd name="adj" fmla="val 8708"/>
            </a:avLst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16" name="TextBox 15"/>
          <p:cNvSpPr txBox="1"/>
          <p:nvPr/>
        </p:nvSpPr>
        <p:spPr>
          <a:xfrm>
            <a:off x="6605706" y="1959804"/>
            <a:ext cx="20836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i="0" dirty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数字化供应链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605706" y="2464694"/>
            <a:ext cx="4531359" cy="2616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200000"/>
              </a:lnSpc>
              <a:buNone/>
            </a:pP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通过</a:t>
            </a:r>
            <a:r>
              <a:rPr lang="en-US" altLang="zh-CN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MES</a:t>
            </a: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系统和门店供应链中台， 光启茶韵实现了从原料生产到成品出库的全流程可追溯，确保了供应链的透明性和安全性。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自研供应链系统，补货时间缩短至</a:t>
            </a:r>
            <a:r>
              <a:rPr lang="en-US" altLang="zh-CN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6</a:t>
            </a: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小时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库存周转率提高</a:t>
            </a:r>
            <a:r>
              <a:rPr lang="en-US" altLang="zh-CN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40%</a:t>
            </a:r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自营仓储物流覆盖全球</a:t>
            </a:r>
            <a:r>
              <a:rPr lang="en-US" altLang="zh-CN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38</a:t>
            </a: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个国家</a:t>
            </a:r>
          </a:p>
        </p:txBody>
      </p:sp>
    </p:spTree>
    <p:custDataLst>
      <p:tags r:id="rId1"/>
    </p:custData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13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39" y="454660"/>
            <a:ext cx="4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加盟模式与管理策略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" name="图片 1" descr="VCG211295160233"/>
          <p:cNvPicPr>
            <a:picLocks noChangeAspect="1"/>
          </p:cNvPicPr>
          <p:nvPr/>
        </p:nvPicPr>
        <p:blipFill>
          <a:blip r:embed="rId3"/>
          <a:srcRect t="19444" b="5278"/>
          <a:stretch>
            <a:fillRect/>
          </a:stretch>
        </p:blipFill>
        <p:spPr>
          <a:xfrm>
            <a:off x="7907660" y="938403"/>
            <a:ext cx="4370070" cy="585025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49727" y="2578100"/>
            <a:ext cx="491327" cy="491327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659530" y="1373592"/>
            <a:ext cx="441174" cy="441174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669830" y="5349032"/>
            <a:ext cx="520673" cy="520673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510540" y="1301750"/>
            <a:ext cx="0" cy="964492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90503" y="14095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严格的加盟筛选机制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9727" y="1896910"/>
            <a:ext cx="77132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对加盟商的申请通过率控制在</a:t>
            </a:r>
            <a:r>
              <a:rPr lang="en-US" altLang="zh-CN" sz="1400" b="0" i="0" dirty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5%</a:t>
            </a:r>
            <a:r>
              <a:rPr lang="zh-CN" altLang="en-US" sz="1400" b="0" i="0" dirty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以下，确保加盟商与品牌理念高度契合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10540" y="2578100"/>
            <a:ext cx="0" cy="956044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90503" y="2664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标准化运营与培训体系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49727" y="3226367"/>
            <a:ext cx="827241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通过线上线下结合的方式为加盟商提供全面的培训服务，包括门店运营管理、产品制作工艺和营销策略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24" name="组合 22"/>
          <p:cNvGrpSpPr/>
          <p:nvPr/>
        </p:nvGrpSpPr>
        <p:grpSpPr>
          <a:xfrm>
            <a:off x="649727" y="3963967"/>
            <a:ext cx="491327" cy="491327"/>
            <a:chOff x="7127" y="2394"/>
            <a:chExt cx="1146" cy="1146"/>
          </a:xfrm>
        </p:grpSpPr>
        <p:sp>
          <p:nvSpPr>
            <p:cNvPr id="25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510540" y="3963967"/>
            <a:ext cx="0" cy="983169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0503" y="40503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供应链优势</a:t>
            </a:r>
          </a:p>
          <a:p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7" y="4639359"/>
            <a:ext cx="80755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自建生产基地并采用规模采购，确保原料品质的同时降低运输成本，为加盟商提供低成本的原料支持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0540" y="5370999"/>
            <a:ext cx="0" cy="97385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90503" y="54574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 dirty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品牌宣传与市场推广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49727" y="6037075"/>
            <a:ext cx="735167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0" i="0" dirty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通过社交媒体和特色主题曲等方式提升品牌知名度，吸引消费者并增加加盟商的客流量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 rot="19200000">
            <a:off x="10789920" y="5110480"/>
            <a:ext cx="1163955" cy="116395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11040" y="2447290"/>
            <a:ext cx="701040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未来展望</a:t>
            </a:r>
            <a:endParaRPr lang="zh-CN" altLang="en-US" sz="66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40" y="3458845"/>
            <a:ext cx="58293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MY" altLang="zh-CN" sz="24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F</a:t>
            </a:r>
            <a:r>
              <a:rPr lang="en-US" altLang="zh-CN" sz="2400" b="1" u="sng" dirty="0" err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uture</a:t>
            </a:r>
            <a:r>
              <a:rPr lang="en-US" altLang="zh-CN" sz="24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 </a:t>
            </a:r>
            <a:r>
              <a:rPr lang="zh-CN" altLang="en-US" sz="2400" b="1" u="sng" dirty="0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investment plan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4663440" y="3919220"/>
            <a:ext cx="6858000" cy="900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400" b="0" i="0" dirty="0">
                <a:solidFill>
                  <a:srgbClr val="1F2937"/>
                </a:solidFill>
                <a:effectLst/>
                <a:latin typeface="Noto Sans SC" panose="020B0200000000000000" charset="-122"/>
              </a:rPr>
              <a:t>光启茶韵秉持着“高质平价”的经营原则，结合门店数量领先的规模和强大的供应链体系，展现出了其巨大的市场潜力和可持续盈利模式的积极信号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4704080" y="1386840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5640705" y="1386840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6577330" y="1386840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59135;#28083;#75120;#9327;#28083;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9429;#116788;#9949;#175420;#10330;#75196;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46.65,&quot;left&quot;:35.7,&quot;top&quot;:140.9,&quot;width&quot;:887}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59135;#28083;#75120;#9327;#28083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61508;#116057;#29109;#114740;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61508;#116057;#29109;#114740;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59135;#28083;#75120;#9327;#28083;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8546;#10173;#28546;#372546;#9108;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0330;#10816;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59135;#28083;#75120;#9327;#28083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20787;#10553;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72546;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20787;#10553;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84403;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2.5,&quot;left&quot;:74.7,&quot;top&quot;:151.55,&quot;width&quot;:501.5}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8546;#10173;#28546;#372546;#9108;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56.44748031496067,&quot;left&quot;:25,&quot;top&quot;:190,&quot;width&quot;:902.3974803149606}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59135;#28083;#75120;#9327;#28083;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5.3,&quot;left&quot;:264.75,&quot;top&quot;:132.2,&quot;width&quot;:618.4}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72757;#98465;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0330;#10816;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0037;#98465;#74505;#372423;#372513;#376188;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17,&quot;left&quot;:41.55,&quot;top&quot;:142.5,&quot;width&quot;:876.95}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8546;#10173;#28546;#372546;#9108;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72757;#98465;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16136;#48165;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2869</Words>
  <Application>Microsoft Office PowerPoint</Application>
  <PresentationFormat>Widescreen</PresentationFormat>
  <Paragraphs>302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Arial</vt:lpstr>
      <vt:lpstr>Noto Sans SC</vt:lpstr>
      <vt:lpstr>Calibri</vt:lpstr>
      <vt:lpstr>汉仪正圆-55W</vt:lpstr>
      <vt:lpstr>PingFang SC</vt:lpstr>
      <vt:lpstr>Wingdings</vt:lpstr>
      <vt:lpstr>DeepSeek-CJK-patch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Yubo YAO</dc:creator>
  <cp:lastModifiedBy>chin weng</cp:lastModifiedBy>
  <cp:revision>163</cp:revision>
  <dcterms:created xsi:type="dcterms:W3CDTF">2019-06-19T02:08:00Z</dcterms:created>
  <dcterms:modified xsi:type="dcterms:W3CDTF">2025-05-07T07:11:13Z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2E6E710EC0914CBDA00A81AA25FD55AF_11</vt:lpwstr>
  </property>
  <property fmtid="{D5CDD505-2E9C-101B-9397-08002B2CF9AE}" pid="4" name="KSOTemplateUUID">
    <vt:lpwstr>v1.0_mb_26EYJdahaBOkMVVAgGj75g==</vt:lpwstr>
  </property>
</Properties>
</file>